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03"/>
  </p:notesMasterIdLst>
  <p:handoutMasterIdLst>
    <p:handoutMasterId r:id="rId204"/>
  </p:handoutMasterIdLst>
  <p:sldIdLst>
    <p:sldId id="439" r:id="rId2"/>
    <p:sldId id="1564" r:id="rId3"/>
    <p:sldId id="1509" r:id="rId4"/>
    <p:sldId id="1545" r:id="rId5"/>
    <p:sldId id="1510" r:id="rId6"/>
    <p:sldId id="1460" r:id="rId7"/>
    <p:sldId id="1546" r:id="rId8"/>
    <p:sldId id="1548" r:id="rId9"/>
    <p:sldId id="1547" r:id="rId10"/>
    <p:sldId id="1462" r:id="rId11"/>
    <p:sldId id="1464" r:id="rId12"/>
    <p:sldId id="1463" r:id="rId13"/>
    <p:sldId id="1465" r:id="rId14"/>
    <p:sldId id="1461" r:id="rId15"/>
    <p:sldId id="1342" r:id="rId16"/>
    <p:sldId id="953" r:id="rId17"/>
    <p:sldId id="1471" r:id="rId18"/>
    <p:sldId id="1472" r:id="rId19"/>
    <p:sldId id="1384" r:id="rId20"/>
    <p:sldId id="1538" r:id="rId21"/>
    <p:sldId id="1540" r:id="rId22"/>
    <p:sldId id="1539" r:id="rId23"/>
    <p:sldId id="1466" r:id="rId24"/>
    <p:sldId id="1467" r:id="rId25"/>
    <p:sldId id="1195" r:id="rId26"/>
    <p:sldId id="1324" r:id="rId27"/>
    <p:sldId id="1542" r:id="rId28"/>
    <p:sldId id="1541" r:id="rId29"/>
    <p:sldId id="1543" r:id="rId30"/>
    <p:sldId id="1544" r:id="rId31"/>
    <p:sldId id="1327" r:id="rId32"/>
    <p:sldId id="1385" r:id="rId33"/>
    <p:sldId id="1386" r:id="rId34"/>
    <p:sldId id="1387" r:id="rId35"/>
    <p:sldId id="1390" r:id="rId36"/>
    <p:sldId id="1391" r:id="rId37"/>
    <p:sldId id="1392" r:id="rId38"/>
    <p:sldId id="1393" r:id="rId39"/>
    <p:sldId id="1394" r:id="rId40"/>
    <p:sldId id="1395" r:id="rId41"/>
    <p:sldId id="1396" r:id="rId42"/>
    <p:sldId id="1397" r:id="rId43"/>
    <p:sldId id="1398" r:id="rId44"/>
    <p:sldId id="1399" r:id="rId45"/>
    <p:sldId id="1400" r:id="rId46"/>
    <p:sldId id="1401" r:id="rId47"/>
    <p:sldId id="1517" r:id="rId48"/>
    <p:sldId id="1519" r:id="rId49"/>
    <p:sldId id="1511" r:id="rId50"/>
    <p:sldId id="1512" r:id="rId51"/>
    <p:sldId id="1513" r:id="rId52"/>
    <p:sldId id="1514" r:id="rId53"/>
    <p:sldId id="1515" r:id="rId54"/>
    <p:sldId id="1516" r:id="rId55"/>
    <p:sldId id="1520" r:id="rId56"/>
    <p:sldId id="1402" r:id="rId57"/>
    <p:sldId id="1405" r:id="rId58"/>
    <p:sldId id="1521" r:id="rId59"/>
    <p:sldId id="1549" r:id="rId60"/>
    <p:sldId id="1550" r:id="rId61"/>
    <p:sldId id="1551" r:id="rId62"/>
    <p:sldId id="1552" r:id="rId63"/>
    <p:sldId id="1553" r:id="rId64"/>
    <p:sldId id="1554" r:id="rId65"/>
    <p:sldId id="1555" r:id="rId66"/>
    <p:sldId id="1556" r:id="rId67"/>
    <p:sldId id="1557" r:id="rId68"/>
    <p:sldId id="1558" r:id="rId69"/>
    <p:sldId id="1406" r:id="rId70"/>
    <p:sldId id="1407" r:id="rId71"/>
    <p:sldId id="1409" r:id="rId72"/>
    <p:sldId id="1410" r:id="rId73"/>
    <p:sldId id="1411" r:id="rId74"/>
    <p:sldId id="1412" r:id="rId75"/>
    <p:sldId id="1413" r:id="rId76"/>
    <p:sldId id="1414" r:id="rId77"/>
    <p:sldId id="1415" r:id="rId78"/>
    <p:sldId id="1326" r:id="rId79"/>
    <p:sldId id="1416" r:id="rId80"/>
    <p:sldId id="1417" r:id="rId81"/>
    <p:sldId id="1418" r:id="rId82"/>
    <p:sldId id="1419" r:id="rId83"/>
    <p:sldId id="1420" r:id="rId84"/>
    <p:sldId id="1421" r:id="rId85"/>
    <p:sldId id="1422" r:id="rId86"/>
    <p:sldId id="1455" r:id="rId87"/>
    <p:sldId id="1424" r:id="rId88"/>
    <p:sldId id="1425" r:id="rId89"/>
    <p:sldId id="1426" r:id="rId90"/>
    <p:sldId id="1427" r:id="rId91"/>
    <p:sldId id="1428" r:id="rId92"/>
    <p:sldId id="1429" r:id="rId93"/>
    <p:sldId id="1430" r:id="rId94"/>
    <p:sldId id="1431" r:id="rId95"/>
    <p:sldId id="1432" r:id="rId96"/>
    <p:sldId id="1433" r:id="rId97"/>
    <p:sldId id="1434" r:id="rId98"/>
    <p:sldId id="1435" r:id="rId99"/>
    <p:sldId id="1436" r:id="rId100"/>
    <p:sldId id="1437" r:id="rId101"/>
    <p:sldId id="1438" r:id="rId102"/>
    <p:sldId id="1439" r:id="rId103"/>
    <p:sldId id="1440" r:id="rId104"/>
    <p:sldId id="1533" r:id="rId105"/>
    <p:sldId id="1534" r:id="rId106"/>
    <p:sldId id="1535" r:id="rId107"/>
    <p:sldId id="1536" r:id="rId108"/>
    <p:sldId id="1441" r:id="rId109"/>
    <p:sldId id="1525" r:id="rId110"/>
    <p:sldId id="1526" r:id="rId111"/>
    <p:sldId id="1527" r:id="rId112"/>
    <p:sldId id="1528" r:id="rId113"/>
    <p:sldId id="1563" r:id="rId114"/>
    <p:sldId id="1529" r:id="rId115"/>
    <p:sldId id="1562" r:id="rId116"/>
    <p:sldId id="1445" r:id="rId117"/>
    <p:sldId id="1560" r:id="rId118"/>
    <p:sldId id="1559" r:id="rId119"/>
    <p:sldId id="1561" r:id="rId120"/>
    <p:sldId id="1530" r:id="rId121"/>
    <p:sldId id="1531" r:id="rId122"/>
    <p:sldId id="1532" r:id="rId123"/>
    <p:sldId id="1456" r:id="rId124"/>
    <p:sldId id="1446" r:id="rId125"/>
    <p:sldId id="1447" r:id="rId126"/>
    <p:sldId id="1448" r:id="rId127"/>
    <p:sldId id="1449" r:id="rId128"/>
    <p:sldId id="1450" r:id="rId129"/>
    <p:sldId id="1451" r:id="rId130"/>
    <p:sldId id="1452" r:id="rId131"/>
    <p:sldId id="1453" r:id="rId132"/>
    <p:sldId id="1334" r:id="rId133"/>
    <p:sldId id="1294" r:id="rId134"/>
    <p:sldId id="1296" r:id="rId135"/>
    <p:sldId id="1300" r:id="rId136"/>
    <p:sldId id="1301" r:id="rId137"/>
    <p:sldId id="1501" r:id="rId138"/>
    <p:sldId id="1200" r:id="rId139"/>
    <p:sldId id="1201" r:id="rId140"/>
    <p:sldId id="1202" r:id="rId141"/>
    <p:sldId id="1203" r:id="rId142"/>
    <p:sldId id="1204" r:id="rId143"/>
    <p:sldId id="1502" r:id="rId144"/>
    <p:sldId id="1335" r:id="rId145"/>
    <p:sldId id="1336" r:id="rId146"/>
    <p:sldId id="1363" r:id="rId147"/>
    <p:sldId id="1364" r:id="rId148"/>
    <p:sldId id="1365" r:id="rId149"/>
    <p:sldId id="1366" r:id="rId150"/>
    <p:sldId id="1367" r:id="rId151"/>
    <p:sldId id="1368" r:id="rId152"/>
    <p:sldId id="1370" r:id="rId153"/>
    <p:sldId id="1376" r:id="rId154"/>
    <p:sldId id="1377" r:id="rId155"/>
    <p:sldId id="1333" r:id="rId156"/>
    <p:sldId id="1498" r:id="rId157"/>
    <p:sldId id="1380" r:id="rId158"/>
    <p:sldId id="1484" r:id="rId159"/>
    <p:sldId id="1503" r:id="rId160"/>
    <p:sldId id="1485" r:id="rId161"/>
    <p:sldId id="1486" r:id="rId162"/>
    <p:sldId id="1381" r:id="rId163"/>
    <p:sldId id="750" r:id="rId164"/>
    <p:sldId id="1312" r:id="rId165"/>
    <p:sldId id="1313" r:id="rId166"/>
    <p:sldId id="1314" r:id="rId167"/>
    <p:sldId id="1359" r:id="rId168"/>
    <p:sldId id="767" r:id="rId169"/>
    <p:sldId id="1504" r:id="rId170"/>
    <p:sldId id="1487" r:id="rId171"/>
    <p:sldId id="1488" r:id="rId172"/>
    <p:sldId id="1490" r:id="rId173"/>
    <p:sldId id="1491" r:id="rId174"/>
    <p:sldId id="1310" r:id="rId175"/>
    <p:sldId id="1474" r:id="rId176"/>
    <p:sldId id="1175" r:id="rId177"/>
    <p:sldId id="1084" r:id="rId178"/>
    <p:sldId id="1085" r:id="rId179"/>
    <p:sldId id="1053" r:id="rId180"/>
    <p:sldId id="1055" r:id="rId181"/>
    <p:sldId id="1179" r:id="rId182"/>
    <p:sldId id="1180" r:id="rId183"/>
    <p:sldId id="1475" r:id="rId184"/>
    <p:sldId id="1476" r:id="rId185"/>
    <p:sldId id="1473" r:id="rId186"/>
    <p:sldId id="1477" r:id="rId187"/>
    <p:sldId id="1478" r:id="rId188"/>
    <p:sldId id="1479" r:id="rId189"/>
    <p:sldId id="1480" r:id="rId190"/>
    <p:sldId id="1489" r:id="rId191"/>
    <p:sldId id="1505" r:id="rId192"/>
    <p:sldId id="1506" r:id="rId193"/>
    <p:sldId id="1507" r:id="rId194"/>
    <p:sldId id="1508" r:id="rId195"/>
    <p:sldId id="1483" r:id="rId196"/>
    <p:sldId id="1495" r:id="rId197"/>
    <p:sldId id="1496" r:id="rId198"/>
    <p:sldId id="1339" r:id="rId199"/>
    <p:sldId id="516" r:id="rId200"/>
    <p:sldId id="1353" r:id="rId201"/>
    <p:sldId id="1082" r:id="rId202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  <a:srgbClr val="99FF66"/>
    <a:srgbClr val="3333CC"/>
    <a:srgbClr val="CC0099"/>
    <a:srgbClr val="99FFCC"/>
    <a:srgbClr val="66FFCC"/>
    <a:srgbClr val="0066FF"/>
    <a:srgbClr val="CCFF33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4" autoAdjust="0"/>
    <p:restoredTop sz="89665" autoAdjust="0"/>
  </p:normalViewPr>
  <p:slideViewPr>
    <p:cSldViewPr>
      <p:cViewPr varScale="1">
        <p:scale>
          <a:sx n="43" d="100"/>
          <a:sy n="43" d="100"/>
        </p:scale>
        <p:origin x="26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viewProps" Target="view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notesMaster" Target="notesMasters/notesMaster1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4" Type="http://schemas.openxmlformats.org/officeDocument/2006/relationships/image" Target="../media/image12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wmf"/><Relationship Id="rId1" Type="http://schemas.openxmlformats.org/officeDocument/2006/relationships/image" Target="../media/image1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54A30309-4080-427F-A00A-BEE2D039C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557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C77A00D-8C38-44C0-9634-4A4EF2D0FD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09903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6A6529-530D-47DB-93FD-5C587294F8AA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6188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7706296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5862AB-F8FD-4004-8ABE-811F1D6D9C25}" type="slidenum">
              <a:rPr lang="de-DE" sz="1200" b="0" smtClean="0"/>
              <a:pPr eaLnBrk="1" hangingPunct="1"/>
              <a:t>140</a:t>
            </a:fld>
            <a:endParaRPr lang="de-DE" sz="1200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216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5255067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C29479-6133-4A39-9F3F-DF784863F27D}" type="slidenum">
              <a:rPr lang="de-DE" sz="1200" b="0"/>
              <a:pPr eaLnBrk="1" hangingPunct="1"/>
              <a:t>141</a:t>
            </a:fld>
            <a:endParaRPr lang="de-DE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3015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142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0686080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C29479-6133-4A39-9F3F-DF784863F27D}" type="slidenum">
              <a:rPr lang="de-DE" sz="1200" b="0"/>
              <a:pPr eaLnBrk="1" hangingPunct="1"/>
              <a:t>143</a:t>
            </a:fld>
            <a:endParaRPr lang="de-DE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2530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144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3718541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145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2503765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146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0567606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147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3020031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</p:spPr>
        <p:txBody>
          <a:bodyPr/>
          <a:lstStyle/>
          <a:p>
            <a:pPr defTabSz="793633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1562655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151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97425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7044" name="Fußzeilenplatzhalt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200" b="0"/>
          </a:p>
        </p:txBody>
      </p:sp>
      <p:sp>
        <p:nvSpPr>
          <p:cNvPr id="8704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5D4BDC-65B1-46CD-BC93-6CD7D2EBFCCD}" type="slidenum">
              <a:rPr lang="de-DE" sz="1200" b="0"/>
              <a:pPr eaLnBrk="1" hangingPunct="1"/>
              <a:t>16</a:t>
            </a:fld>
            <a:endParaRPr lang="de-DE" sz="1200" b="0"/>
          </a:p>
        </p:txBody>
      </p:sp>
    </p:spTree>
    <p:extLst>
      <p:ext uri="{BB962C8B-B14F-4D97-AF65-F5344CB8AC3E}">
        <p14:creationId xmlns:p14="http://schemas.microsoft.com/office/powerpoint/2010/main" val="247081530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153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383324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154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0925784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155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8427812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38DB77B-4884-4032-9E49-7B05C0BC69C1}" type="slidenum">
              <a:rPr lang="de-DE" sz="1200" b="0"/>
              <a:pPr eaLnBrk="1" hangingPunct="1"/>
              <a:t>156</a:t>
            </a:fld>
            <a:endParaRPr lang="de-DE" sz="1200" b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>
              <a:latin typeface="Arial" pitchFamily="34" charset="0"/>
            </a:endParaRPr>
          </a:p>
        </p:txBody>
      </p:sp>
      <p:sp>
        <p:nvSpPr>
          <p:cNvPr id="41989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15224740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157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271659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7A00D-8C38-44C0-9634-4A4EF2D0FDA9}" type="slidenum">
              <a:rPr lang="de-DE" smtClean="0"/>
              <a:pPr>
                <a:defRPr/>
              </a:pPr>
              <a:t>158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97022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7A00D-8C38-44C0-9634-4A4EF2D0FDA9}" type="slidenum">
              <a:rPr lang="de-DE" smtClean="0"/>
              <a:pPr>
                <a:defRPr/>
              </a:pPr>
              <a:t>159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97022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7A00D-8C38-44C0-9634-4A4EF2D0FDA9}" type="slidenum">
              <a:rPr lang="de-DE" smtClean="0"/>
              <a:pPr>
                <a:defRPr/>
              </a:pPr>
              <a:t>160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97022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7A00D-8C38-44C0-9634-4A4EF2D0FDA9}" type="slidenum">
              <a:rPr lang="de-DE" smtClean="0"/>
              <a:pPr>
                <a:defRPr/>
              </a:pPr>
              <a:t>161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97022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162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384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821B2C-9670-4F23-B973-D5FBA1B4F9ED}" type="slidenum">
              <a:rPr lang="de-DE" altLang="en-US" sz="1200" b="0" smtClean="0"/>
              <a:pPr eaLnBrk="1" hangingPunct="1"/>
              <a:t>17</a:t>
            </a:fld>
            <a:endParaRPr lang="de-DE" altLang="en-US" sz="1200" b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4063"/>
            <a:ext cx="4929187" cy="36988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8988" eaLnBrk="1" hangingPunct="1"/>
            <a:endParaRPr lang="en-GB" altLang="en-US" smtClean="0"/>
          </a:p>
        </p:txBody>
      </p:sp>
      <p:sp>
        <p:nvSpPr>
          <p:cNvPr id="51205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136495680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0FA236-3D5C-492A-997F-A9247A7A7FA7}" type="slidenum">
              <a:rPr lang="de-DE" smtClean="0"/>
              <a:pPr/>
              <a:t>163</a:t>
            </a:fld>
            <a:endParaRPr lang="de-DE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</p:spPr>
        <p:txBody>
          <a:bodyPr/>
          <a:lstStyle/>
          <a:p>
            <a:pPr defTabSz="785698" eaLnBrk="1" hangingPunct="1"/>
            <a:endParaRPr lang="en-GB" smtClean="0"/>
          </a:p>
        </p:txBody>
      </p:sp>
      <p:sp>
        <p:nvSpPr>
          <p:cNvPr id="159749" name="Footer Placeholder 1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308329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AC39D3-2F38-4330-A53B-A44FF229C886}" type="slidenum">
              <a:rPr lang="de-DE" sz="1200" b="0" smtClean="0"/>
              <a:pPr eaLnBrk="1" hangingPunct="1"/>
              <a:t>164</a:t>
            </a:fld>
            <a:endParaRPr lang="de-DE" sz="1200" b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smtClean="0"/>
          </a:p>
        </p:txBody>
      </p:sp>
      <p:sp>
        <p:nvSpPr>
          <p:cNvPr id="57349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389301642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AC39D3-2F38-4330-A53B-A44FF229C886}" type="slidenum">
              <a:rPr lang="de-DE" sz="1200" b="0" smtClean="0"/>
              <a:pPr eaLnBrk="1" hangingPunct="1"/>
              <a:t>165</a:t>
            </a:fld>
            <a:endParaRPr lang="de-DE" sz="1200" b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smtClean="0"/>
          </a:p>
        </p:txBody>
      </p:sp>
      <p:sp>
        <p:nvSpPr>
          <p:cNvPr id="57349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174559041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343F70-3286-4699-96DA-6F6E202E4936}" type="slidenum">
              <a:rPr lang="de-DE" smtClean="0"/>
              <a:pPr/>
              <a:t>166</a:t>
            </a:fld>
            <a:endParaRPr lang="de-DE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</p:spPr>
        <p:txBody>
          <a:bodyPr/>
          <a:lstStyle/>
          <a:p>
            <a:pPr defTabSz="785698" eaLnBrk="1" hangingPunct="1"/>
            <a:endParaRPr lang="en-GB" smtClean="0"/>
          </a:p>
        </p:txBody>
      </p:sp>
      <p:sp>
        <p:nvSpPr>
          <p:cNvPr id="160773" name="Footer Placeholder 1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32971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B09E52-1E92-436F-B25C-BCF8F21208AA}" type="slidenum">
              <a:rPr lang="de-DE" smtClean="0"/>
              <a:pPr/>
              <a:t>167</a:t>
            </a:fld>
            <a:endParaRPr lang="de-DE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</p:spPr>
        <p:txBody>
          <a:bodyPr/>
          <a:lstStyle/>
          <a:p>
            <a:pPr defTabSz="785698" eaLnBrk="1" hangingPunct="1"/>
            <a:endParaRPr lang="en-GB" smtClean="0"/>
          </a:p>
        </p:txBody>
      </p:sp>
      <p:sp>
        <p:nvSpPr>
          <p:cNvPr id="163845" name="Footer Placeholder 1"/>
          <p:cNvSpPr>
            <a:spLocks noGrp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316300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1ED181-C96E-46F4-8F4C-EE2968C4F954}" type="slidenum">
              <a:rPr lang="de-DE" smtClean="0"/>
              <a:pPr/>
              <a:t>168</a:t>
            </a:fld>
            <a:endParaRPr lang="de-DE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</p:spPr>
        <p:txBody>
          <a:bodyPr/>
          <a:lstStyle/>
          <a:p>
            <a:pPr defTabSz="79363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826515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169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1144242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170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273379711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171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12984694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172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3709510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821B2C-9670-4F23-B973-D5FBA1B4F9ED}" type="slidenum">
              <a:rPr lang="de-DE" altLang="en-US" sz="1200" b="0" smtClean="0"/>
              <a:pPr eaLnBrk="1" hangingPunct="1"/>
              <a:t>18</a:t>
            </a:fld>
            <a:endParaRPr lang="de-DE" altLang="en-US" sz="1200" b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4063"/>
            <a:ext cx="4929187" cy="36988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8988" eaLnBrk="1" hangingPunct="1"/>
            <a:endParaRPr lang="en-GB" altLang="en-US" smtClean="0"/>
          </a:p>
        </p:txBody>
      </p:sp>
      <p:sp>
        <p:nvSpPr>
          <p:cNvPr id="51205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61136438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57C9E-8ECA-4AA5-9A9C-9ADECB46C15A}" type="slidenum">
              <a:rPr lang="de-DE" altLang="en-US" sz="1200" b="0" smtClean="0"/>
              <a:pPr eaLnBrk="1" hangingPunct="1"/>
              <a:t>173</a:t>
            </a:fld>
            <a:endParaRPr lang="de-DE" alt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4063"/>
            <a:ext cx="4932363" cy="36988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4225" eaLnBrk="1" hangingPunct="1"/>
            <a:endParaRPr lang="en-GB" altLang="en-US" smtClean="0"/>
          </a:p>
        </p:txBody>
      </p:sp>
      <p:sp>
        <p:nvSpPr>
          <p:cNvPr id="64517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383054163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174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9123032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175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8888417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176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9285037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177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1313409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178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6596132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FD61FF-2430-40E0-B98F-BC242673D65C}" type="slidenum">
              <a:rPr lang="de-DE" sz="1200" b="0"/>
              <a:pPr eaLnBrk="1" hangingPunct="1"/>
              <a:t>179</a:t>
            </a:fld>
            <a:endParaRPr lang="de-DE" sz="1200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1027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180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4756074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181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541800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182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70871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7E495-D2BB-4ABD-B535-CEBE65298EE2}" type="slidenum">
              <a:rPr lang="de-DE" sz="1200" b="0" smtClean="0"/>
              <a:pPr eaLnBrk="1" hangingPunct="1"/>
              <a:t>19</a:t>
            </a:fld>
            <a:endParaRPr lang="de-DE" sz="1200" b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750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10872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183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4113723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184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8952817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185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2367489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186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45752890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187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7942075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188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8096763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189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2504001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190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1769019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191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4063"/>
            <a:ext cx="4929187" cy="36972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8455339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>
                <a:solidFill>
                  <a:prstClr val="black"/>
                </a:solidFill>
              </a:rPr>
              <a:pPr/>
              <a:t>192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4063"/>
            <a:ext cx="4929187" cy="36972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84553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7BA2FA4-AD57-48A6-B65A-8200195B14A9}" type="slidenum">
              <a:rPr lang="de-DE" sz="1200" b="0"/>
              <a:pPr eaLnBrk="1" hangingPunct="1"/>
              <a:t>23</a:t>
            </a:fld>
            <a:endParaRPr lang="de-DE" sz="1200" b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2047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7499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>
                <a:solidFill>
                  <a:prstClr val="black"/>
                </a:solidFill>
              </a:rPr>
              <a:pPr/>
              <a:t>193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4063"/>
            <a:ext cx="4929187" cy="36972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8455339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>
                <a:solidFill>
                  <a:prstClr val="black"/>
                </a:solidFill>
              </a:rPr>
              <a:pPr/>
              <a:t>194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4063"/>
            <a:ext cx="4929187" cy="3697287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8455339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195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3001861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196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2800704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197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2497470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198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603492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423AE5-CDDF-4332-B59F-BB694C26871E}" type="slidenum">
              <a:rPr lang="de-DE" smtClean="0"/>
              <a:pPr/>
              <a:t>199</a:t>
            </a:fld>
            <a:endParaRPr lang="de-DE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</p:spPr>
        <p:txBody>
          <a:bodyPr/>
          <a:lstStyle/>
          <a:p>
            <a:pPr defTabSz="793750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612582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200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6962089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1D7B4A-D07A-4906-A076-44E3B62C94DC}" type="slidenum">
              <a:rPr lang="de-DE" sz="1200" b="0" smtClean="0"/>
              <a:pPr eaLnBrk="1" hangingPunct="1"/>
              <a:t>201</a:t>
            </a:fld>
            <a:endParaRPr lang="de-DE" sz="1200" b="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750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56317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5522497-ABAF-4081-AB4A-A32BFB7462FE}" type="slidenum">
              <a:rPr lang="de-DE" smtClean="0"/>
              <a:pPr/>
              <a:t>24</a:t>
            </a:fld>
            <a:endParaRPr lang="de-DE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</p:spPr>
        <p:txBody>
          <a:bodyPr/>
          <a:lstStyle/>
          <a:p>
            <a:pPr defTabSz="793750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83727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25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50412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29320-1847-4FF6-88E9-9BF4F4E5555A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68426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7A00D-8C38-44C0-9634-4A4EF2D0FDA9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20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1D7B4A-D07A-4906-A076-44E3B62C94DC}" type="slidenum">
              <a:rPr lang="de-DE" sz="1200" b="0" smtClean="0"/>
              <a:pPr eaLnBrk="1" hangingPunct="1"/>
              <a:t>4</a:t>
            </a:fld>
            <a:endParaRPr lang="de-DE" sz="1200" b="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750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18695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94533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7A00D-8C38-44C0-9634-4A4EF2D0FDA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184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7E665C-8EC2-4069-9F16-1E36F27BEAF7}" type="slidenum">
              <a:rPr lang="de-DE" sz="1200" b="0"/>
              <a:pPr eaLnBrk="1" hangingPunct="1"/>
              <a:t>36</a:t>
            </a:fld>
            <a:endParaRPr lang="de-DE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85360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7E665C-8EC2-4069-9F16-1E36F27BEAF7}" type="slidenum">
              <a:rPr lang="de-DE" sz="1200" b="0"/>
              <a:pPr eaLnBrk="1" hangingPunct="1"/>
              <a:t>37</a:t>
            </a:fld>
            <a:endParaRPr lang="de-DE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2279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7E665C-8EC2-4069-9F16-1E36F27BEAF7}" type="slidenum">
              <a:rPr lang="de-DE" sz="1200" b="0"/>
              <a:pPr eaLnBrk="1" hangingPunct="1"/>
              <a:t>38</a:t>
            </a:fld>
            <a:endParaRPr lang="de-DE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60389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7E665C-8EC2-4069-9F16-1E36F27BEAF7}" type="slidenum">
              <a:rPr lang="de-DE" sz="1200" b="0"/>
              <a:pPr eaLnBrk="1" hangingPunct="1"/>
              <a:t>39</a:t>
            </a:fld>
            <a:endParaRPr lang="de-DE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22370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7E665C-8EC2-4069-9F16-1E36F27BEAF7}" type="slidenum">
              <a:rPr lang="de-DE" sz="1200" b="0"/>
              <a:pPr eaLnBrk="1" hangingPunct="1"/>
              <a:t>40</a:t>
            </a:fld>
            <a:endParaRPr lang="de-DE" sz="1200" b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71881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41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38904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53BBAF-AA72-480E-9032-02CB1DD0784D}" type="slidenum">
              <a:rPr lang="de-DE" sz="1200" b="0"/>
              <a:pPr eaLnBrk="1" hangingPunct="1"/>
              <a:t>42</a:t>
            </a:fld>
            <a:endParaRPr lang="de-DE" sz="1200" b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73576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12BC16-4E77-45E0-BA9C-427C509BE905}" type="slidenum">
              <a:rPr lang="de-DE" sz="1200" b="0"/>
              <a:pPr eaLnBrk="1" hangingPunct="1"/>
              <a:t>43</a:t>
            </a:fld>
            <a:endParaRPr lang="de-DE" sz="12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574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57856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12BC16-4E77-45E0-BA9C-427C509BE905}" type="slidenum">
              <a:rPr lang="de-DE" sz="1200" b="0"/>
              <a:pPr eaLnBrk="1" hangingPunct="1"/>
              <a:t>44</a:t>
            </a:fld>
            <a:endParaRPr lang="de-DE" sz="12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26657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12BC16-4E77-45E0-BA9C-427C509BE905}" type="slidenum">
              <a:rPr lang="de-DE" sz="1200" b="0"/>
              <a:pPr eaLnBrk="1" hangingPunct="1"/>
              <a:t>45</a:t>
            </a:fld>
            <a:endParaRPr lang="de-DE" sz="12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63998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12BC16-4E77-45E0-BA9C-427C509BE905}" type="slidenum">
              <a:rPr lang="de-DE" sz="1200" b="0"/>
              <a:pPr eaLnBrk="1" hangingPunct="1"/>
              <a:t>46</a:t>
            </a:fld>
            <a:endParaRPr lang="de-DE" sz="1200" b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1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284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5832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47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84610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48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8424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49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638587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50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226143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4D61A-9A41-425C-8480-CD6154E0E706}" type="slidenum">
              <a:rPr lang="de-DE" smtClean="0"/>
              <a:pPr/>
              <a:t>51</a:t>
            </a:fld>
            <a:endParaRPr lang="de-DE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1363"/>
            <a:ext cx="4922838" cy="36925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2300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17205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52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61331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53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7526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821B2C-9670-4F23-B973-D5FBA1B4F9ED}" type="slidenum">
              <a:rPr lang="de-DE" altLang="en-US" sz="1200" b="0" smtClean="0"/>
              <a:pPr eaLnBrk="1" hangingPunct="1"/>
              <a:t>6</a:t>
            </a:fld>
            <a:endParaRPr lang="de-DE" altLang="en-US" sz="1200" b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54063"/>
            <a:ext cx="4929187" cy="36988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8988" eaLnBrk="1" hangingPunct="1"/>
            <a:endParaRPr lang="en-GB" altLang="en-US" smtClean="0"/>
          </a:p>
        </p:txBody>
      </p:sp>
      <p:sp>
        <p:nvSpPr>
          <p:cNvPr id="51205" name="Footer Placeholder 1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8048154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54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344373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55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9300"/>
            <a:ext cx="4903787" cy="3679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699000"/>
            <a:ext cx="4781550" cy="445770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3536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4D61A-9A41-425C-8480-CD6154E0E706}" type="slidenum">
              <a:rPr lang="de-DE" smtClean="0"/>
              <a:pPr/>
              <a:t>56</a:t>
            </a:fld>
            <a:endParaRPr lang="de-DE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15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400" y="4705670"/>
            <a:ext cx="4983702" cy="4455147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540798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57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518316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69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11912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70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046621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71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780532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72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428474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73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242673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74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2123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AAE8CD-75FE-46FB-8794-FCCB3AC23D5A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370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87842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969921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537433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78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000773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79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3"/>
            <a:ext cx="4826659" cy="4480677"/>
          </a:xfrm>
          <a:noFill/>
          <a:ln/>
        </p:spPr>
        <p:txBody>
          <a:bodyPr/>
          <a:lstStyle/>
          <a:p>
            <a:pPr defTabSz="787681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379251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81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104423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82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916084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83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11173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84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3"/>
            <a:ext cx="4826659" cy="4480677"/>
          </a:xfrm>
          <a:noFill/>
          <a:ln/>
        </p:spPr>
        <p:txBody>
          <a:bodyPr/>
          <a:lstStyle/>
          <a:p>
            <a:pPr defTabSz="787681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383149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12033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68EFF0-EA10-4BD8-A7A4-3E7207898E4A}" type="slidenum">
              <a:rPr lang="de-DE" sz="1200" b="0" smtClean="0"/>
              <a:pPr eaLnBrk="1" hangingPunct="1"/>
              <a:t>10</a:t>
            </a:fld>
            <a:endParaRPr lang="de-DE" sz="1200" b="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750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46839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480333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87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540864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88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26612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89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67439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90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197347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09572" name="Footer Placeholder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200" b="0" smtClean="0"/>
          </a:p>
        </p:txBody>
      </p:sp>
      <p:sp>
        <p:nvSpPr>
          <p:cNvPr id="1095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94732E-5205-4F31-B469-07E2DF9057E5}" type="slidenum">
              <a:rPr lang="de-DE" sz="1200" b="0" smtClean="0"/>
              <a:pPr eaLnBrk="1" hangingPunct="1"/>
              <a:t>91</a:t>
            </a:fld>
            <a:endParaRPr lang="de-DE" sz="1200" b="0" smtClean="0"/>
          </a:p>
        </p:txBody>
      </p:sp>
    </p:spTree>
    <p:extLst>
      <p:ext uri="{BB962C8B-B14F-4D97-AF65-F5344CB8AC3E}">
        <p14:creationId xmlns:p14="http://schemas.microsoft.com/office/powerpoint/2010/main" val="32502837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36D66-36BB-464D-AF68-F8881A08486F}" type="slidenum">
              <a:rPr lang="de-DE" smtClean="0"/>
              <a:pPr/>
              <a:t>92</a:t>
            </a:fld>
            <a:endParaRPr 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157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400" y="4705670"/>
            <a:ext cx="4983702" cy="4455147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8714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36D66-36BB-464D-AF68-F8881A08486F}" type="slidenum">
              <a:rPr lang="de-DE" smtClean="0"/>
              <a:pPr/>
              <a:t>93</a:t>
            </a:fld>
            <a:endParaRPr 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157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400" y="4705670"/>
            <a:ext cx="4983702" cy="4455147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4906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9AF12FE-0ECE-4711-8A77-4D27B931F528}" type="slidenum">
              <a:rPr lang="de-DE" sz="1200" b="0"/>
              <a:pPr eaLnBrk="1" hangingPunct="1"/>
              <a:t>94</a:t>
            </a:fld>
            <a:endParaRPr lang="de-DE" sz="1200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020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36D66-36BB-464D-AF68-F8881A08486F}" type="slidenum">
              <a:rPr lang="de-DE" smtClean="0"/>
              <a:pPr/>
              <a:t>95</a:t>
            </a:fld>
            <a:endParaRPr lang="de-DE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157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400" y="4705670"/>
            <a:ext cx="4983702" cy="4455147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18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F0DA52-7C00-444A-9A5C-E1186A708F71}" type="slidenum">
              <a:rPr lang="de-DE" altLang="en-US" sz="1200" b="0" smtClean="0"/>
              <a:pPr eaLnBrk="1" hangingPunct="1"/>
              <a:t>12</a:t>
            </a:fld>
            <a:endParaRPr lang="de-DE" altLang="en-US" sz="1200" b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750"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7997286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96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215632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71B0-D3D1-4D91-826A-624724DD3FB0}" type="slidenum">
              <a:rPr lang="de-DE" smtClean="0"/>
              <a:pPr/>
              <a:t>97</a:t>
            </a:fld>
            <a:endParaRPr 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377828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71B0-D3D1-4D91-826A-624724DD3FB0}" type="slidenum">
              <a:rPr lang="de-DE" smtClean="0"/>
              <a:pPr/>
              <a:t>98</a:t>
            </a:fld>
            <a:endParaRPr 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047621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71B0-D3D1-4D91-826A-624724DD3FB0}" type="slidenum">
              <a:rPr lang="de-DE" smtClean="0"/>
              <a:pPr/>
              <a:t>99</a:t>
            </a:fld>
            <a:endParaRPr 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075092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71B0-D3D1-4D91-826A-624724DD3FB0}" type="slidenum">
              <a:rPr lang="de-DE" smtClean="0"/>
              <a:pPr/>
              <a:t>100</a:t>
            </a:fld>
            <a:endParaRPr 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416437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71B0-D3D1-4D91-826A-624724DD3FB0}" type="slidenum">
              <a:rPr lang="de-DE" smtClean="0"/>
              <a:pPr/>
              <a:t>101</a:t>
            </a:fld>
            <a:endParaRPr 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8814008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71B0-D3D1-4D91-826A-624724DD3FB0}" type="slidenum">
              <a:rPr lang="de-DE" smtClean="0"/>
              <a:pPr/>
              <a:t>102</a:t>
            </a:fld>
            <a:endParaRPr 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248585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271B0-D3D1-4D91-826A-624724DD3FB0}" type="slidenum">
              <a:rPr lang="de-DE" smtClean="0"/>
              <a:pPr/>
              <a:t>103</a:t>
            </a:fld>
            <a:endParaRPr lang="de-DE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485542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108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659131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109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23" y="4716228"/>
            <a:ext cx="4986030" cy="4465142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2385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D1C8D9-0304-422C-9040-BE7FAA25C7A6}" type="slidenum">
              <a:rPr lang="de-DE" altLang="en-US" sz="1200" b="0" smtClean="0"/>
              <a:pPr eaLnBrk="1" hangingPunct="1"/>
              <a:t>13</a:t>
            </a:fld>
            <a:endParaRPr lang="de-DE" altLang="en-US" sz="1200" b="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400"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95993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110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23" y="4716228"/>
            <a:ext cx="4986030" cy="4465142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317496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111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23" y="4716228"/>
            <a:ext cx="4986030" cy="4465142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822330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112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23" y="4716228"/>
            <a:ext cx="4986030" cy="4465142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6300044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114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23" y="4716228"/>
            <a:ext cx="4986030" cy="4465142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672762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116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157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400" y="4705670"/>
            <a:ext cx="4983702" cy="4455147"/>
          </a:xfrm>
          <a:noFill/>
          <a:ln/>
        </p:spPr>
        <p:txBody>
          <a:bodyPr/>
          <a:lstStyle/>
          <a:p>
            <a:pPr eaLnBrk="1" hangingPunct="1"/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391200374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77A00D-8C38-44C0-9634-4A4EF2D0FDA9}" type="slidenum">
              <a:rPr lang="de-DE" smtClean="0"/>
              <a:pPr>
                <a:defRPr/>
              </a:pPr>
              <a:t>119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88178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120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7763" cy="37195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23" y="4716228"/>
            <a:ext cx="4986030" cy="4465142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126911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F1586-AC1A-40D8-93E0-EF486B5F1A43}" type="slidenum">
              <a:rPr lang="de-DE" smtClean="0"/>
              <a:pPr/>
              <a:t>123</a:t>
            </a:fld>
            <a:endParaRPr lang="de-DE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157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400" y="4705670"/>
            <a:ext cx="4983702" cy="4455147"/>
          </a:xfrm>
          <a:noFill/>
          <a:ln/>
        </p:spPr>
        <p:txBody>
          <a:bodyPr/>
          <a:lstStyle/>
          <a:p>
            <a:pPr eaLnBrk="1" hangingPunct="1"/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394755165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125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91970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126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3"/>
            <a:ext cx="4826659" cy="4480677"/>
          </a:xfrm>
          <a:noFill/>
          <a:ln/>
        </p:spPr>
        <p:txBody>
          <a:bodyPr/>
          <a:lstStyle/>
          <a:p>
            <a:pPr defTabSz="787681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1291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D1C8D9-0304-422C-9040-BE7FAA25C7A6}" type="slidenum">
              <a:rPr lang="de-DE" altLang="en-US" sz="1200" b="0" smtClean="0"/>
              <a:pPr eaLnBrk="1" hangingPunct="1"/>
              <a:t>14</a:t>
            </a:fld>
            <a:endParaRPr lang="de-DE" altLang="en-US" sz="1200" b="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4250" y="4722813"/>
            <a:ext cx="4824413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87400"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74537774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130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337991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131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4332194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FED5F-E70F-4EFB-A5DA-D071F2DA1081}" type="slidenum">
              <a:rPr lang="de-DE" smtClean="0"/>
              <a:pPr/>
              <a:t>132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319" y="4723222"/>
            <a:ext cx="4826659" cy="4480678"/>
          </a:xfrm>
          <a:noFill/>
          <a:ln/>
        </p:spPr>
        <p:txBody>
          <a:bodyPr/>
          <a:lstStyle/>
          <a:p>
            <a:pPr defTabSz="794353"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5989465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2908312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57962C1-7268-4AF3-BAE8-233F406B96BE}" type="slidenum">
              <a:rPr lang="de-DE" sz="1200" b="0"/>
              <a:pPr eaLnBrk="1" hangingPunct="1"/>
              <a:t>134</a:t>
            </a:fld>
            <a:endParaRPr lang="de-DE" sz="12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2577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C29479-6133-4A39-9F3F-DF784863F27D}" type="slidenum">
              <a:rPr lang="de-DE" sz="1200" b="0"/>
              <a:pPr eaLnBrk="1" hangingPunct="1"/>
              <a:t>135</a:t>
            </a:fld>
            <a:endParaRPr lang="de-DE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1942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C29479-6133-4A39-9F3F-DF784863F27D}" type="slidenum">
              <a:rPr lang="de-DE" sz="1200" b="0"/>
              <a:pPr eaLnBrk="1" hangingPunct="1"/>
              <a:t>136</a:t>
            </a:fld>
            <a:endParaRPr lang="de-DE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947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C29479-6133-4A39-9F3F-DF784863F27D}" type="slidenum">
              <a:rPr lang="de-DE" sz="1200" b="0"/>
              <a:pPr eaLnBrk="1" hangingPunct="1"/>
              <a:t>137</a:t>
            </a:fld>
            <a:endParaRPr lang="de-DE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1222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C29479-6133-4A39-9F3F-DF784863F27D}" type="slidenum">
              <a:rPr lang="de-DE" sz="1200" b="0"/>
              <a:pPr eaLnBrk="1" hangingPunct="1"/>
              <a:t>138</a:t>
            </a:fld>
            <a:endParaRPr lang="de-DE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442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841" indent="-285708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2832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599965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098" indent="-228567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230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8496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5629" indent="-228567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C29479-6133-4A39-9F3F-DF784863F27D}" type="slidenum">
              <a:rPr lang="de-DE" sz="1200" b="0"/>
              <a:pPr eaLnBrk="1" hangingPunct="1"/>
              <a:t>139</a:t>
            </a:fld>
            <a:endParaRPr lang="de-DE" sz="1200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52475"/>
            <a:ext cx="4932363" cy="36988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4722813"/>
            <a:ext cx="4826000" cy="448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93633" eaLnBrk="1" hangingPunct="1"/>
            <a:endParaRPr lang="en-GB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77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99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 algn="l"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0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4041648" cy="51042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052736"/>
            <a:ext cx="4041648" cy="5101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0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5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0" r:id="rId1"/>
    <p:sldLayoutId id="2147486141" r:id="rId2"/>
    <p:sldLayoutId id="2147486150" r:id="rId3"/>
    <p:sldLayoutId id="2147486153" r:id="rId4"/>
    <p:sldLayoutId id="2147486154" r:id="rId5"/>
    <p:sldLayoutId id="2147486155" r:id="rId6"/>
    <p:sldLayoutId id="2147486156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hyperlink" Target="http://sig.ma/" TargetMode="External"/><Relationship Id="rId26" Type="http://schemas.openxmlformats.org/officeDocument/2006/relationships/image" Target="../media/image56.png"/><Relationship Id="rId3" Type="http://schemas.openxmlformats.org/officeDocument/2006/relationships/image" Target="../media/image36.png"/><Relationship Id="rId21" Type="http://schemas.openxmlformats.org/officeDocument/2006/relationships/image" Target="../media/image51.png"/><Relationship Id="rId7" Type="http://schemas.openxmlformats.org/officeDocument/2006/relationships/hyperlink" Target="http://www.trueknowledge.com/" TargetMode="External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20" Type="http://schemas.openxmlformats.org/officeDocument/2006/relationships/hyperlink" Target="http://www.cmu.edu/index.s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24" Type="http://schemas.openxmlformats.org/officeDocument/2006/relationships/image" Target="../media/image54.png"/><Relationship Id="rId5" Type="http://schemas.openxmlformats.org/officeDocument/2006/relationships/image" Target="../media/image38.jpeg"/><Relationship Id="rId15" Type="http://schemas.openxmlformats.org/officeDocument/2006/relationships/image" Target="../media/image47.png"/><Relationship Id="rId23" Type="http://schemas.openxmlformats.org/officeDocument/2006/relationships/image" Target="../media/image53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2.png"/><Relationship Id="rId27" Type="http://schemas.openxmlformats.org/officeDocument/2006/relationships/hyperlink" Target="http://richard.cyganiak.de/2007/10/lod/lod-datasets_2011-09-19_colored.png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://glaros.dtc.umn.edu/gkhome/metis/metis/overview" TargetMode="Externa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6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5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3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entitycube.research.microsoft.com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alchemy.cs.washington.edu/user-manual/manual.html" TargetMode="External"/><Relationship Id="rId2" Type="http://schemas.openxmlformats.org/officeDocument/2006/relationships/hyperlink" Target="https://code.google.com/p/alchemy-2/" TargetMode="Externa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ntitycube.research.microsoft.com/" TargetMode="External"/><Relationship Id="rId5" Type="http://schemas.openxmlformats.org/officeDocument/2006/relationships/hyperlink" Target="http://renlifang.msra.cn/" TargetMode="External"/><Relationship Id="rId4" Type="http://schemas.openxmlformats.org/officeDocument/2006/relationships/image" Target="../media/image15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53.wm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richard.cyganiak.de/2007/10/lod/lod-datasets_2011-09-19_colored.png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alchemy.cs.washington.edu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5" Type="http://schemas.openxmlformats.org/officeDocument/2006/relationships/hyperlink" Target="research.microsoft.com/en-us/um/cambridge/projects/infernet/" TargetMode="External"/><Relationship Id="rId4" Type="http://schemas.openxmlformats.org/officeDocument/2006/relationships/hyperlink" Target="code.google.com/p/factorie/" TargetMode="Externa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hyperlink" Target="http://code.google.com/p/factorie/" TargetMode="Externa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://rtw.ml.cmu.edu/rtw/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3.gif"/><Relationship Id="rId4" Type="http://schemas.openxmlformats.org/officeDocument/2006/relationships/image" Target="../media/image131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ai.cs.washington.edu/demos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openie.cs.washington.edu/" TargetMode="External"/><Relationship Id="rId4" Type="http://schemas.openxmlformats.org/officeDocument/2006/relationships/image" Target="../media/image16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ie.cs.washington.edu/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6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jpeg"/><Relationship Id="rId3" Type="http://schemas.openxmlformats.org/officeDocument/2006/relationships/image" Target="../media/image37.jpe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38.jpeg"/><Relationship Id="rId9" Type="http://schemas.openxmlformats.org/officeDocument/2006/relationships/image" Target="../media/image39.png"/><Relationship Id="rId14" Type="http://schemas.openxmlformats.org/officeDocument/2006/relationships/image" Target="../media/image64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inf.mpg.de/yago-naga/patty/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8.png"/><Relationship Id="rId4" Type="http://schemas.openxmlformats.org/officeDocument/2006/relationships/hyperlink" Target="http://www.mpi-inf.mpg.de/yago-naga/patty" TargetMode="Externa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3.gif"/><Relationship Id="rId4" Type="http://schemas.openxmlformats.org/officeDocument/2006/relationships/image" Target="../media/image131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rtw.ml.cmu.edu" TargetMode="External"/><Relationship Id="rId13" Type="http://schemas.openxmlformats.org/officeDocument/2006/relationships/hyperlink" Target="http://babelnet.org/" TargetMode="External"/><Relationship Id="rId3" Type="http://schemas.openxmlformats.org/officeDocument/2006/relationships/hyperlink" Target="http://yago-knowledge.org/" TargetMode="External"/><Relationship Id="rId7" Type="http://schemas.openxmlformats.org/officeDocument/2006/relationships/hyperlink" Target="http://renlifang.msra.cn/" TargetMode="External"/><Relationship Id="rId12" Type="http://schemas.openxmlformats.org/officeDocument/2006/relationships/hyperlink" Target="reverb.cs.washington.edu" TargetMode="External"/><Relationship Id="rId17" Type="http://schemas.openxmlformats.org/officeDocument/2006/relationships/hyperlink" Target="linkeddata.org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wordnet.princeton.ed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ntitycube.research.microsoft.com/" TargetMode="External"/><Relationship Id="rId11" Type="http://schemas.openxmlformats.org/officeDocument/2006/relationships/hyperlink" Target="openie.cs.washington.edu" TargetMode="External"/><Relationship Id="rId5" Type="http://schemas.openxmlformats.org/officeDocument/2006/relationships/hyperlink" Target="freebase.com" TargetMode="External"/><Relationship Id="rId15" Type="http://schemas.openxmlformats.org/officeDocument/2006/relationships/hyperlink" Target="conceptnet5.media.mit.edu" TargetMode="External"/><Relationship Id="rId10" Type="http://schemas.openxmlformats.org/officeDocument/2006/relationships/hyperlink" Target="research.microsoft.com/en-us/projects/probase/" TargetMode="External"/><Relationship Id="rId4" Type="http://schemas.openxmlformats.org/officeDocument/2006/relationships/hyperlink" Target="dbpedia.org" TargetMode="External"/><Relationship Id="rId9" Type="http://schemas.openxmlformats.org/officeDocument/2006/relationships/hyperlink" Target="http://deepdive.stanford.edu/" TargetMode="External"/><Relationship Id="rId14" Type="http://schemas.openxmlformats.org/officeDocument/2006/relationships/hyperlink" Target="http://www.h-its.org/english/research/nlp/download/" TargetMode="Externa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3.gif"/><Relationship Id="rId4" Type="http://schemas.openxmlformats.org/officeDocument/2006/relationships/image" Target="../media/image130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11" Type="http://schemas.openxmlformats.org/officeDocument/2006/relationships/image" Target="../media/image187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11" Type="http://schemas.openxmlformats.org/officeDocument/2006/relationships/image" Target="../media/image187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11" Type="http://schemas.openxmlformats.org/officeDocument/2006/relationships/image" Target="../media/image187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11" Type="http://schemas.openxmlformats.org/officeDocument/2006/relationships/image" Target="../media/image187.jpeg"/><Relationship Id="rId5" Type="http://schemas.openxmlformats.org/officeDocument/2006/relationships/image" Target="../media/image181.jpeg"/><Relationship Id="rId10" Type="http://schemas.openxmlformats.org/officeDocument/2006/relationships/image" Target="../media/image186.jpeg"/><Relationship Id="rId4" Type="http://schemas.openxmlformats.org/officeDocument/2006/relationships/image" Target="../media/image180.jpeg"/><Relationship Id="rId9" Type="http://schemas.openxmlformats.org/officeDocument/2006/relationships/image" Target="../media/image185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e.iitb.ac.in/soumen/doc/CSAW/" TargetMode="External"/><Relationship Id="rId3" Type="http://schemas.openxmlformats.org/officeDocument/2006/relationships/hyperlink" Target="https://d5gate.ag5.mpi-sb.mpg.de/webaida/" TargetMode="External"/><Relationship Id="rId7" Type="http://schemas.openxmlformats.org/officeDocument/2006/relationships/hyperlink" Target="http://www.alchemyapi.com/api/demo.html" TargetMode="Externa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viewer.opencalais.com/" TargetMode="External"/><Relationship Id="rId11" Type="http://schemas.openxmlformats.org/officeDocument/2006/relationships/hyperlink" Target="http://nlp.stanford.edu/software/CRF-NER.shtml" TargetMode="External"/><Relationship Id="rId5" Type="http://schemas.openxmlformats.org/officeDocument/2006/relationships/hyperlink" Target="http://spotlight.dbpedia.org/demo/index.html" TargetMode="External"/><Relationship Id="rId10" Type="http://schemas.openxmlformats.org/officeDocument/2006/relationships/hyperlink" Target="http://cogcomp.cs.illinois.edu/page/demo_view/Wikifier" TargetMode="External"/><Relationship Id="rId4" Type="http://schemas.openxmlformats.org/officeDocument/2006/relationships/hyperlink" Target="http://tagme.di.unipi.it/" TargetMode="External"/><Relationship Id="rId9" Type="http://schemas.openxmlformats.org/officeDocument/2006/relationships/hyperlink" Target="http://wikipedia-miner.cms.waikato.ac.nz/demos/annotate/" TargetMode="Externa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hyperlink" Target="https://stics.mpi-inf.mpg.de" TargetMode="External"/><Relationship Id="rId4" Type="http://schemas.openxmlformats.org/officeDocument/2006/relationships/image" Target="../media/image189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stics.mpi-inf.mpg.de/stats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hyperlink" Target="http://richard.cyganiak.de/2007/10/lod/lod-datasets_2011-09-19_colored.png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blog.blogspot.de/2012/05/introducing-knowledge-graph-things-not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0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5.png"/><Relationship Id="rId4" Type="http://schemas.openxmlformats.org/officeDocument/2006/relationships/image" Target="../media/image1730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gwap.com/gwap/" TargetMode="Externa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conceptnet5.media.mit.edu/" TargetMode="Externa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68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11" Type="http://schemas.openxmlformats.org/officeDocument/2006/relationships/hyperlink" Target="http://www.aaai.org/ojs/index.php/aimagazine/article/view/2303" TargetMode="External"/><Relationship Id="rId5" Type="http://schemas.openxmlformats.org/officeDocument/2006/relationships/image" Target="../media/image70.png"/><Relationship Id="rId10" Type="http://schemas.openxmlformats.org/officeDocument/2006/relationships/hyperlink" Target="http://www.ibm.com/innovation/us/watson/index.htm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5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mpi-inf.mpg.de/yago-naga/webchild" TargetMode="Externa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80.png"/><Relationship Id="rId4" Type="http://schemas.openxmlformats.org/officeDocument/2006/relationships/hyperlink" Target="http://www.mpi-inf.mpg.de/departments/ontologies/projects/amie/" TargetMode="Externa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3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3.gif"/><Relationship Id="rId4" Type="http://schemas.openxmlformats.org/officeDocument/2006/relationships/image" Target="../media/image130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r.jyu.fi/dz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6.png"/><Relationship Id="rId1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04.jpeg"/><Relationship Id="rId17" Type="http://schemas.openxmlformats.org/officeDocument/2006/relationships/image" Target="../media/image205.jpeg"/><Relationship Id="rId2" Type="http://schemas.openxmlformats.org/officeDocument/2006/relationships/notesSlide" Target="../notesSlides/notesSlide158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.google.com/p/thebeast/" TargetMode="External"/><Relationship Id="rId3" Type="http://schemas.openxmlformats.org/officeDocument/2006/relationships/hyperlink" Target="http://nlp.stanford.edu/software/corenlp.shtml" TargetMode="External"/><Relationship Id="rId7" Type="http://schemas.openxmlformats.org/officeDocument/2006/relationships/hyperlink" Target="http://i.stanford.edu/hazy/tuffy/" TargetMode="External"/><Relationship Id="rId2" Type="http://schemas.openxmlformats.org/officeDocument/2006/relationships/hyperlink" Target="https://filesender.funet.fi/download.php?vid=209d3117-c533-da48-1aa6-00000ea74f52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de.google.com/p/alchemy-2/" TargetMode="External"/><Relationship Id="rId5" Type="http://schemas.openxmlformats.org/officeDocument/2006/relationships/hyperlink" Target="https://www.mpi-inf.mpg.de/departments/databases-and-information-systems/research/yago-naga/aida/" TargetMode="External"/><Relationship Id="rId4" Type="http://schemas.openxmlformats.org/officeDocument/2006/relationships/hyperlink" Target="http://resources.mpi-inf.mpg.de/yago-naga/yago/download/yago/yagoFacts.tsv.7z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theobald@uni-ulm.d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aifb.kit.edu/aha/2012/sigmod-tutorial/" TargetMode="External"/><Relationship Id="rId13" Type="http://schemas.openxmlformats.org/officeDocument/2006/relationships/hyperlink" Target="http://resources.mpi-inf.mpg.de/yago-naga/www2015-tutorial/" TargetMode="External"/><Relationship Id="rId3" Type="http://schemas.openxmlformats.org/officeDocument/2006/relationships/hyperlink" Target="http://www.mpi-inf.mpg.de/yago-naga/CIKM10-tutorial/" TargetMode="External"/><Relationship Id="rId7" Type="http://schemas.openxmlformats.org/officeDocument/2006/relationships/hyperlink" Target="http://reasoningweb.org/2011/" TargetMode="External"/><Relationship Id="rId12" Type="http://schemas.openxmlformats.org/officeDocument/2006/relationships/hyperlink" Target="http://rw2014.di.uoa.gr/" TargetMode="External"/><Relationship Id="rId2" Type="http://schemas.openxmlformats.org/officeDocument/2006/relationships/hyperlink" Target="http://sigmod2010.org/pods_invited.shtml#tutorial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jcai-11.iiia.csic.es/program/tutorials" TargetMode="External"/><Relationship Id="rId11" Type="http://schemas.openxmlformats.org/officeDocument/2006/relationships/hyperlink" Target="http://resources.mpi-inf.mpg.de/yago-naga/vldb2014-tutorial/" TargetMode="External"/><Relationship Id="rId5" Type="http://schemas.openxmlformats.org/officeDocument/2006/relationships/hyperlink" Target="http://www.mpi-inf.mpg.de/yago-naga/IJCAI11-tutorial/" TargetMode="External"/><Relationship Id="rId10" Type="http://schemas.openxmlformats.org/officeDocument/2006/relationships/hyperlink" Target="http://resources.mpi-inf.mpg.de/yago-naga/sigmod2013-tutorial/" TargetMode="External"/><Relationship Id="rId4" Type="http://schemas.openxmlformats.org/officeDocument/2006/relationships/hyperlink" Target="http://www.yorku.ca/cikm10/tutorials.php" TargetMode="External"/><Relationship Id="rId9" Type="http://schemas.openxmlformats.org/officeDocument/2006/relationships/hyperlink" Target="http://www-etis.ensea.fr/WOD2013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en.wikipedia.org/wiki/Binomial_proportion_confidence_interval" TargetMode="External"/><Relationship Id="rId4" Type="http://schemas.openxmlformats.org/officeDocument/2006/relationships/image" Target="../media/image91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mpi-inf.mpg.de/~weikum/pods2010-weikum&amp;theobald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martin.theobald@uni-ulm.de" TargetMode="External"/><Relationship Id="rId4" Type="http://schemas.openxmlformats.org/officeDocument/2006/relationships/hyperlink" Target="http://www.vldb.org/2014/program/papers/p-suchanek.pd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21" Type="http://schemas.openxmlformats.org/officeDocument/2006/relationships/image" Target="../media/image25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2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2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8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17.wmf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19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image" Target="../media/image126.wmf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24.wmf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14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inf.mpg.de/yago-nag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linkeddata.org/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788124" y="5471092"/>
            <a:ext cx="1584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de-DE" sz="1200" dirty="0">
                <a:solidFill>
                  <a:srgbClr val="336699"/>
                </a:solidFill>
              </a:rPr>
              <a:t>F</a:t>
            </a:r>
            <a:r>
              <a:rPr lang="de-DE" sz="1200" dirty="0" smtClean="0">
                <a:solidFill>
                  <a:srgbClr val="336699"/>
                </a:solidFill>
              </a:rPr>
              <a:t>abian Suchanek</a:t>
            </a:r>
          </a:p>
          <a:p>
            <a:pPr algn="ctr" eaLnBrk="0" hangingPunct="0"/>
            <a:r>
              <a:rPr lang="de-DE" sz="1000" dirty="0" err="1" smtClean="0"/>
              <a:t>Télécom</a:t>
            </a:r>
            <a:r>
              <a:rPr lang="de-DE" sz="1000" dirty="0" smtClean="0"/>
              <a:t> </a:t>
            </a:r>
            <a:r>
              <a:rPr lang="de-DE" sz="1000" dirty="0" err="1" smtClean="0"/>
              <a:t>ParisTech</a:t>
            </a:r>
            <a:endParaRPr lang="de-DE" sz="1000" dirty="0" smtClean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89932" y="620688"/>
            <a:ext cx="8113886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4400" dirty="0" smtClean="0">
                <a:solidFill>
                  <a:srgbClr val="336699"/>
                </a:solidFill>
              </a:rPr>
              <a:t>Information Extraction &amp; Automatic Knowledge Base</a:t>
            </a:r>
          </a:p>
          <a:p>
            <a:pPr eaLnBrk="0" hangingPunct="0"/>
            <a:r>
              <a:rPr lang="en-US" sz="4400" dirty="0" smtClean="0">
                <a:solidFill>
                  <a:srgbClr val="336699"/>
                </a:solidFill>
              </a:rPr>
              <a:t>Construction</a:t>
            </a:r>
            <a:endParaRPr lang="de-DE" sz="4800" dirty="0" smtClean="0"/>
          </a:p>
          <a:p>
            <a:pPr eaLnBrk="0" hangingPunct="0"/>
            <a:endParaRPr lang="de-DE" sz="4400" dirty="0"/>
          </a:p>
        </p:txBody>
      </p:sp>
      <p:pic>
        <p:nvPicPr>
          <p:cNvPr id="15" name="Picture 14" descr="fabi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140" y="3970485"/>
            <a:ext cx="1200850" cy="127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Lastname, Firstna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25" y="3952782"/>
            <a:ext cx="1060416" cy="139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236296" y="5471092"/>
            <a:ext cx="17447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de-DE" sz="1200" dirty="0" smtClean="0">
                <a:solidFill>
                  <a:srgbClr val="336699"/>
                </a:solidFill>
              </a:rPr>
              <a:t>Gerhard </a:t>
            </a:r>
            <a:r>
              <a:rPr lang="de-DE" sz="1200" dirty="0" err="1">
                <a:solidFill>
                  <a:srgbClr val="336699"/>
                </a:solidFill>
              </a:rPr>
              <a:t>Weikum</a:t>
            </a:r>
            <a:r>
              <a:rPr lang="de-DE" sz="1200" dirty="0">
                <a:solidFill>
                  <a:srgbClr val="336699"/>
                </a:solidFill>
              </a:rPr>
              <a:t> </a:t>
            </a:r>
          </a:p>
          <a:p>
            <a:pPr algn="ctr" eaLnBrk="0" hangingPunct="0"/>
            <a:r>
              <a:rPr lang="de-DE" sz="1000" dirty="0" smtClean="0"/>
              <a:t>Max Planck Institute </a:t>
            </a:r>
            <a:r>
              <a:rPr lang="de-DE" sz="1000" dirty="0" err="1" smtClean="0"/>
              <a:t>Informatics</a:t>
            </a:r>
            <a:endParaRPr lang="de-DE" sz="1000" dirty="0" smtClean="0"/>
          </a:p>
        </p:txBody>
      </p:sp>
      <p:pic>
        <p:nvPicPr>
          <p:cNvPr id="18" name="Picture 17" descr="Foto Prof. Dr. Ralf Schenk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65" y="3956072"/>
            <a:ext cx="1305859" cy="130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people.cs.aau.dk/%7Ekhose/About_me_files/katjaho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78" y="3970484"/>
            <a:ext cx="896494" cy="128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s://www.uni-ulm.de/fileadmin/website_uni_ulm/iui.inst.030/pics/staff/theobald_2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2" y="3970484"/>
            <a:ext cx="934621" cy="124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Miliaraki, Ir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26" y="3959023"/>
            <a:ext cx="831734" cy="128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347964" y="5482652"/>
            <a:ext cx="1584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de-DE" sz="1200" dirty="0" smtClean="0">
                <a:solidFill>
                  <a:srgbClr val="336699"/>
                </a:solidFill>
              </a:rPr>
              <a:t>Ralf Schenkel</a:t>
            </a:r>
          </a:p>
          <a:p>
            <a:pPr algn="ctr" eaLnBrk="0" hangingPunct="0"/>
            <a:r>
              <a:rPr lang="de-DE" sz="1000" dirty="0" smtClean="0"/>
              <a:t>University Passau 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907804" y="5482652"/>
            <a:ext cx="1584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de-DE" sz="1200" dirty="0" smtClean="0">
                <a:solidFill>
                  <a:srgbClr val="336699"/>
                </a:solidFill>
              </a:rPr>
              <a:t>Katja Hose</a:t>
            </a:r>
          </a:p>
          <a:p>
            <a:pPr algn="ctr" eaLnBrk="0" hangingPunct="0"/>
            <a:r>
              <a:rPr lang="de-DE" sz="1000" dirty="0" smtClean="0"/>
              <a:t>Aalborg University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611660" y="5482652"/>
            <a:ext cx="1584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de-DE" sz="1200" dirty="0" smtClean="0">
                <a:solidFill>
                  <a:srgbClr val="336699"/>
                </a:solidFill>
              </a:rPr>
              <a:t>Iris </a:t>
            </a:r>
            <a:r>
              <a:rPr lang="de-DE" sz="1200" dirty="0" err="1" smtClean="0">
                <a:solidFill>
                  <a:srgbClr val="336699"/>
                </a:solidFill>
              </a:rPr>
              <a:t>Miliaraki</a:t>
            </a:r>
            <a:endParaRPr lang="de-DE" sz="1200" dirty="0" smtClean="0">
              <a:solidFill>
                <a:srgbClr val="336699"/>
              </a:solidFill>
            </a:endParaRPr>
          </a:p>
          <a:p>
            <a:pPr algn="ctr" eaLnBrk="0" hangingPunct="0"/>
            <a:r>
              <a:rPr lang="de-DE" sz="1000" dirty="0" smtClean="0"/>
              <a:t>Yahoo! Research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15516" y="5482652"/>
            <a:ext cx="15841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de-DE" sz="1200" dirty="0" smtClean="0">
                <a:solidFill>
                  <a:srgbClr val="336699"/>
                </a:solidFill>
              </a:rPr>
              <a:t>Martin Theobald</a:t>
            </a:r>
          </a:p>
          <a:p>
            <a:pPr algn="ctr" eaLnBrk="0" hangingPunct="0"/>
            <a:r>
              <a:rPr lang="de-DE" sz="1000" dirty="0"/>
              <a:t>Ulm University</a:t>
            </a:r>
            <a:endParaRPr lang="de-DE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293812"/>
            <a:ext cx="7921625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3"/>
          <p:cNvGrpSpPr>
            <a:grpSpLocks/>
          </p:cNvGrpSpPr>
          <p:nvPr/>
        </p:nvGrpSpPr>
        <p:grpSpPr bwMode="auto">
          <a:xfrm>
            <a:off x="-12700" y="1447800"/>
            <a:ext cx="9156700" cy="5084762"/>
            <a:chOff x="0" y="836712"/>
            <a:chExt cx="9156700" cy="5084379"/>
          </a:xfrm>
        </p:grpSpPr>
        <p:grpSp>
          <p:nvGrpSpPr>
            <p:cNvPr id="18444" name="Gruppieren 72"/>
            <p:cNvGrpSpPr>
              <a:grpSpLocks/>
            </p:cNvGrpSpPr>
            <p:nvPr/>
          </p:nvGrpSpPr>
          <p:grpSpPr bwMode="auto">
            <a:xfrm>
              <a:off x="0" y="1082159"/>
              <a:ext cx="9156700" cy="4838932"/>
              <a:chOff x="-12700" y="1607726"/>
              <a:chExt cx="9156700" cy="4838021"/>
            </a:xfrm>
          </p:grpSpPr>
          <p:pic>
            <p:nvPicPr>
              <p:cNvPr id="18447" name="Picture 110" descr="freebas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968" y="4098114"/>
                <a:ext cx="1408656" cy="36370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8" name="Picture 113" descr="dbpedi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4413" y="3191455"/>
                <a:ext cx="1227728" cy="6186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49" name="Group 179"/>
              <p:cNvGrpSpPr>
                <a:grpSpLocks/>
              </p:cNvGrpSpPr>
              <p:nvPr/>
            </p:nvGrpSpPr>
            <p:grpSpPr bwMode="auto">
              <a:xfrm>
                <a:off x="1598709" y="3162191"/>
                <a:ext cx="688130" cy="945215"/>
                <a:chOff x="1359541" y="5433105"/>
                <a:chExt cx="620558" cy="861415"/>
              </a:xfrm>
            </p:grpSpPr>
            <p:pic>
              <p:nvPicPr>
                <p:cNvPr id="18473" name="Picture 8" descr="Cycorp logo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9541" y="5433105"/>
                  <a:ext cx="604053" cy="571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74" name="TextBox 171"/>
                <p:cNvSpPr txBox="1">
                  <a:spLocks noChangeArrowheads="1"/>
                </p:cNvSpPr>
                <p:nvPr/>
              </p:nvSpPr>
              <p:spPr bwMode="auto">
                <a:xfrm>
                  <a:off x="1431930" y="5957995"/>
                  <a:ext cx="548169" cy="336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de-DE" sz="1800"/>
                    <a:t>Cyc</a:t>
                  </a:r>
                  <a:endParaRPr lang="en-US" sz="1800"/>
                </a:p>
              </p:txBody>
            </p:sp>
          </p:grpSp>
          <p:pic>
            <p:nvPicPr>
              <p:cNvPr id="18450" name="Picture 10" descr="True Knowledge — The Internet Answer Engine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700" y="6113959"/>
                <a:ext cx="2051050" cy="331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51" name="Group 182"/>
              <p:cNvGrpSpPr>
                <a:grpSpLocks/>
              </p:cNvGrpSpPr>
              <p:nvPr/>
            </p:nvGrpSpPr>
            <p:grpSpPr bwMode="auto">
              <a:xfrm>
                <a:off x="434804" y="4674072"/>
                <a:ext cx="1365246" cy="1203837"/>
                <a:chOff x="8043105" y="5822878"/>
                <a:chExt cx="1364858" cy="1203751"/>
              </a:xfrm>
            </p:grpSpPr>
            <p:pic>
              <p:nvPicPr>
                <p:cNvPr id="18471" name="Picture 1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79103" y="5822878"/>
                  <a:ext cx="621488" cy="690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72" name="TextBox 176"/>
                <p:cNvSpPr txBox="1">
                  <a:spLocks noChangeArrowheads="1"/>
                </p:cNvSpPr>
                <p:nvPr/>
              </p:nvSpPr>
              <p:spPr bwMode="auto">
                <a:xfrm>
                  <a:off x="8043105" y="6442006"/>
                  <a:ext cx="1364858" cy="5846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de-DE" sz="1600"/>
                    <a:t>TextRunner/</a:t>
                  </a:r>
                </a:p>
                <a:p>
                  <a:pPr eaLnBrk="1" hangingPunct="1"/>
                  <a:r>
                    <a:rPr lang="de-DE" sz="1600"/>
                    <a:t>ReVerb</a:t>
                  </a:r>
                  <a:endParaRPr lang="en-US" sz="1600"/>
                </a:p>
              </p:txBody>
            </p:sp>
          </p:grpSp>
          <p:sp>
            <p:nvSpPr>
              <p:cNvPr id="18452" name="Textfeld 19"/>
              <p:cNvSpPr txBox="1">
                <a:spLocks noChangeArrowheads="1"/>
              </p:cNvSpPr>
              <p:nvPr/>
            </p:nvSpPr>
            <p:spPr bwMode="auto">
              <a:xfrm>
                <a:off x="5135364" y="5466008"/>
                <a:ext cx="1767984" cy="615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1700">
                    <a:solidFill>
                      <a:srgbClr val="CC6600"/>
                    </a:solidFill>
                  </a:rPr>
                  <a:t>WikiTaxonomy/</a:t>
                </a:r>
              </a:p>
              <a:p>
                <a:pPr eaLnBrk="1" hangingPunct="1"/>
                <a:r>
                  <a:rPr lang="de-DE" sz="1700">
                    <a:solidFill>
                      <a:srgbClr val="CC6600"/>
                    </a:solidFill>
                  </a:rPr>
                  <a:t>WikiNet</a:t>
                </a:r>
              </a:p>
            </p:txBody>
          </p:sp>
          <p:sp>
            <p:nvSpPr>
              <p:cNvPr id="18453" name="Textfeld 20"/>
              <p:cNvSpPr txBox="1">
                <a:spLocks noChangeArrowheads="1"/>
              </p:cNvSpPr>
              <p:nvPr/>
            </p:nvSpPr>
            <p:spPr bwMode="auto">
              <a:xfrm>
                <a:off x="310828" y="4098114"/>
                <a:ext cx="87788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1800">
                    <a:solidFill>
                      <a:srgbClr val="0000FF"/>
                    </a:solidFill>
                  </a:rPr>
                  <a:t>SUMO</a:t>
                </a:r>
              </a:p>
            </p:txBody>
          </p:sp>
          <p:pic>
            <p:nvPicPr>
              <p:cNvPr id="18454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0" y="5063787"/>
                <a:ext cx="1403350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5" name="Picture 37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538" y="2039526"/>
                <a:ext cx="936625" cy="615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6" name="Picture 38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1714" y="4344923"/>
                <a:ext cx="1104900" cy="503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7" name="Picture 39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9140" y="1722297"/>
                <a:ext cx="1655763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8" name="Picture 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884" y="1650303"/>
                <a:ext cx="748767" cy="1078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9" name="Grafik 832" descr="pubmed.png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3695635"/>
                <a:ext cx="1012825" cy="3603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0" name="Picture 40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7763" y="2831688"/>
                <a:ext cx="1081087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feld 61"/>
              <p:cNvSpPr txBox="1"/>
              <p:nvPr/>
            </p:nvSpPr>
            <p:spPr bwMode="auto">
              <a:xfrm>
                <a:off x="1835150" y="5639510"/>
                <a:ext cx="1590675" cy="353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de-DE" sz="1700" dirty="0" err="1"/>
                  <a:t>ConceptNet</a:t>
                </a:r>
                <a:r>
                  <a:rPr lang="de-DE" sz="1700" dirty="0"/>
                  <a:t> </a:t>
                </a:r>
                <a:r>
                  <a:rPr lang="de-DE" sz="17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5</a:t>
                </a:r>
              </a:p>
            </p:txBody>
          </p:sp>
          <p:sp>
            <p:nvSpPr>
              <p:cNvPr id="18462" name="Rechteck 43"/>
              <p:cNvSpPr>
                <a:spLocks noChangeArrowheads="1"/>
              </p:cNvSpPr>
              <p:nvPr/>
            </p:nvSpPr>
            <p:spPr bwMode="auto">
              <a:xfrm>
                <a:off x="7439620" y="4098114"/>
                <a:ext cx="1130438" cy="353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700">
                    <a:solidFill>
                      <a:srgbClr val="FF0000"/>
                    </a:solidFill>
                  </a:rPr>
                  <a:t>BabelNet</a:t>
                </a:r>
              </a:p>
            </p:txBody>
          </p:sp>
          <p:pic>
            <p:nvPicPr>
              <p:cNvPr id="18463" name="Picture 1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6863" y="6041964"/>
                <a:ext cx="2484437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4" name="Picture 15" descr="Sindice">
                <a:hlinkClick r:id="rId18"/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500" y="2183988"/>
                <a:ext cx="1714500" cy="39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65" name="Group 185"/>
              <p:cNvGrpSpPr>
                <a:grpSpLocks/>
              </p:cNvGrpSpPr>
              <p:nvPr/>
            </p:nvGrpSpPr>
            <p:grpSpPr bwMode="auto">
              <a:xfrm>
                <a:off x="7666038" y="3192051"/>
                <a:ext cx="1477962" cy="623887"/>
                <a:chOff x="7666223" y="5857892"/>
                <a:chExt cx="1477777" cy="624306"/>
              </a:xfrm>
            </p:grpSpPr>
            <p:pic>
              <p:nvPicPr>
                <p:cNvPr id="18469" name="Picture 17" descr="Carnegie Mellon University">
                  <a:hlinkClick r:id="rId20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58148" y="5857892"/>
                  <a:ext cx="1071570" cy="306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70" name="TextBox 184"/>
                <p:cNvSpPr txBox="1">
                  <a:spLocks noChangeArrowheads="1"/>
                </p:cNvSpPr>
                <p:nvPr/>
              </p:nvSpPr>
              <p:spPr bwMode="auto">
                <a:xfrm>
                  <a:off x="7666223" y="6143644"/>
                  <a:ext cx="1477777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de-DE" sz="1600"/>
                    <a:t>ReadTheWeb</a:t>
                  </a:r>
                  <a:endParaRPr lang="en-US" sz="1600"/>
                </a:p>
              </p:txBody>
            </p:sp>
          </p:grpSp>
          <p:pic>
            <p:nvPicPr>
              <p:cNvPr id="18466" name="Picture 41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2407146"/>
                <a:ext cx="1584325" cy="26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7" name="Picture 42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7763" y="2255426"/>
                <a:ext cx="792162" cy="498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8" name="Picture 37" descr="Europeana Think Culture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063" y="1607726"/>
                <a:ext cx="912812" cy="544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445" name="Picture 2" descr="http://www.mpi-inf.mpg.de/yago-naga/yago/img/yago_logo_mainpage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3140968"/>
              <a:ext cx="1325124" cy="654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37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836712"/>
              <a:ext cx="852488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9" name="TextBox 3">
            <a:hlinkClick r:id="rId27"/>
          </p:cNvPr>
          <p:cNvSpPr txBox="1">
            <a:spLocks noChangeArrowheads="1"/>
          </p:cNvSpPr>
          <p:nvPr/>
        </p:nvSpPr>
        <p:spPr bwMode="auto">
          <a:xfrm>
            <a:off x="2509838" y="6550025"/>
            <a:ext cx="6599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dirty="0" smtClean="0">
                <a:hlinkClick r:id="rId27"/>
              </a:rPr>
              <a:t>http://richard.cyganiak.de/2007/10/lod/lod-datasets_2011-09-19_colored.png</a:t>
            </a:r>
            <a:endParaRPr lang="en-US" sz="1400" dirty="0"/>
          </a:p>
        </p:txBody>
      </p:sp>
      <p:sp>
        <p:nvSpPr>
          <p:cNvPr id="18440" name="Title 1"/>
          <p:cNvSpPr>
            <a:spLocks noGrp="1"/>
          </p:cNvSpPr>
          <p:nvPr>
            <p:ph type="title"/>
          </p:nvPr>
        </p:nvSpPr>
        <p:spPr>
          <a:xfrm>
            <a:off x="-540568" y="0"/>
            <a:ext cx="10225136" cy="765175"/>
          </a:xfrm>
        </p:spPr>
        <p:txBody>
          <a:bodyPr/>
          <a:lstStyle/>
          <a:p>
            <a:r>
              <a:rPr lang="en-US" sz="3500" dirty="0" smtClean="0"/>
              <a:t>Web of Data &amp; Knowledge </a:t>
            </a:r>
            <a:r>
              <a:rPr lang="en-US" sz="2800" dirty="0" smtClean="0"/>
              <a:t>(Linked Open Data)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312531" y="657197"/>
            <a:ext cx="8542723" cy="430887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&gt; 60 Bio. subject-predicate-object triples from &gt; 1000 sources</a:t>
            </a:r>
            <a:endParaRPr lang="en-US" dirty="0"/>
          </a:p>
        </p:txBody>
      </p:sp>
      <p:grpSp>
        <p:nvGrpSpPr>
          <p:cNvPr id="39" name="Gruppieren 13"/>
          <p:cNvGrpSpPr>
            <a:grpSpLocks/>
          </p:cNvGrpSpPr>
          <p:nvPr/>
        </p:nvGrpSpPr>
        <p:grpSpPr bwMode="auto">
          <a:xfrm>
            <a:off x="2578099" y="3073400"/>
            <a:ext cx="3311525" cy="1871662"/>
            <a:chOff x="2578100" y="2462213"/>
            <a:chExt cx="3311525" cy="1871662"/>
          </a:xfrm>
        </p:grpSpPr>
        <p:sp>
          <p:nvSpPr>
            <p:cNvPr id="40" name="Ellipse 39"/>
            <p:cNvSpPr>
              <a:spLocks noChangeArrowheads="1"/>
            </p:cNvSpPr>
            <p:nvPr/>
          </p:nvSpPr>
          <p:spPr bwMode="auto">
            <a:xfrm>
              <a:off x="2578100" y="2462213"/>
              <a:ext cx="3311525" cy="1871662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42" name="Picture 110" descr="freebas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888" y="3636963"/>
              <a:ext cx="1211262" cy="3127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3" descr="dbped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738" y="2678113"/>
              <a:ext cx="1011237" cy="5095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 descr="http://www.mpi-inf.mpg.de/yago-naga/yago/img/yago_logo_mainpage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463" y="3276600"/>
              <a:ext cx="1076325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89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85784" y="0"/>
            <a:ext cx="9429784" cy="476672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The rules deduce facts from patterns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66088" y="404664"/>
            <a:ext cx="3429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[F.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et al.: WWW'09]</a:t>
            </a:r>
            <a:endParaRPr lang="en-US" sz="1800" dirty="0"/>
          </a:p>
        </p:txBody>
      </p:sp>
      <p:sp>
        <p:nvSpPr>
          <p:cNvPr id="18" name="Text Box 123"/>
          <p:cNvSpPr txBox="1">
            <a:spLocks noChangeArrowheads="1"/>
          </p:cNvSpPr>
          <p:nvPr/>
        </p:nvSpPr>
        <p:spPr bwMode="auto">
          <a:xfrm>
            <a:off x="0" y="4581128"/>
            <a:ext cx="39565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pattern deduction rules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5085184"/>
            <a:ext cx="8295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R(X',Y')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P~R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8202" y="5507143"/>
            <a:ext cx="8295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P~R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R(X',Y')</a:t>
            </a:r>
          </a:p>
        </p:txBody>
      </p:sp>
      <p:sp>
        <p:nvSpPr>
          <p:cNvPr id="25" name="Text Box 123"/>
          <p:cNvSpPr txBox="1">
            <a:spLocks noChangeArrowheads="1"/>
          </p:cNvSpPr>
          <p:nvPr/>
        </p:nvSpPr>
        <p:spPr bwMode="auto">
          <a:xfrm>
            <a:off x="-21178" y="5938030"/>
            <a:ext cx="513313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semantic constraints (manually)</a:t>
            </a:r>
            <a:endParaRPr lang="en-US" dirty="0"/>
          </a:p>
        </p:txBody>
      </p:sp>
      <p:sp>
        <p:nvSpPr>
          <p:cNvPr id="23" name="TextBox 46"/>
          <p:cNvSpPr txBox="1">
            <a:spLocks noChangeArrowheads="1"/>
          </p:cNvSpPr>
          <p:nvPr/>
        </p:nvSpPr>
        <p:spPr bwMode="auto">
          <a:xfrm>
            <a:off x="3777402" y="3526197"/>
            <a:ext cx="47243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spouse(</a:t>
            </a:r>
            <a:r>
              <a:rPr lang="en-US" dirty="0" err="1" smtClean="0">
                <a:solidFill>
                  <a:srgbClr val="0033CC"/>
                </a:solidFill>
              </a:rPr>
              <a:t>Hermione,RonaldReagan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</a:t>
            </a:r>
            <a:r>
              <a:rPr lang="en-US" dirty="0" err="1" smtClean="0">
                <a:solidFill>
                  <a:srgbClr val="0033CC"/>
                </a:solidFill>
              </a:rPr>
              <a:t>Hermione,RonWeasley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064" y="2270468"/>
            <a:ext cx="3509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"is married to" ~ married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4415" y="1148407"/>
            <a:ext cx="4153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"Hermione is married to Ron"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4860032" y="2650850"/>
            <a:ext cx="720080" cy="4181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Can 45"/>
          <p:cNvSpPr>
            <a:spLocks noChangeArrowheads="1"/>
          </p:cNvSpPr>
          <p:nvPr/>
        </p:nvSpPr>
        <p:spPr bwMode="auto">
          <a:xfrm>
            <a:off x="131446" y="665693"/>
            <a:ext cx="3430076" cy="1827203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TextBox 46"/>
          <p:cNvSpPr txBox="1">
            <a:spLocks noChangeArrowheads="1"/>
          </p:cNvSpPr>
          <p:nvPr/>
        </p:nvSpPr>
        <p:spPr bwMode="auto">
          <a:xfrm>
            <a:off x="154820" y="1124744"/>
            <a:ext cx="340670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type(Reagan, president)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spouse(Reagan, Davis)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</a:t>
            </a:r>
            <a:r>
              <a:rPr lang="en-US" dirty="0" err="1" smtClean="0">
                <a:solidFill>
                  <a:srgbClr val="0033CC"/>
                </a:solidFill>
              </a:rPr>
              <a:t>Elvis,Priscilla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825641" y="1519444"/>
            <a:ext cx="268204" cy="19469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483768" y="2232740"/>
            <a:ext cx="1656184" cy="32833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4139952" y="2232740"/>
            <a:ext cx="720080" cy="8362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998411" y="6368917"/>
            <a:ext cx="4833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spouse(X,Y) &amp; spouse(X,Z)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Y=Z</a:t>
            </a:r>
          </a:p>
        </p:txBody>
      </p:sp>
    </p:spTree>
    <p:extLst>
      <p:ext uri="{BB962C8B-B14F-4D97-AF65-F5344CB8AC3E}">
        <p14:creationId xmlns:p14="http://schemas.microsoft.com/office/powerpoint/2010/main" val="42589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85784" y="0"/>
            <a:ext cx="9429784" cy="476672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The rules remove inconsistencies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66088" y="404664"/>
            <a:ext cx="3377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[F.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et al.: WWW'09]</a:t>
            </a:r>
            <a:endParaRPr lang="en-US" sz="1800" dirty="0"/>
          </a:p>
        </p:txBody>
      </p:sp>
      <p:sp>
        <p:nvSpPr>
          <p:cNvPr id="18" name="Text Box 123"/>
          <p:cNvSpPr txBox="1">
            <a:spLocks noChangeArrowheads="1"/>
          </p:cNvSpPr>
          <p:nvPr/>
        </p:nvSpPr>
        <p:spPr bwMode="auto">
          <a:xfrm>
            <a:off x="0" y="4581128"/>
            <a:ext cx="39565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pattern deduction rules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5085184"/>
            <a:ext cx="8295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R(X',Y')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P~R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8202" y="5507143"/>
            <a:ext cx="8295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P~R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R(X',Y')</a:t>
            </a:r>
          </a:p>
        </p:txBody>
      </p:sp>
      <p:sp>
        <p:nvSpPr>
          <p:cNvPr id="25" name="Text Box 123"/>
          <p:cNvSpPr txBox="1">
            <a:spLocks noChangeArrowheads="1"/>
          </p:cNvSpPr>
          <p:nvPr/>
        </p:nvSpPr>
        <p:spPr bwMode="auto">
          <a:xfrm>
            <a:off x="-21178" y="5938030"/>
            <a:ext cx="513313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semantic constraints (manually)</a:t>
            </a:r>
            <a:endParaRPr lang="en-US" dirty="0"/>
          </a:p>
        </p:txBody>
      </p:sp>
      <p:sp>
        <p:nvSpPr>
          <p:cNvPr id="23" name="TextBox 46"/>
          <p:cNvSpPr txBox="1">
            <a:spLocks noChangeArrowheads="1"/>
          </p:cNvSpPr>
          <p:nvPr/>
        </p:nvSpPr>
        <p:spPr bwMode="auto">
          <a:xfrm>
            <a:off x="3777402" y="3526197"/>
            <a:ext cx="47243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spouse(</a:t>
            </a:r>
            <a:r>
              <a:rPr lang="en-US" dirty="0" err="1" smtClean="0">
                <a:solidFill>
                  <a:srgbClr val="0033CC"/>
                </a:solidFill>
              </a:rPr>
              <a:t>Hermione,RonaldReagan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</a:t>
            </a:r>
            <a:r>
              <a:rPr lang="en-US" dirty="0" err="1" smtClean="0">
                <a:solidFill>
                  <a:srgbClr val="0033CC"/>
                </a:solidFill>
              </a:rPr>
              <a:t>Hermione,RonWeasley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1" name="Can 45"/>
          <p:cNvSpPr>
            <a:spLocks noChangeArrowheads="1"/>
          </p:cNvSpPr>
          <p:nvPr/>
        </p:nvSpPr>
        <p:spPr bwMode="auto">
          <a:xfrm>
            <a:off x="131446" y="665693"/>
            <a:ext cx="3576458" cy="1827203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TextBox 46"/>
          <p:cNvSpPr txBox="1">
            <a:spLocks noChangeArrowheads="1"/>
          </p:cNvSpPr>
          <p:nvPr/>
        </p:nvSpPr>
        <p:spPr bwMode="auto">
          <a:xfrm>
            <a:off x="154820" y="1124744"/>
            <a:ext cx="340670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type(Reagan, president)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spouse(Reagan, Davis)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</a:t>
            </a:r>
            <a:r>
              <a:rPr lang="en-US" dirty="0" err="1" smtClean="0">
                <a:solidFill>
                  <a:srgbClr val="0033CC"/>
                </a:solidFill>
              </a:rPr>
              <a:t>Elvis,Priscilla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1706803" y="3717032"/>
            <a:ext cx="1353029" cy="27212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003455" y="1830333"/>
            <a:ext cx="2056377" cy="18866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59832" y="3717032"/>
            <a:ext cx="6480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851920" y="3789040"/>
            <a:ext cx="43204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998411" y="6368917"/>
            <a:ext cx="4833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spouse(X,Y) &amp; spouse(X,Z)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Y=Z</a:t>
            </a:r>
          </a:p>
        </p:txBody>
      </p:sp>
    </p:spTree>
    <p:extLst>
      <p:ext uri="{BB962C8B-B14F-4D97-AF65-F5344CB8AC3E}">
        <p14:creationId xmlns:p14="http://schemas.microsoft.com/office/powerpoint/2010/main" val="35578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540568" y="0"/>
            <a:ext cx="10225136" cy="476672"/>
          </a:xfrm>
        </p:spPr>
        <p:txBody>
          <a:bodyPr/>
          <a:lstStyle/>
          <a:p>
            <a:pPr defTabSz="893763" eaLnBrk="1" hangingPunct="1"/>
            <a:r>
              <a:rPr lang="en-US" sz="3400" dirty="0" smtClean="0"/>
              <a:t>The rules pose a weighted </a:t>
            </a:r>
            <a:r>
              <a:rPr lang="en-US" sz="3400" dirty="0" err="1" smtClean="0"/>
              <a:t>MaxSat</a:t>
            </a:r>
            <a:r>
              <a:rPr lang="en-US" sz="3400" dirty="0" smtClean="0"/>
              <a:t> problem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66088" y="404664"/>
            <a:ext cx="3377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[F.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et al.: WWW'09]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149568" y="2527515"/>
            <a:ext cx="5466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spouse(X,Y) &amp; spouse(X,Z) =&gt; Y=Z  [10]</a:t>
            </a:r>
          </a:p>
        </p:txBody>
      </p:sp>
      <p:sp>
        <p:nvSpPr>
          <p:cNvPr id="21" name="Can 45"/>
          <p:cNvSpPr>
            <a:spLocks noChangeArrowheads="1"/>
          </p:cNvSpPr>
          <p:nvPr/>
        </p:nvSpPr>
        <p:spPr bwMode="auto">
          <a:xfrm>
            <a:off x="131446" y="665693"/>
            <a:ext cx="3324429" cy="1827203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TextBox 46"/>
          <p:cNvSpPr txBox="1">
            <a:spLocks noChangeArrowheads="1"/>
          </p:cNvSpPr>
          <p:nvPr/>
        </p:nvSpPr>
        <p:spPr bwMode="auto">
          <a:xfrm>
            <a:off x="154820" y="1124744"/>
            <a:ext cx="420179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type(Reagan, president)    [10]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married(Reagan, Davis)     [10]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married(</a:t>
            </a:r>
            <a:r>
              <a:rPr lang="en-US" dirty="0" err="1" smtClean="0">
                <a:solidFill>
                  <a:srgbClr val="0033CC"/>
                </a:solidFill>
              </a:rPr>
              <a:t>Elvis,Priscilla</a:t>
            </a:r>
            <a:r>
              <a:rPr lang="en-US" dirty="0" smtClean="0">
                <a:solidFill>
                  <a:srgbClr val="0033CC"/>
                </a:solidFill>
              </a:rPr>
              <a:t>)      [10]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820" y="2846546"/>
            <a:ext cx="54409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occurs("</a:t>
            </a:r>
            <a:r>
              <a:rPr lang="en-US" dirty="0" err="1" smtClean="0">
                <a:solidFill>
                  <a:srgbClr val="3333CC"/>
                </a:solidFill>
                <a:latin typeface="+mj-lt"/>
              </a:rPr>
              <a:t>Hermione","loves","Harry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") [3]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means("Ron",</a:t>
            </a:r>
            <a:r>
              <a:rPr lang="en-US" dirty="0" err="1" smtClean="0">
                <a:solidFill>
                  <a:srgbClr val="3333CC"/>
                </a:solidFill>
              </a:rPr>
              <a:t>RonaldReagan</a:t>
            </a:r>
            <a:r>
              <a:rPr lang="en-US" dirty="0" smtClean="0">
                <a:solidFill>
                  <a:srgbClr val="3333CC"/>
                </a:solidFill>
              </a:rPr>
              <a:t>) [3]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means("Ron",</a:t>
            </a:r>
            <a:r>
              <a:rPr lang="en-US" dirty="0" err="1" smtClean="0">
                <a:solidFill>
                  <a:srgbClr val="3333CC"/>
                </a:solidFill>
              </a:rPr>
              <a:t>RonaldWeasley</a:t>
            </a:r>
            <a:r>
              <a:rPr lang="en-US" dirty="0" smtClean="0">
                <a:solidFill>
                  <a:srgbClr val="3333CC"/>
                </a:solidFill>
              </a:rPr>
              <a:t>) [2]</a:t>
            </a:r>
          </a:p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52120" y="836712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solidFill>
                  <a:srgbClr val="CC0099"/>
                </a:solidFill>
                <a:latin typeface="+mj-lt"/>
              </a:rPr>
              <a:t>We are given a set of rules/facts, and wish</a:t>
            </a:r>
          </a:p>
          <a:p>
            <a:pPr marL="0"/>
            <a:r>
              <a:rPr lang="en-US" dirty="0" smtClean="0">
                <a:solidFill>
                  <a:srgbClr val="CC0099"/>
                </a:solidFill>
                <a:latin typeface="+mj-lt"/>
              </a:rPr>
              <a:t>to find the most plausible</a:t>
            </a:r>
          </a:p>
          <a:p>
            <a:pPr marL="0"/>
            <a:r>
              <a:rPr lang="en-US" dirty="0" smtClean="0">
                <a:solidFill>
                  <a:srgbClr val="CC0099"/>
                </a:solidFill>
                <a:latin typeface="+mj-lt"/>
              </a:rPr>
              <a:t>possible world.</a:t>
            </a:r>
          </a:p>
        </p:txBody>
      </p:sp>
      <p:pic>
        <p:nvPicPr>
          <p:cNvPr id="13314" name="Picture 2" descr="https://encrypted-tbn3.gstatic.com/images?q=tbn:ANd9GcQpl_uZ3xWWKItE7EFiTsL-RrIYKn9BdZHBMFsEaCtaWpIeA4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" y="5154159"/>
            <a:ext cx="1152036" cy="86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45" y="4509120"/>
            <a:ext cx="2550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Possible World 1:</a:t>
            </a:r>
          </a:p>
        </p:txBody>
      </p:sp>
      <p:pic>
        <p:nvPicPr>
          <p:cNvPr id="24" name="Picture 2" descr="https://encrypted-tbn3.gstatic.com/images?q=tbn:ANd9GcQpl_uZ3xWWKItE7EFiTsL-RrIYKn9BdZHBMFsEaCtaWpIeA4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636" y="5418021"/>
            <a:ext cx="1133300" cy="8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encrypted-tbn3.gstatic.com/images?q=tbn:ANd9GcTk-vrHw-Jdhbid21XO7NPi9WYvEEPnTGucljh5n2R4tGDvxQj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767" y="5216378"/>
            <a:ext cx="927451" cy="10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upload.wikimedia.org/wikipedia/commons/thumb/1/16/Official_Portrait_of_President_Reagan_1981.jpg/220px-Official_Portrait_of_President_Reagan_19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003" y="5087065"/>
            <a:ext cx="861540" cy="10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upload.wikimedia.org/wikipedia/commons/thumb/1/18/Nancy_Reagan.jpg/220px-Nancy_Reag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5173517"/>
            <a:ext cx="659357" cy="8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stCxn id="13314" idx="3"/>
            <a:endCxn id="13318" idx="1"/>
          </p:cNvCxnSpPr>
          <p:nvPr/>
        </p:nvCxnSpPr>
        <p:spPr bwMode="auto">
          <a:xfrm>
            <a:off x="1209094" y="5585617"/>
            <a:ext cx="1054909" cy="399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stCxn id="13320" idx="1"/>
          </p:cNvCxnSpPr>
          <p:nvPr/>
        </p:nvCxnSpPr>
        <p:spPr bwMode="auto">
          <a:xfrm flipH="1">
            <a:off x="2987824" y="5585616"/>
            <a:ext cx="936103" cy="399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5436645" y="4581128"/>
            <a:ext cx="2550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Possible World 2:</a:t>
            </a:r>
          </a:p>
        </p:txBody>
      </p:sp>
      <p:cxnSp>
        <p:nvCxnSpPr>
          <p:cNvPr id="31" name="Straight Connector 30"/>
          <p:cNvCxnSpPr>
            <a:stCxn id="24" idx="3"/>
            <a:endCxn id="27" idx="1"/>
          </p:cNvCxnSpPr>
          <p:nvPr/>
        </p:nvCxnSpPr>
        <p:spPr bwMode="auto">
          <a:xfrm flipV="1">
            <a:off x="6931936" y="5741641"/>
            <a:ext cx="1140831" cy="1008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124482" y="5157192"/>
            <a:ext cx="1218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married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31936" y="5375306"/>
            <a:ext cx="1218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married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405" y="6381328"/>
            <a:ext cx="3935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Weight of satisfied rules: 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82700" y="6418573"/>
            <a:ext cx="3935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Weight of satisfied rules: 39</a:t>
            </a:r>
          </a:p>
        </p:txBody>
      </p:sp>
    </p:spTree>
    <p:extLst>
      <p:ext uri="{BB962C8B-B14F-4D97-AF65-F5344CB8AC3E}">
        <p14:creationId xmlns:p14="http://schemas.microsoft.com/office/powerpoint/2010/main" val="22427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12" grpId="0"/>
      <p:bldP spid="35" grpId="0"/>
      <p:bldP spid="39" grpId="0"/>
      <p:bldP spid="4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85784" y="0"/>
            <a:ext cx="9429784" cy="476672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PROSPERA parallelizes the extraction</a:t>
            </a:r>
          </a:p>
        </p:txBody>
      </p:sp>
      <p:sp>
        <p:nvSpPr>
          <p:cNvPr id="3" name="Folded Corner 2"/>
          <p:cNvSpPr/>
          <p:nvPr/>
        </p:nvSpPr>
        <p:spPr bwMode="auto">
          <a:xfrm>
            <a:off x="611560" y="1124744"/>
            <a:ext cx="360040" cy="576064"/>
          </a:xfrm>
          <a:prstGeom prst="foldedCorne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olded Corner 24"/>
          <p:cNvSpPr/>
          <p:nvPr/>
        </p:nvSpPr>
        <p:spPr bwMode="auto">
          <a:xfrm>
            <a:off x="1907704" y="1127174"/>
            <a:ext cx="360040" cy="576064"/>
          </a:xfrm>
          <a:prstGeom prst="foldedCorne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Folded Corner 31"/>
          <p:cNvSpPr/>
          <p:nvPr/>
        </p:nvSpPr>
        <p:spPr bwMode="auto">
          <a:xfrm>
            <a:off x="3275856" y="1129604"/>
            <a:ext cx="360040" cy="576064"/>
          </a:xfrm>
          <a:prstGeom prst="foldedCorner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921" y="2636911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48720" y="2621029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4792" y="2636911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occurs()</a:t>
            </a:r>
          </a:p>
        </p:txBody>
      </p:sp>
      <p:cxnSp>
        <p:nvCxnSpPr>
          <p:cNvPr id="7" name="Straight Arrow Connector 6"/>
          <p:cNvCxnSpPr>
            <a:stCxn id="3" idx="2"/>
            <a:endCxn id="5" idx="0"/>
          </p:cNvCxnSpPr>
          <p:nvPr/>
        </p:nvCxnSpPr>
        <p:spPr bwMode="auto">
          <a:xfrm>
            <a:off x="791580" y="1700808"/>
            <a:ext cx="29519" cy="9361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>
            <a:stCxn id="25" idx="2"/>
            <a:endCxn id="34" idx="0"/>
          </p:cNvCxnSpPr>
          <p:nvPr/>
        </p:nvCxnSpPr>
        <p:spPr bwMode="auto">
          <a:xfrm>
            <a:off x="2087724" y="1703238"/>
            <a:ext cx="11174" cy="9177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32" idx="2"/>
            <a:endCxn id="36" idx="0"/>
          </p:cNvCxnSpPr>
          <p:nvPr/>
        </p:nvCxnSpPr>
        <p:spPr bwMode="auto">
          <a:xfrm>
            <a:off x="3455876" y="1705668"/>
            <a:ext cx="39094" cy="9312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148064" y="1411301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Mining the pattern occurrences is embarrassingly parallel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8187" y="4726886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27954" y="3717032"/>
            <a:ext cx="13644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spouse()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35696" y="5302950"/>
            <a:ext cx="1268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means()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72179" y="3717031"/>
            <a:ext cx="1096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loves()</a:t>
            </a:r>
          </a:p>
        </p:txBody>
      </p:sp>
      <p:cxnSp>
        <p:nvCxnSpPr>
          <p:cNvPr id="19" name="Straight Connector 18"/>
          <p:cNvCxnSpPr>
            <a:stCxn id="43" idx="0"/>
            <a:endCxn id="44" idx="1"/>
          </p:cNvCxnSpPr>
          <p:nvPr/>
        </p:nvCxnSpPr>
        <p:spPr bwMode="auto">
          <a:xfrm flipV="1">
            <a:off x="978365" y="3932476"/>
            <a:ext cx="649589" cy="7944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>
            <a:stCxn id="46" idx="1"/>
            <a:endCxn id="44" idx="3"/>
          </p:cNvCxnSpPr>
          <p:nvPr/>
        </p:nvCxnSpPr>
        <p:spPr bwMode="auto">
          <a:xfrm flipH="1">
            <a:off x="2992430" y="3932475"/>
            <a:ext cx="379749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>
            <a:stCxn id="43" idx="2"/>
            <a:endCxn id="45" idx="1"/>
          </p:cNvCxnSpPr>
          <p:nvPr/>
        </p:nvCxnSpPr>
        <p:spPr bwMode="auto">
          <a:xfrm>
            <a:off x="978365" y="5157773"/>
            <a:ext cx="857331" cy="3606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2149771" y="3324016"/>
            <a:ext cx="18346" cy="393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539552" y="3324016"/>
            <a:ext cx="30342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980576" y="6238473"/>
            <a:ext cx="1268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means()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0" y="5518393"/>
            <a:ext cx="10967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loves()</a:t>
            </a:r>
          </a:p>
        </p:txBody>
      </p:sp>
      <p:cxnSp>
        <p:nvCxnSpPr>
          <p:cNvPr id="61" name="Straight Connector 60"/>
          <p:cNvCxnSpPr>
            <a:endCxn id="45" idx="2"/>
          </p:cNvCxnSpPr>
          <p:nvPr/>
        </p:nvCxnSpPr>
        <p:spPr bwMode="auto">
          <a:xfrm flipV="1">
            <a:off x="1997370" y="5733837"/>
            <a:ext cx="472474" cy="5046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Straight Connector 63"/>
          <p:cNvCxnSpPr>
            <a:stCxn id="59" idx="1"/>
            <a:endCxn id="60" idx="2"/>
          </p:cNvCxnSpPr>
          <p:nvPr/>
        </p:nvCxnSpPr>
        <p:spPr bwMode="auto">
          <a:xfrm flipH="1" flipV="1">
            <a:off x="548388" y="5949280"/>
            <a:ext cx="432188" cy="5046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>
            <a:stCxn id="43" idx="2"/>
            <a:endCxn id="60" idx="0"/>
          </p:cNvCxnSpPr>
          <p:nvPr/>
        </p:nvCxnSpPr>
        <p:spPr bwMode="auto">
          <a:xfrm flipH="1">
            <a:off x="548388" y="5157773"/>
            <a:ext cx="429977" cy="3606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TextBox 69"/>
          <p:cNvSpPr txBox="1"/>
          <p:nvPr/>
        </p:nvSpPr>
        <p:spPr>
          <a:xfrm>
            <a:off x="5169457" y="3526808"/>
            <a:ext cx="3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Reasoning is hard to parallelize as atoms depend on other atoms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148064" y="5262299"/>
            <a:ext cx="265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u="sng" dirty="0" smtClean="0">
                <a:solidFill>
                  <a:srgbClr val="CC0099"/>
                </a:solidFill>
                <a:latin typeface="+mj-lt"/>
              </a:rPr>
              <a:t>Idea:</a:t>
            </a:r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 parallelize along min-cuts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89069" y="4747605"/>
            <a:ext cx="3057505" cy="1921755"/>
          </a:xfrm>
          <a:prstGeom prst="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1574381" y="3719574"/>
            <a:ext cx="3057505" cy="428346"/>
          </a:xfrm>
          <a:prstGeom prst="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1268423" y="548680"/>
            <a:ext cx="670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[</a:t>
            </a:r>
            <a:r>
              <a:rPr lang="en-US" sz="2000" dirty="0" err="1" smtClean="0">
                <a:solidFill>
                  <a:srgbClr val="000000"/>
                </a:solidFill>
              </a:rPr>
              <a:t>Nakashole,Theobald,Weikum</a:t>
            </a:r>
            <a:r>
              <a:rPr lang="en-US" sz="2000" dirty="0" smtClean="0">
                <a:solidFill>
                  <a:srgbClr val="000000"/>
                </a:solidFill>
              </a:rPr>
              <a:t>: WebDB'10; WSDM'11]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59" grpId="0"/>
      <p:bldP spid="60" grpId="0"/>
      <p:bldP spid="70" grpId="0"/>
      <p:bldP spid="71" grpId="0"/>
      <p:bldP spid="65" grpId="0" animBg="1"/>
      <p:bldP spid="7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PROSPERA Architecture</a:t>
            </a:r>
            <a:endParaRPr lang="en-US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68423" y="647591"/>
            <a:ext cx="670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[</a:t>
            </a:r>
            <a:r>
              <a:rPr lang="en-US" sz="2000" dirty="0" err="1" smtClean="0">
                <a:solidFill>
                  <a:srgbClr val="000000"/>
                </a:solidFill>
              </a:rPr>
              <a:t>Nakashole,Theobald,Weikum</a:t>
            </a:r>
            <a:r>
              <a:rPr lang="en-US" sz="2000" dirty="0" smtClean="0">
                <a:solidFill>
                  <a:srgbClr val="000000"/>
                </a:solidFill>
              </a:rPr>
              <a:t>: WebDB'10; WSDM'11]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5803"/>
            <a:ext cx="4248472" cy="526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1052736"/>
            <a:ext cx="4831251" cy="4958011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Gathering:</a:t>
            </a:r>
            <a:r>
              <a:rPr lang="en-US" sz="1800" b="1" dirty="0" smtClean="0">
                <a:solidFill>
                  <a:schemeClr val="tx2"/>
                </a:solidFill>
              </a:rPr>
              <a:t> Enhanced Hearst patterns</a:t>
            </a:r>
          </a:p>
          <a:p>
            <a:pPr lvl="1"/>
            <a:r>
              <a:rPr lang="en-US" sz="1800" dirty="0" smtClean="0"/>
              <a:t>POS-enriched n-grams</a:t>
            </a:r>
          </a:p>
          <a:p>
            <a:pPr lvl="1"/>
            <a:r>
              <a:rPr lang="en-US" sz="1800" dirty="0" smtClean="0"/>
              <a:t>Pattern-fact duality</a:t>
            </a:r>
          </a:p>
          <a:p>
            <a:pPr lvl="1"/>
            <a:r>
              <a:rPr lang="en-US" sz="1800" dirty="0" smtClean="0"/>
              <a:t>Disambiguation of entities based on "means" and "type" in YAGO</a:t>
            </a:r>
          </a:p>
          <a:p>
            <a:pPr lvl="1"/>
            <a:endParaRPr lang="en-US" sz="900" dirty="0" smtClean="0"/>
          </a:p>
          <a:p>
            <a:r>
              <a:rPr lang="en-US" sz="2000" b="1" dirty="0" smtClean="0">
                <a:solidFill>
                  <a:schemeClr val="tx2"/>
                </a:solidFill>
              </a:rPr>
              <a:t>Analysis:</a:t>
            </a:r>
            <a:r>
              <a:rPr lang="en-US" sz="1800" b="1" dirty="0" smtClean="0">
                <a:solidFill>
                  <a:schemeClr val="tx2"/>
                </a:solidFill>
              </a:rPr>
              <a:t> Refined pattern weights</a:t>
            </a:r>
          </a:p>
          <a:p>
            <a:pPr lvl="1"/>
            <a:r>
              <a:rPr lang="en-US" sz="1800" dirty="0" smtClean="0"/>
              <a:t>Carefully chosen </a:t>
            </a:r>
            <a:r>
              <a:rPr lang="en-US" sz="1800" b="1" dirty="0" smtClean="0"/>
              <a:t>seeds</a:t>
            </a:r>
            <a:r>
              <a:rPr lang="en-US" sz="1800" dirty="0" smtClean="0"/>
              <a:t> and </a:t>
            </a:r>
            <a:r>
              <a:rPr lang="en-US" sz="1800" b="1" dirty="0" smtClean="0"/>
              <a:t>counter seeds</a:t>
            </a:r>
            <a:r>
              <a:rPr lang="en-US" sz="1800" dirty="0" smtClean="0"/>
              <a:t> (closed set of target relations)</a:t>
            </a:r>
          </a:p>
          <a:p>
            <a:pPr lvl="1"/>
            <a:r>
              <a:rPr lang="en-US" sz="1800" dirty="0" smtClean="0"/>
              <a:t>Thresholds for </a:t>
            </a:r>
            <a:r>
              <a:rPr lang="en-US" sz="1800" b="1" dirty="0" smtClean="0"/>
              <a:t>confidence </a:t>
            </a:r>
            <a:r>
              <a:rPr lang="en-US" sz="1800" dirty="0" smtClean="0"/>
              <a:t>&amp; </a:t>
            </a:r>
            <a:r>
              <a:rPr lang="en-US" sz="1800" b="1" dirty="0" smtClean="0"/>
              <a:t>support</a:t>
            </a:r>
          </a:p>
          <a:p>
            <a:pPr lvl="1"/>
            <a:endParaRPr lang="en-US" sz="900" b="1" dirty="0" smtClean="0"/>
          </a:p>
          <a:p>
            <a:r>
              <a:rPr lang="en-US" sz="2000" b="1" dirty="0" smtClean="0">
                <a:solidFill>
                  <a:schemeClr val="tx2"/>
                </a:solidFill>
              </a:rPr>
              <a:t>Reasoning: </a:t>
            </a:r>
            <a:r>
              <a:rPr lang="en-US" sz="1800" b="1" dirty="0" smtClean="0">
                <a:solidFill>
                  <a:schemeClr val="tx2"/>
                </a:solidFill>
              </a:rPr>
              <a:t>Scalable (distributed) extraction &amp; consistency reasoning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lvl="1"/>
            <a:r>
              <a:rPr lang="en-US" sz="1800" b="1" dirty="0" err="1" smtClean="0"/>
              <a:t>MapReduce</a:t>
            </a:r>
            <a:r>
              <a:rPr lang="en-US" sz="1800" dirty="0" smtClean="0"/>
              <a:t> functions for extraction &amp; gathering of statistics</a:t>
            </a:r>
          </a:p>
          <a:p>
            <a:pPr lvl="1"/>
            <a:r>
              <a:rPr lang="en-US" sz="1800" dirty="0" smtClean="0"/>
              <a:t>SOFIE-based, </a:t>
            </a:r>
            <a:r>
              <a:rPr lang="en-US" sz="1800" b="1" dirty="0" smtClean="0"/>
              <a:t>distributed </a:t>
            </a:r>
            <a:r>
              <a:rPr lang="en-US" sz="1800" b="1" dirty="0" err="1" smtClean="0"/>
              <a:t>MaxSat</a:t>
            </a:r>
            <a:r>
              <a:rPr lang="en-US" sz="1800" b="1" dirty="0" smtClean="0"/>
              <a:t> solver</a:t>
            </a:r>
            <a:r>
              <a:rPr lang="en-US" sz="1800" dirty="0" smtClean="0"/>
              <a:t> + graph partitioning</a:t>
            </a:r>
          </a:p>
          <a:p>
            <a:pPr lvl="1"/>
            <a:r>
              <a:rPr lang="en-US" sz="1800" dirty="0" smtClean="0"/>
              <a:t>Experiments on large Web corpus w/</a:t>
            </a:r>
            <a:r>
              <a:rPr lang="en-US" sz="1800" b="1" dirty="0" smtClean="0"/>
              <a:t>500 Mio</a:t>
            </a:r>
            <a:r>
              <a:rPr lang="en-US" sz="1800" dirty="0" smtClean="0"/>
              <a:t> documents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671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Trivially Parallel: Pattern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97152"/>
            <a:ext cx="2962672" cy="108012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Frequent n-gram patterns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30" y="1614284"/>
            <a:ext cx="3707130" cy="275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14284"/>
            <a:ext cx="4034790" cy="271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281736" y="4797152"/>
            <a:ext cx="2962672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Seed pattern occurrences &amp; confidences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68423" y="647591"/>
            <a:ext cx="670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[</a:t>
            </a:r>
            <a:r>
              <a:rPr lang="en-US" sz="2000" dirty="0" err="1" smtClean="0">
                <a:solidFill>
                  <a:srgbClr val="000000"/>
                </a:solidFill>
              </a:rPr>
              <a:t>Nakashole,Theobald,Weikum</a:t>
            </a:r>
            <a:r>
              <a:rPr lang="en-US" sz="2000" dirty="0" smtClean="0">
                <a:solidFill>
                  <a:srgbClr val="000000"/>
                </a:solidFill>
              </a:rPr>
              <a:t>: WebDB'10; WSDM'11]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7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778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Hard to Parallelize: Consistency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5112568" cy="5688632"/>
          </a:xfrm>
        </p:spPr>
        <p:txBody>
          <a:bodyPr>
            <a:normAutofit fontScale="92500"/>
          </a:bodyPr>
          <a:lstStyle/>
          <a:p>
            <a:pPr>
              <a:buSzPct val="120000"/>
              <a:defRPr/>
            </a:pPr>
            <a:r>
              <a:rPr lang="en-US" sz="2400" dirty="0" smtClean="0"/>
              <a:t>Distributed reasoning is non-trivial!</a:t>
            </a:r>
          </a:p>
          <a:p>
            <a:pPr marL="800100" lvl="2" indent="-342900">
              <a:buSzPct val="100000"/>
              <a:defRPr/>
            </a:pPr>
            <a:r>
              <a:rPr lang="en-US" sz="2000" dirty="0" smtClean="0">
                <a:cs typeface="Arial" pitchFamily="34" charset="0"/>
              </a:rPr>
              <a:t>Constraints impose dependencies</a:t>
            </a:r>
            <a:endParaRPr lang="en-US" sz="2400" dirty="0" smtClean="0"/>
          </a:p>
          <a:p>
            <a:pPr marL="800100" lvl="2" indent="-342900">
              <a:buSzPct val="100000"/>
              <a:defRPr/>
            </a:pPr>
            <a:r>
              <a:rPr lang="en-US" sz="2000" dirty="0" smtClean="0">
                <a:cs typeface="Arial" pitchFamily="34" charset="0"/>
              </a:rPr>
              <a:t>Facts and pattern candidates are </a:t>
            </a:r>
            <a:r>
              <a:rPr lang="en-US" sz="2000" b="1" dirty="0" smtClean="0">
                <a:cs typeface="Arial" pitchFamily="34" charset="0"/>
              </a:rPr>
              <a:t>vertices</a:t>
            </a:r>
          </a:p>
          <a:p>
            <a:pPr marL="800100" lvl="2" indent="-342900">
              <a:buSzPct val="100000"/>
              <a:defRPr/>
            </a:pPr>
            <a:r>
              <a:rPr lang="en-US" sz="2000" dirty="0" smtClean="0">
                <a:cs typeface="Arial" pitchFamily="34" charset="0"/>
              </a:rPr>
              <a:t>Literals in a grounded constraint form </a:t>
            </a:r>
            <a:r>
              <a:rPr lang="en-US" sz="2000" b="1" dirty="0" smtClean="0">
                <a:cs typeface="Arial" pitchFamily="34" charset="0"/>
              </a:rPr>
              <a:t>cliques</a:t>
            </a:r>
          </a:p>
          <a:p>
            <a:pPr>
              <a:buSzPct val="120000"/>
              <a:defRPr/>
            </a:pPr>
            <a:endParaRPr lang="en-US" sz="2400" dirty="0" smtClean="0">
              <a:cs typeface="Arial" pitchFamily="34" charset="0"/>
            </a:endParaRPr>
          </a:p>
          <a:p>
            <a:pPr>
              <a:buSzPct val="120000"/>
              <a:defRPr/>
            </a:pPr>
            <a:r>
              <a:rPr lang="en-US" sz="2400" dirty="0" smtClean="0">
                <a:cs typeface="Arial" pitchFamily="34" charset="0"/>
                <a:hlinkClick r:id="rId2"/>
              </a:rPr>
              <a:t>METIS</a:t>
            </a:r>
            <a:r>
              <a:rPr lang="en-US" sz="2400" dirty="0" smtClean="0">
                <a:cs typeface="Arial" pitchFamily="34" charset="0"/>
              </a:rPr>
              <a:t>: Min-</a:t>
            </a:r>
            <a:r>
              <a:rPr lang="en-US" sz="2400" i="1" dirty="0" smtClean="0">
                <a:cs typeface="Arial" pitchFamily="34" charset="0"/>
              </a:rPr>
              <a:t>k</a:t>
            </a:r>
            <a:r>
              <a:rPr lang="en-US" sz="2400" dirty="0" smtClean="0">
                <a:cs typeface="Arial" pitchFamily="34" charset="0"/>
              </a:rPr>
              <a:t>-cut two-phase algorithm</a:t>
            </a:r>
          </a:p>
          <a:p>
            <a:pPr marL="800100" lvl="2" indent="-342900">
              <a:buSzPct val="100000"/>
              <a:defRPr/>
            </a:pPr>
            <a:r>
              <a:rPr lang="en-US" sz="2000" b="1" dirty="0" smtClean="0">
                <a:cs typeface="Arial" pitchFamily="34" charset="0"/>
              </a:rPr>
              <a:t>Randomized approximation</a:t>
            </a:r>
          </a:p>
          <a:p>
            <a:pPr marL="800100" lvl="2" indent="-342900">
              <a:buSzPct val="100000"/>
              <a:buNone/>
              <a:defRPr/>
            </a:pPr>
            <a:r>
              <a:rPr lang="en-US" sz="2000" dirty="0" smtClean="0">
                <a:cs typeface="Arial" pitchFamily="34" charset="0"/>
              </a:rPr>
              <a:t>	   </a:t>
            </a:r>
            <a:r>
              <a:rPr lang="en-US" sz="1800" dirty="0" smtClean="0">
                <a:cs typeface="Arial" pitchFamily="34" charset="0"/>
              </a:rPr>
              <a:t>[</a:t>
            </a:r>
            <a:r>
              <a:rPr lang="en-US" sz="1800" dirty="0" err="1" smtClean="0">
                <a:cs typeface="Arial" pitchFamily="34" charset="0"/>
              </a:rPr>
              <a:t>Karypis</a:t>
            </a:r>
            <a:r>
              <a:rPr lang="en-US" sz="1800" dirty="0" smtClean="0">
                <a:cs typeface="Arial" pitchFamily="34" charset="0"/>
              </a:rPr>
              <a:t> et al. 98, </a:t>
            </a:r>
            <a:r>
              <a:rPr lang="en-US" sz="1800" dirty="0" err="1" smtClean="0">
                <a:cs typeface="Arial" pitchFamily="34" charset="0"/>
              </a:rPr>
              <a:t>Karger</a:t>
            </a:r>
            <a:r>
              <a:rPr lang="en-US" sz="1800" dirty="0" smtClean="0">
                <a:cs typeface="Arial" pitchFamily="34" charset="0"/>
              </a:rPr>
              <a:t> 96]</a:t>
            </a:r>
          </a:p>
          <a:p>
            <a:pPr marL="800100" lvl="2" indent="-342900">
              <a:buSzPct val="100000"/>
              <a:buNone/>
              <a:defRPr/>
            </a:pPr>
            <a:r>
              <a:rPr lang="en-US" sz="2000" dirty="0" smtClean="0">
                <a:cs typeface="Arial" pitchFamily="34" charset="0"/>
              </a:rPr>
              <a:t>	1: </a:t>
            </a:r>
            <a:r>
              <a:rPr lang="en-US" sz="2000" b="1" dirty="0" smtClean="0">
                <a:cs typeface="Arial" pitchFamily="34" charset="0"/>
              </a:rPr>
              <a:t>coarsen graph</a:t>
            </a:r>
          </a:p>
          <a:p>
            <a:pPr marL="800100" lvl="2" indent="-342900">
              <a:buSzPct val="100000"/>
              <a:buNone/>
              <a:defRPr/>
            </a:pPr>
            <a:r>
              <a:rPr lang="en-US" sz="2000" dirty="0" smtClean="0">
                <a:cs typeface="Arial" pitchFamily="34" charset="0"/>
              </a:rPr>
              <a:t>	2: </a:t>
            </a:r>
            <a:r>
              <a:rPr lang="en-US" sz="2000" b="1" dirty="0" smtClean="0">
                <a:cs typeface="Arial" pitchFamily="34" charset="0"/>
              </a:rPr>
              <a:t>partition the coarser graph</a:t>
            </a:r>
          </a:p>
          <a:p>
            <a:pPr marL="800100" lvl="2" indent="-342900">
              <a:buSzPct val="100000"/>
              <a:buNone/>
              <a:defRPr/>
            </a:pPr>
            <a:r>
              <a:rPr lang="en-US" sz="2000" dirty="0" smtClean="0">
                <a:cs typeface="Arial" pitchFamily="34" charset="0"/>
              </a:rPr>
              <a:t>	  </a:t>
            </a:r>
            <a:r>
              <a:rPr lang="en-US" sz="2000" b="1" dirty="0" smtClean="0"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smtClean="0">
                <a:cs typeface="Arial" pitchFamily="34" charset="0"/>
              </a:rPr>
              <a:t>minimize the weight </a:t>
            </a:r>
          </a:p>
          <a:p>
            <a:pPr marL="800100" lvl="2" indent="-342900">
              <a:buSzPct val="100000"/>
              <a:buNone/>
              <a:defRPr/>
            </a:pPr>
            <a:r>
              <a:rPr lang="en-US" sz="2000" dirty="0" smtClean="0">
                <a:cs typeface="Arial" pitchFamily="34" charset="0"/>
              </a:rPr>
              <a:t>	       of the cut edges</a:t>
            </a:r>
          </a:p>
          <a:p>
            <a:pPr marL="800100" lvl="2" indent="-342900">
              <a:buSzPct val="100000"/>
              <a:buNone/>
              <a:defRPr/>
            </a:pPr>
            <a:r>
              <a:rPr lang="en-US" sz="2000" dirty="0" smtClean="0">
                <a:cs typeface="Arial" pitchFamily="34" charset="0"/>
              </a:rPr>
              <a:t>		</a:t>
            </a:r>
            <a:r>
              <a:rPr lang="en-US" sz="2000" dirty="0" smtClean="0">
                <a:cs typeface="Arial" pitchFamily="34" charset="0"/>
                <a:sym typeface="Wingdings" pitchFamily="2" charset="2"/>
              </a:rPr>
              <a:t> keep partitions balanced</a:t>
            </a:r>
            <a:r>
              <a:rPr lang="en-US" sz="2000" dirty="0" smtClean="0">
                <a:cs typeface="Arial" pitchFamily="34" charset="0"/>
              </a:rPr>
              <a:t> </a:t>
            </a:r>
          </a:p>
          <a:p>
            <a:pPr marL="800100" lvl="2" indent="-342900">
              <a:buSzPct val="100000"/>
              <a:buNone/>
              <a:defRPr/>
            </a:pPr>
            <a:endParaRPr lang="en-US" sz="2000" b="1" dirty="0" smtClean="0">
              <a:cs typeface="Arial" pitchFamily="34" charset="0"/>
            </a:endParaRPr>
          </a:p>
          <a:p>
            <a:pPr marL="800100" lvl="2" indent="-342900">
              <a:buSzPct val="100000"/>
              <a:buNone/>
              <a:defRPr/>
            </a:pPr>
            <a:endParaRPr lang="en-US" sz="2000" dirty="0" smtClean="0">
              <a:cs typeface="Arial" pitchFamily="34" charset="0"/>
            </a:endParaRPr>
          </a:p>
          <a:p>
            <a:pPr marL="800100" lvl="1" indent="-342900">
              <a:buSzPct val="120000"/>
              <a:defRPr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6930179" y="3242593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197046" y="2974092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123967" y="4336234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807333" y="4013646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137193" y="3497503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503926" y="4142681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757234" y="3691056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744006" y="3432985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630580" y="5433037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187294" y="6271767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5807333" y="5045930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680679" y="6207249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984087" y="5626589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630580" y="5884660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933987" y="5691108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390500" y="5174964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960440" y="4207198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3746" y="5304001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897113" y="4787859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593707" y="5174964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467053" y="4723341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453827" y="4529788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8087094" y="5691108"/>
            <a:ext cx="189980" cy="1935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rot="5400000">
            <a:off x="5630089" y="3833376"/>
            <a:ext cx="414819" cy="2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 rot="5400000" flipH="1" flipV="1">
            <a:off x="5885007" y="3092038"/>
            <a:ext cx="293659" cy="386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rot="5400000">
            <a:off x="6380123" y="4212256"/>
            <a:ext cx="57500" cy="246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910268" y="3549368"/>
            <a:ext cx="1004191" cy="239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>
            <a:off x="6387926" y="3070614"/>
            <a:ext cx="570211" cy="201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rot="16200000" flipH="1">
            <a:off x="6263003" y="3196633"/>
            <a:ext cx="552407" cy="493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 rot="5400000">
            <a:off x="7041375" y="3595914"/>
            <a:ext cx="96518" cy="286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10800000" flipV="1">
            <a:off x="5147428" y="5142659"/>
            <a:ext cx="660979" cy="511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>
            <a:off x="5173028" y="5723816"/>
            <a:ext cx="761057" cy="63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16200000" flipH="1">
            <a:off x="5982688" y="5971613"/>
            <a:ext cx="414819" cy="186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>
            <a:off x="5996924" y="5142659"/>
            <a:ext cx="633050" cy="388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rot="16200000" flipV="1">
            <a:off x="5739613" y="5401064"/>
            <a:ext cx="451784" cy="128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rot="5400000" flipH="1" flipV="1">
            <a:off x="5741461" y="5918356"/>
            <a:ext cx="322410" cy="253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rot="16200000" flipH="1">
            <a:off x="6616424" y="5736274"/>
            <a:ext cx="285444" cy="67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rot="5400000">
            <a:off x="7291983" y="4918203"/>
            <a:ext cx="451784" cy="62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7829883" y="4562937"/>
            <a:ext cx="386070" cy="62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 flipV="1">
            <a:off x="7579550" y="4953731"/>
            <a:ext cx="344454" cy="31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 bwMode="auto">
          <a:xfrm rot="5400000">
            <a:off x="7710568" y="4278792"/>
            <a:ext cx="184821" cy="372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rot="16200000" flipH="1">
            <a:off x="7940433" y="5031492"/>
            <a:ext cx="351160" cy="249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rot="5400000">
            <a:off x="8148667" y="5531602"/>
            <a:ext cx="193035" cy="125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rot="16200000" flipH="1">
            <a:off x="8118069" y="4376336"/>
            <a:ext cx="379910" cy="372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rot="5400000">
            <a:off x="8261202" y="5031081"/>
            <a:ext cx="414819" cy="186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rot="16200000" flipH="1">
            <a:off x="8515711" y="5001509"/>
            <a:ext cx="287499" cy="60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 bwMode="auto">
          <a:xfrm>
            <a:off x="5363874" y="2780928"/>
            <a:ext cx="2175262" cy="19428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137346" y="4078914"/>
            <a:ext cx="1899150" cy="18707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730824" y="4980426"/>
            <a:ext cx="2215676" cy="16141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rot="5400000">
            <a:off x="5483740" y="4626050"/>
            <a:ext cx="837853" cy="23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 bwMode="auto">
          <a:xfrm rot="16200000" flipH="1">
            <a:off x="6850053" y="3925647"/>
            <a:ext cx="700264" cy="5632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 bwMode="auto">
          <a:xfrm rot="5400000">
            <a:off x="4459213" y="4247850"/>
            <a:ext cx="2000169" cy="7587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rot="5400000" flipH="1" flipV="1">
            <a:off x="6842796" y="5351229"/>
            <a:ext cx="626336" cy="660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 bwMode="auto">
          <a:xfrm rot="5400000">
            <a:off x="7386993" y="5295780"/>
            <a:ext cx="166338" cy="12893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 bwMode="auto">
          <a:xfrm rot="5400000">
            <a:off x="7275006" y="5014988"/>
            <a:ext cx="511338" cy="1419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 bwMode="auto">
          <a:xfrm rot="16200000" flipH="1">
            <a:off x="5204930" y="5731754"/>
            <a:ext cx="443569" cy="563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 bwMode="auto">
          <a:xfrm rot="5400000" flipH="1" flipV="1">
            <a:off x="6763485" y="3496541"/>
            <a:ext cx="283254" cy="105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 bwMode="auto">
          <a:xfrm rot="16200000" flipV="1">
            <a:off x="7117410" y="3382729"/>
            <a:ext cx="89700" cy="139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6603032" y="3212976"/>
            <a:ext cx="864096" cy="792088"/>
          </a:xfrm>
          <a:prstGeom prst="ellipse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4" name="Straight Arrow Connector 73"/>
          <p:cNvCxnSpPr>
            <a:endCxn id="70" idx="0"/>
          </p:cNvCxnSpPr>
          <p:nvPr/>
        </p:nvCxnSpPr>
        <p:spPr>
          <a:xfrm rot="16200000" flipH="1">
            <a:off x="6387008" y="2564904"/>
            <a:ext cx="936104" cy="36004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900200" y="1335473"/>
            <a:ext cx="4269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occurs("husband", Victoria, David) </a:t>
            </a:r>
            <a:r>
              <a:rPr lang="en-US" sz="1800" dirty="0" smtClean="0">
                <a:solidFill>
                  <a:srgbClr val="0000FF"/>
                </a:solidFill>
                <a:sym typeface="Symbol" pitchFamily="16" charset="2"/>
              </a:rPr>
              <a:t>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Spouse(Victoria, David)</a:t>
            </a:r>
          </a:p>
          <a:p>
            <a:r>
              <a:rPr lang="en-US" sz="1800" dirty="0" smtClean="0">
                <a:solidFill>
                  <a:srgbClr val="0000FF"/>
                </a:solidFill>
                <a:sym typeface="Symbol" pitchFamily="16" charset="2"/>
              </a:rPr>
              <a:t>  e</a:t>
            </a:r>
            <a:r>
              <a:rPr lang="en-US" sz="1800" dirty="0" smtClean="0">
                <a:solidFill>
                  <a:srgbClr val="0000FF"/>
                </a:solidFill>
              </a:rPr>
              <a:t>xpresses("husband", Spouse)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1268423" y="647591"/>
            <a:ext cx="670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[</a:t>
            </a:r>
            <a:r>
              <a:rPr lang="en-US" sz="2000" dirty="0" err="1" smtClean="0">
                <a:solidFill>
                  <a:srgbClr val="000000"/>
                </a:solidFill>
              </a:rPr>
              <a:t>Nakashole,Theobald,Weikum</a:t>
            </a:r>
            <a:r>
              <a:rPr lang="en-US" sz="2000" dirty="0" smtClean="0">
                <a:solidFill>
                  <a:srgbClr val="000000"/>
                </a:solidFill>
              </a:rPr>
              <a:t>: WebDB'10; WSDM'11]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3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70" grpId="0" animBg="1"/>
      <p:bldP spid="6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PROSPERA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49" y="6369423"/>
            <a:ext cx="8484781" cy="4320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 smtClean="0"/>
              <a:t>Based on ClueWeb-2009 corpus: ~500 Mio English Web documents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3190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719" y="4294212"/>
            <a:ext cx="332327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293096"/>
            <a:ext cx="3055041" cy="194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68423" y="647591"/>
            <a:ext cx="670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[</a:t>
            </a:r>
            <a:r>
              <a:rPr lang="en-US" sz="2000" dirty="0" err="1" smtClean="0">
                <a:solidFill>
                  <a:srgbClr val="000000"/>
                </a:solidFill>
              </a:rPr>
              <a:t>Nakashole,Theobald,Weikum</a:t>
            </a:r>
            <a:r>
              <a:rPr lang="en-US" sz="2000" dirty="0" smtClean="0">
                <a:solidFill>
                  <a:srgbClr val="000000"/>
                </a:solidFill>
              </a:rPr>
              <a:t>: WebDB'10; WSDM'11]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2060848"/>
            <a:ext cx="871200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feld 14"/>
          <p:cNvSpPr txBox="1">
            <a:spLocks noChangeArrowheads="1"/>
          </p:cNvSpPr>
          <p:nvPr/>
        </p:nvSpPr>
        <p:spPr bwMode="auto">
          <a:xfrm>
            <a:off x="251520" y="119675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30"/>
          <p:cNvSpPr txBox="1"/>
          <p:nvPr/>
        </p:nvSpPr>
        <p:spPr>
          <a:xfrm>
            <a:off x="4831880" y="2420888"/>
            <a:ext cx="4041491" cy="2246769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latin typeface="+mj-lt"/>
                <a:sym typeface="Wingdings"/>
              </a:rPr>
              <a:t> Scope &amp; </a:t>
            </a:r>
            <a:r>
              <a:rPr lang="en-US" dirty="0" smtClean="0">
                <a:latin typeface="+mj-lt"/>
              </a:rPr>
              <a:t>Goal</a:t>
            </a:r>
          </a:p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Regex-based Extraction</a:t>
            </a:r>
            <a:endParaRPr lang="en-US" dirty="0" smtClean="0"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Pattern-based Harvesting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Consistency Reasoning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  <a:sym typeface="Wingdings"/>
              </a:rPr>
              <a:t>Probabilistic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Web-Table Methods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857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4"/>
          <p:cNvGrpSpPr/>
          <p:nvPr/>
        </p:nvGrpSpPr>
        <p:grpSpPr>
          <a:xfrm>
            <a:off x="827584" y="4266136"/>
            <a:ext cx="5256582" cy="1118685"/>
            <a:chOff x="827584" y="3071810"/>
            <a:chExt cx="5256582" cy="1118685"/>
          </a:xfrm>
        </p:grpSpPr>
        <p:grpSp>
          <p:nvGrpSpPr>
            <p:cNvPr id="5" name="Group 53"/>
            <p:cNvGrpSpPr/>
            <p:nvPr/>
          </p:nvGrpSpPr>
          <p:grpSpPr>
            <a:xfrm>
              <a:off x="827584" y="3071810"/>
              <a:ext cx="1238676" cy="1118685"/>
              <a:chOff x="827584" y="3071810"/>
              <a:chExt cx="1238676" cy="1118685"/>
            </a:xfrm>
          </p:grpSpPr>
          <p:sp>
            <p:nvSpPr>
              <p:cNvPr id="33" name="Rounded Rectangle 32"/>
              <p:cNvSpPr/>
              <p:nvPr/>
            </p:nvSpPr>
            <p:spPr bwMode="auto">
              <a:xfrm>
                <a:off x="827584" y="3071810"/>
                <a:ext cx="1238676" cy="28575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 bwMode="auto">
              <a:xfrm>
                <a:off x="827584" y="3500438"/>
                <a:ext cx="1238676" cy="31427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827584" y="3929066"/>
                <a:ext cx="1238676" cy="261429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Rounded Rectangle 37"/>
            <p:cNvSpPr/>
            <p:nvPr/>
          </p:nvSpPr>
          <p:spPr bwMode="auto">
            <a:xfrm>
              <a:off x="4860032" y="3500438"/>
              <a:ext cx="1224134" cy="357190"/>
            </a:xfrm>
            <a:prstGeom prst="roundRect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Group 58"/>
          <p:cNvGrpSpPr/>
          <p:nvPr/>
        </p:nvGrpSpPr>
        <p:grpSpPr>
          <a:xfrm>
            <a:off x="214282" y="3694632"/>
            <a:ext cx="7244350" cy="2614688"/>
            <a:chOff x="214282" y="2500306"/>
            <a:chExt cx="7244350" cy="2614688"/>
          </a:xfrm>
        </p:grpSpPr>
        <p:sp>
          <p:nvSpPr>
            <p:cNvPr id="24" name="TextBox 23"/>
            <p:cNvSpPr txBox="1"/>
            <p:nvPr/>
          </p:nvSpPr>
          <p:spPr>
            <a:xfrm>
              <a:off x="4643438" y="3466325"/>
              <a:ext cx="23631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  m</a:t>
              </a:r>
              <a:r>
                <a:rPr lang="de-DE" sz="2000" dirty="0" smtClean="0"/>
                <a:t>(</a:t>
              </a:r>
              <a:r>
                <a:rPr lang="de-DE" sz="2000" dirty="0" err="1" smtClean="0"/>
                <a:t>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2910" y="3000372"/>
              <a:ext cx="27703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  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Ce,Nic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2910" y="3429000"/>
              <a:ext cx="28344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  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2910" y="3857628"/>
              <a:ext cx="2685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  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2910" y="4286256"/>
              <a:ext cx="3155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 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2910" y="4714884"/>
              <a:ext cx="3155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 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4282" y="2500306"/>
              <a:ext cx="1617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u="sng" dirty="0" err="1" smtClean="0"/>
                <a:t>Grounding</a:t>
              </a:r>
              <a:r>
                <a:rPr lang="de-DE" sz="2400" b="1" u="sng" dirty="0" smtClean="0"/>
                <a:t>:</a:t>
              </a:r>
              <a:endParaRPr lang="en-US" sz="2400" b="1" u="sng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43438" y="3857628"/>
              <a:ext cx="2367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Ce,Nic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  m</a:t>
              </a:r>
              <a:r>
                <a:rPr lang="de-DE" sz="2000" dirty="0" smtClean="0"/>
                <a:t>(</a:t>
              </a:r>
              <a:r>
                <a:rPr lang="de-DE" sz="2000" dirty="0" err="1" smtClean="0"/>
                <a:t>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43438" y="4286256"/>
              <a:ext cx="2815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 m</a:t>
              </a:r>
              <a:r>
                <a:rPr lang="de-DE" sz="2000" dirty="0" smtClean="0"/>
                <a:t>(Ben)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3438" y="4714884"/>
              <a:ext cx="22605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</a:t>
              </a:r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   m</a:t>
              </a:r>
              <a:r>
                <a:rPr lang="de-DE" sz="2000" dirty="0" smtClean="0"/>
                <a:t>(So)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</p:grp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79512" y="49758"/>
            <a:ext cx="9144000" cy="642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Markov Logic Networks</a:t>
            </a:r>
            <a:endParaRPr lang="en-US" sz="2200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95736" y="548680"/>
            <a:ext cx="4325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[Richardson, </a:t>
            </a:r>
            <a:r>
              <a:rPr lang="en-US" sz="2000" dirty="0" err="1" smtClean="0"/>
              <a:t>Domingos</a:t>
            </a:r>
            <a:r>
              <a:rPr lang="en-US" sz="2000" dirty="0" smtClean="0"/>
              <a:t>: ML 2006]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980728"/>
            <a:ext cx="896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Grounded first-order logical constraints &amp; new fact candidates</a:t>
            </a:r>
          </a:p>
          <a:p>
            <a:r>
              <a:rPr lang="en-US" dirty="0" smtClean="0"/>
              <a:t>form </a:t>
            </a:r>
            <a:r>
              <a:rPr lang="en-US" b="1" dirty="0" smtClean="0">
                <a:solidFill>
                  <a:srgbClr val="0000FF"/>
                </a:solidFill>
              </a:rPr>
              <a:t>probabilistic graphical model</a:t>
            </a:r>
            <a:r>
              <a:rPr lang="en-US" dirty="0" smtClean="0"/>
              <a:t>: Markov Random Field (MRF)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20272" y="2239704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Cecilia,Nicolas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Carla,Ben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Carla,Sofie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/>
              <a:t>…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0" y="2239652"/>
            <a:ext cx="7026977" cy="726522"/>
            <a:chOff x="0" y="2239652"/>
            <a:chExt cx="7026977" cy="726522"/>
          </a:xfrm>
        </p:grpSpPr>
        <p:sp>
          <p:nvSpPr>
            <p:cNvPr id="11" name="TextBox 10"/>
            <p:cNvSpPr txBox="1"/>
            <p:nvPr/>
          </p:nvSpPr>
          <p:spPr>
            <a:xfrm>
              <a:off x="3288387" y="259684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m(y)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2239652"/>
              <a:ext cx="3182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y,z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x,z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5.9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2596842"/>
              <a:ext cx="331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7.5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88387" y="2239652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20072" y="223965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f(x)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m(x)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20072" y="259684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m(x)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07704" y="3140968"/>
            <a:ext cx="5142808" cy="707886"/>
          </a:xfrm>
          <a:prstGeom prst="rect">
            <a:avLst/>
          </a:prstGeom>
          <a:solidFill>
            <a:srgbClr val="99FF66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Grounding: Literal</a:t>
            </a:r>
            <a:r>
              <a:rPr lang="en-US" sz="2000" b="1" dirty="0" smtClean="0">
                <a:sym typeface="Symbol"/>
              </a:rPr>
              <a:t>  Boolean Variable </a:t>
            </a:r>
            <a:r>
              <a:rPr lang="en-US" sz="2000" b="1" i="1" dirty="0" smtClean="0">
                <a:sym typeface="Symbol"/>
              </a:rPr>
              <a:t>X</a:t>
            </a:r>
            <a:r>
              <a:rPr lang="en-US" sz="2000" b="1" i="1" baseline="-25000" dirty="0" smtClean="0">
                <a:sym typeface="Symbol"/>
              </a:rPr>
              <a:t>i</a:t>
            </a:r>
          </a:p>
          <a:p>
            <a:r>
              <a:rPr lang="en-US" sz="2000" b="1" dirty="0" smtClean="0">
                <a:sym typeface="Symbol"/>
              </a:rPr>
              <a:t>Reasoning: Literal  Binary RV </a:t>
            </a:r>
            <a:r>
              <a:rPr lang="en-US" sz="2000" i="1" dirty="0" smtClean="0">
                <a:sym typeface="Symbol"/>
              </a:rPr>
              <a:t>X</a:t>
            </a:r>
            <a:r>
              <a:rPr lang="en-US" sz="2000" i="1" baseline="-25000" dirty="0" smtClean="0">
                <a:sym typeface="Symbol"/>
              </a:rPr>
              <a:t>i</a:t>
            </a:r>
            <a:endParaRPr lang="en-US" sz="2000" b="1" dirty="0" smtClean="0"/>
          </a:p>
        </p:txBody>
      </p:sp>
      <p:grpSp>
        <p:nvGrpSpPr>
          <p:cNvPr id="7" name="Group 55"/>
          <p:cNvGrpSpPr/>
          <p:nvPr/>
        </p:nvGrpSpPr>
        <p:grpSpPr>
          <a:xfrm>
            <a:off x="2483768" y="5123391"/>
            <a:ext cx="3600398" cy="1185929"/>
            <a:chOff x="2483768" y="3929065"/>
            <a:chExt cx="3600398" cy="1185929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4860031" y="4786322"/>
              <a:ext cx="1224135" cy="285752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2483768" y="4786322"/>
              <a:ext cx="1314172" cy="328672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2498308" y="4357694"/>
              <a:ext cx="1299632" cy="31427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2498308" y="3929065"/>
              <a:ext cx="1299632" cy="294633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56"/>
          <p:cNvGrpSpPr/>
          <p:nvPr/>
        </p:nvGrpSpPr>
        <p:grpSpPr>
          <a:xfrm>
            <a:off x="827584" y="4694764"/>
            <a:ext cx="5256583" cy="1614556"/>
            <a:chOff x="827583" y="3500438"/>
            <a:chExt cx="5256583" cy="1614556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4860031" y="4357694"/>
              <a:ext cx="1224135" cy="314270"/>
            </a:xfrm>
            <a:prstGeom prst="roundRect">
              <a:avLst/>
            </a:prstGeom>
            <a:noFill/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2498306" y="3500438"/>
              <a:ext cx="1299633" cy="275304"/>
            </a:xfrm>
            <a:prstGeom prst="roundRect">
              <a:avLst/>
            </a:prstGeom>
            <a:noFill/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827583" y="4357694"/>
              <a:ext cx="1238677" cy="328672"/>
            </a:xfrm>
            <a:prstGeom prst="roundRect">
              <a:avLst/>
            </a:prstGeom>
            <a:noFill/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827583" y="4786322"/>
              <a:ext cx="1268407" cy="328672"/>
            </a:xfrm>
            <a:prstGeom prst="roundRect">
              <a:avLst/>
            </a:prstGeom>
            <a:noFill/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Group 57"/>
          <p:cNvGrpSpPr/>
          <p:nvPr/>
        </p:nvGrpSpPr>
        <p:grpSpPr>
          <a:xfrm>
            <a:off x="2483768" y="4266136"/>
            <a:ext cx="4896544" cy="2000264"/>
            <a:chOff x="2483768" y="3071810"/>
            <a:chExt cx="4896544" cy="2000264"/>
          </a:xfrm>
        </p:grpSpPr>
        <p:sp>
          <p:nvSpPr>
            <p:cNvPr id="48" name="Rounded Rectangle 47"/>
            <p:cNvSpPr/>
            <p:nvPr/>
          </p:nvSpPr>
          <p:spPr bwMode="auto">
            <a:xfrm>
              <a:off x="2483768" y="3071810"/>
              <a:ext cx="1314172" cy="357190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4860032" y="3929066"/>
              <a:ext cx="1224134" cy="294632"/>
            </a:xfrm>
            <a:prstGeom prst="roundRect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6300192" y="3500438"/>
              <a:ext cx="1080120" cy="314270"/>
            </a:xfrm>
            <a:prstGeom prst="roundRect">
              <a:avLst/>
            </a:prstGeom>
            <a:noFill/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6300192" y="3929066"/>
              <a:ext cx="1080120" cy="285752"/>
            </a:xfrm>
            <a:prstGeom prst="roundRect">
              <a:avLst/>
            </a:prstGeom>
            <a:noFill/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6300192" y="4357694"/>
              <a:ext cx="1080120" cy="314270"/>
            </a:xfrm>
            <a:prstGeom prst="roundRect">
              <a:avLst/>
            </a:prstGeom>
            <a:noFill/>
            <a:ln w="38100" cap="flat" cmpd="sng" algn="ctr">
              <a:solidFill>
                <a:srgbClr val="CCFF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300192" y="4786322"/>
              <a:ext cx="1080120" cy="285752"/>
            </a:xfrm>
            <a:prstGeom prst="round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5496" y="1772816"/>
            <a:ext cx="3406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FOL rules with weights </a:t>
            </a:r>
            <a:r>
              <a:rPr lang="en-US" sz="2000" b="1" i="1" u="sng" dirty="0" err="1" smtClean="0"/>
              <a:t>w</a:t>
            </a:r>
            <a:r>
              <a:rPr lang="en-US" sz="2000" b="1" i="1" baseline="-25000" dirty="0" err="1" smtClean="0"/>
              <a:t>i</a:t>
            </a:r>
            <a:r>
              <a:rPr lang="en-US" sz="2000" b="1" u="sng" dirty="0" smtClean="0"/>
              <a:t>:</a:t>
            </a:r>
            <a:endParaRPr lang="en-US" sz="2000" b="1" u="sng" dirty="0"/>
          </a:p>
        </p:txBody>
      </p:sp>
      <p:sp>
        <p:nvSpPr>
          <p:cNvPr id="56" name="TextBox 55"/>
          <p:cNvSpPr txBox="1"/>
          <p:nvPr/>
        </p:nvSpPr>
        <p:spPr>
          <a:xfrm>
            <a:off x="7020272" y="1772816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Facts/entities: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30875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9448"/>
            <a:ext cx="8352928" cy="550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9" name="Gruppieren 13"/>
          <p:cNvGrpSpPr>
            <a:grpSpLocks/>
          </p:cNvGrpSpPr>
          <p:nvPr/>
        </p:nvGrpSpPr>
        <p:grpSpPr bwMode="auto">
          <a:xfrm>
            <a:off x="2685588" y="2792082"/>
            <a:ext cx="3311525" cy="1871662"/>
            <a:chOff x="2578100" y="2462213"/>
            <a:chExt cx="3311525" cy="1871662"/>
          </a:xfrm>
        </p:grpSpPr>
        <p:sp>
          <p:nvSpPr>
            <p:cNvPr id="170" name="Ellipse 39"/>
            <p:cNvSpPr>
              <a:spLocks noChangeArrowheads="1"/>
            </p:cNvSpPr>
            <p:nvPr/>
          </p:nvSpPr>
          <p:spPr bwMode="auto">
            <a:xfrm>
              <a:off x="2578100" y="2462213"/>
              <a:ext cx="3311525" cy="1871662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171" name="Picture 110" descr="freeba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888" y="3636963"/>
              <a:ext cx="1211262" cy="3127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" name="Picture 113" descr="db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738" y="2678113"/>
              <a:ext cx="1011237" cy="5095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2" descr="http://www.mpi-inf.mpg.de/yago-naga/yago/img/yago_logo_mainpag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463" y="2912126"/>
              <a:ext cx="1076325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" name="Textfeld 81"/>
          <p:cNvSpPr txBox="1">
            <a:spLocks noChangeArrowheads="1"/>
          </p:cNvSpPr>
          <p:nvPr/>
        </p:nvSpPr>
        <p:spPr bwMode="auto">
          <a:xfrm>
            <a:off x="831218" y="2288728"/>
            <a:ext cx="2113079" cy="193899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10M entities in</a:t>
            </a:r>
          </a:p>
          <a:p>
            <a:pPr algn="l" eaLnBrk="1" hangingPunct="1"/>
            <a:r>
              <a:rPr lang="en-US" altLang="en-US" sz="2000" dirty="0" smtClean="0"/>
              <a:t>  350K classes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120M facts for</a:t>
            </a:r>
          </a:p>
          <a:p>
            <a:pPr algn="l" eaLnBrk="1" hangingPunct="1"/>
            <a:r>
              <a:rPr lang="en-US" altLang="en-US" sz="2000" dirty="0" smtClean="0"/>
              <a:t>  100 relations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100 languages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95% accuracy</a:t>
            </a:r>
          </a:p>
        </p:txBody>
      </p:sp>
      <p:sp>
        <p:nvSpPr>
          <p:cNvPr id="175" name="Textfeld 82"/>
          <p:cNvSpPr txBox="1">
            <a:spLocks noChangeArrowheads="1"/>
          </p:cNvSpPr>
          <p:nvPr/>
        </p:nvSpPr>
        <p:spPr bwMode="auto">
          <a:xfrm>
            <a:off x="3993469" y="1376032"/>
            <a:ext cx="2220913" cy="163195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4M entities in</a:t>
            </a:r>
          </a:p>
          <a:p>
            <a:pPr algn="l" eaLnBrk="1" hangingPunct="1"/>
            <a:r>
              <a:rPr lang="en-US" altLang="en-US" sz="2000" dirty="0" smtClean="0"/>
              <a:t>  250 classes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500M facts for</a:t>
            </a:r>
          </a:p>
          <a:p>
            <a:pPr algn="l" eaLnBrk="1" hangingPunct="1"/>
            <a:r>
              <a:rPr lang="en-US" altLang="en-US" sz="2000" dirty="0" smtClean="0"/>
              <a:t>  6000 properties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live updates</a:t>
            </a:r>
            <a:endParaRPr lang="en-US" altLang="en-US" sz="2000" dirty="0"/>
          </a:p>
        </p:txBody>
      </p:sp>
      <p:sp>
        <p:nvSpPr>
          <p:cNvPr id="176" name="Textfeld 83"/>
          <p:cNvSpPr txBox="1">
            <a:spLocks noChangeArrowheads="1"/>
          </p:cNvSpPr>
          <p:nvPr/>
        </p:nvSpPr>
        <p:spPr bwMode="auto">
          <a:xfrm>
            <a:off x="5534399" y="4298949"/>
            <a:ext cx="2520242" cy="193899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40M entities in</a:t>
            </a:r>
          </a:p>
          <a:p>
            <a:pPr algn="l" eaLnBrk="1" hangingPunct="1"/>
            <a:r>
              <a:rPr lang="en-US" altLang="en-US" sz="2000" dirty="0" smtClean="0"/>
              <a:t>  15000 topics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1B facts for</a:t>
            </a:r>
          </a:p>
          <a:p>
            <a:pPr algn="l" eaLnBrk="1" hangingPunct="1"/>
            <a:r>
              <a:rPr lang="en-US" altLang="en-US" sz="2000" dirty="0" smtClean="0"/>
              <a:t>  4000 properties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core of  Google</a:t>
            </a:r>
          </a:p>
          <a:p>
            <a:pPr algn="l" eaLnBrk="1" hangingPunct="1"/>
            <a:r>
              <a:rPr lang="en-US" altLang="en-US" sz="2000" dirty="0" smtClean="0"/>
              <a:t>  Knowledge Graph</a:t>
            </a:r>
            <a:endParaRPr lang="en-US" alt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79" y="6486525"/>
            <a:ext cx="66151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http://www.hcc.nl/sites/default/files/imagecache/detail/google-knowledge-grap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029" y="2716855"/>
            <a:ext cx="1582094" cy="15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83"/>
          <p:cNvSpPr txBox="1">
            <a:spLocks noChangeArrowheads="1"/>
          </p:cNvSpPr>
          <p:nvPr/>
        </p:nvSpPr>
        <p:spPr bwMode="auto">
          <a:xfrm>
            <a:off x="6938419" y="1687559"/>
            <a:ext cx="2250937" cy="1015663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en-US" sz="2000" b="0" dirty="0" smtClean="0"/>
              <a:t> </a:t>
            </a:r>
            <a:r>
              <a:rPr lang="en-US" altLang="en-US" sz="2000" dirty="0" smtClean="0"/>
              <a:t>600M entities in</a:t>
            </a:r>
          </a:p>
          <a:p>
            <a:pPr algn="l" eaLnBrk="1" hangingPunct="1"/>
            <a:r>
              <a:rPr lang="en-US" altLang="en-US" sz="2000" dirty="0" smtClean="0"/>
              <a:t>  15000 topics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20B facts</a:t>
            </a:r>
            <a:endParaRPr lang="en-US" altLang="en-US" sz="2000" dirty="0"/>
          </a:p>
        </p:txBody>
      </p:sp>
      <p:sp>
        <p:nvSpPr>
          <p:cNvPr id="16" name="Textfeld 40"/>
          <p:cNvSpPr txBox="1"/>
          <p:nvPr/>
        </p:nvSpPr>
        <p:spPr>
          <a:xfrm>
            <a:off x="323528" y="643402"/>
            <a:ext cx="8557151" cy="430887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&gt; 60 Bio. subject-predicate-object triples from &gt; 1000 sources</a:t>
            </a:r>
            <a:endParaRPr lang="en-US" dirty="0"/>
          </a:p>
        </p:txBody>
      </p:sp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217592" cy="765175"/>
          </a:xfrm>
        </p:spPr>
        <p:txBody>
          <a:bodyPr/>
          <a:lstStyle/>
          <a:p>
            <a:r>
              <a:rPr lang="en-US" sz="4000" b="1" dirty="0" smtClean="0"/>
              <a:t>Web of Data &amp; Knowledge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7866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6" grpId="0" animBg="1"/>
      <p:bldP spid="1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80528" y="49758"/>
            <a:ext cx="9144000" cy="642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Markov Logic Networks</a:t>
            </a:r>
            <a:endParaRPr lang="en-US" sz="2200" b="0" dirty="0" smtClean="0"/>
          </a:p>
        </p:txBody>
      </p:sp>
      <p:grpSp>
        <p:nvGrpSpPr>
          <p:cNvPr id="2" name="Group 113"/>
          <p:cNvGrpSpPr/>
          <p:nvPr/>
        </p:nvGrpSpPr>
        <p:grpSpPr>
          <a:xfrm>
            <a:off x="214282" y="2714620"/>
            <a:ext cx="6195427" cy="2686126"/>
            <a:chOff x="214282" y="2714620"/>
            <a:chExt cx="6195427" cy="2686126"/>
          </a:xfrm>
        </p:grpSpPr>
        <p:sp>
          <p:nvSpPr>
            <p:cNvPr id="79" name="Rounded Rectangle 78"/>
            <p:cNvSpPr/>
            <p:nvPr/>
          </p:nvSpPr>
          <p:spPr bwMode="auto">
            <a:xfrm>
              <a:off x="251520" y="3857628"/>
              <a:ext cx="115212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4282" y="3786190"/>
              <a:ext cx="1285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</a:p>
          </p:txBody>
        </p:sp>
        <p:cxnSp>
          <p:nvCxnSpPr>
            <p:cNvPr id="97" name="Straight Connector 96"/>
            <p:cNvCxnSpPr>
              <a:stCxn id="64" idx="2"/>
              <a:endCxn id="66" idx="0"/>
            </p:cNvCxnSpPr>
            <p:nvPr/>
          </p:nvCxnSpPr>
          <p:spPr bwMode="auto">
            <a:xfrm rot="16200000" flipH="1">
              <a:off x="5198601" y="3053950"/>
              <a:ext cx="571504" cy="6072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>
              <a:stCxn id="79" idx="2"/>
              <a:endCxn id="59" idx="0"/>
            </p:cNvCxnSpPr>
            <p:nvPr/>
          </p:nvCxnSpPr>
          <p:spPr bwMode="auto">
            <a:xfrm>
              <a:off x="827584" y="4143380"/>
              <a:ext cx="924134" cy="8572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endCxn id="80" idx="2"/>
            </p:cNvCxnSpPr>
            <p:nvPr/>
          </p:nvCxnSpPr>
          <p:spPr bwMode="auto">
            <a:xfrm flipV="1">
              <a:off x="2108340" y="4429132"/>
              <a:ext cx="1270683" cy="58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79" idx="3"/>
              <a:endCxn id="80" idx="1"/>
            </p:cNvCxnSpPr>
            <p:nvPr/>
          </p:nvCxnSpPr>
          <p:spPr bwMode="auto">
            <a:xfrm>
              <a:off x="1403648" y="4000504"/>
              <a:ext cx="1368152" cy="2857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>
              <a:stCxn id="79" idx="0"/>
              <a:endCxn id="64" idx="1"/>
            </p:cNvCxnSpPr>
            <p:nvPr/>
          </p:nvCxnSpPr>
          <p:spPr bwMode="auto">
            <a:xfrm flipV="1">
              <a:off x="827584" y="2928934"/>
              <a:ext cx="3781654" cy="9286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>
              <a:stCxn id="79" idx="3"/>
              <a:endCxn id="70" idx="1"/>
            </p:cNvCxnSpPr>
            <p:nvPr/>
          </p:nvCxnSpPr>
          <p:spPr bwMode="auto">
            <a:xfrm flipV="1">
              <a:off x="1403648" y="3771931"/>
              <a:ext cx="3954170" cy="2285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>
              <a:stCxn id="80" idx="3"/>
            </p:cNvCxnSpPr>
            <p:nvPr/>
          </p:nvCxnSpPr>
          <p:spPr bwMode="auto">
            <a:xfrm>
              <a:off x="3986246" y="4286256"/>
              <a:ext cx="857256" cy="1428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>
              <a:stCxn id="59" idx="3"/>
              <a:endCxn id="72" idx="1"/>
            </p:cNvCxnSpPr>
            <p:nvPr/>
          </p:nvCxnSpPr>
          <p:spPr bwMode="auto">
            <a:xfrm>
              <a:off x="2323222" y="5143512"/>
              <a:ext cx="2320216" cy="571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Rounded Rectangle 58"/>
            <p:cNvSpPr/>
            <p:nvPr/>
          </p:nvSpPr>
          <p:spPr bwMode="auto">
            <a:xfrm>
              <a:off x="1180214" y="5000636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4609238" y="2786058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5323618" y="364331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4609238" y="4286256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FF6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4609238" y="507207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ounded Rectangle 79"/>
            <p:cNvSpPr/>
            <p:nvPr/>
          </p:nvSpPr>
          <p:spPr bwMode="auto">
            <a:xfrm>
              <a:off x="2771800" y="4143380"/>
              <a:ext cx="1214446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572000" y="4214818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(Ben)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357818" y="3571876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</a:t>
              </a:r>
              <a:r>
                <a:rPr lang="de-DE" sz="2000" dirty="0" err="1" smtClean="0"/>
                <a:t>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72000" y="2714620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Ce,Nic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87310" y="4071942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42976" y="4929198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3438" y="5000636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(So)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89874" y="3638842"/>
            <a:ext cx="2890638" cy="3117965"/>
            <a:chOff x="6253362" y="3638842"/>
            <a:chExt cx="2890638" cy="3117965"/>
          </a:xfrm>
        </p:grpSpPr>
        <p:sp>
          <p:nvSpPr>
            <p:cNvPr id="45" name="Rectangle 44"/>
            <p:cNvSpPr/>
            <p:nvPr/>
          </p:nvSpPr>
          <p:spPr>
            <a:xfrm>
              <a:off x="6343552" y="3638842"/>
              <a:ext cx="2682692" cy="12117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300192" y="3659379"/>
              <a:ext cx="2843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RVs </a:t>
              </a:r>
              <a:r>
                <a:rPr lang="en-US" sz="1800" b="1" i="1" dirty="0" smtClean="0"/>
                <a:t>X</a:t>
              </a:r>
              <a:r>
                <a:rPr lang="en-US" sz="1800" b="1" i="1" baseline="-25000" dirty="0" smtClean="0"/>
                <a:t>i</a:t>
              </a:r>
              <a:r>
                <a:rPr lang="en-US" sz="1800" b="1" dirty="0" smtClean="0"/>
                <a:t> coupled by MRF clique (i.e., a </a:t>
              </a:r>
              <a:r>
                <a:rPr lang="en-US" sz="1800" b="1" i="1" dirty="0" smtClean="0"/>
                <a:t>factor </a:t>
              </a:r>
              <a:r>
                <a:rPr lang="el-GR" sz="1800" b="1" i="1" dirty="0" smtClean="0"/>
                <a:t>Φ</a:t>
              </a:r>
              <a:r>
                <a:rPr lang="en-US" sz="1800" b="1" i="1" baseline="-25000" dirty="0" err="1" smtClean="0"/>
                <a:t>i</a:t>
              </a:r>
              <a:r>
                <a:rPr lang="en-US" sz="1800" dirty="0" smtClean="0"/>
                <a:t>)</a:t>
              </a:r>
              <a:endParaRPr lang="en-US" sz="1800" b="1" dirty="0" smtClean="0"/>
            </a:p>
            <a:p>
              <a:r>
                <a:rPr lang="en-US" sz="1800" b="1" dirty="0" smtClean="0"/>
                <a:t>if they appear within a same grounded rule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00192" y="5243555"/>
              <a:ext cx="2726052" cy="14978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253362" y="5243555"/>
              <a:ext cx="278313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u="sng" dirty="0" smtClean="0"/>
                <a:t>MRF assumption</a:t>
              </a:r>
              <a:r>
                <a:rPr lang="en-US" sz="1800" b="1" dirty="0" smtClean="0"/>
                <a:t>:</a:t>
              </a:r>
            </a:p>
            <a:p>
              <a:endParaRPr lang="en-US" sz="200" b="1" dirty="0" smtClean="0"/>
            </a:p>
            <a:p>
              <a:r>
                <a:rPr lang="en-US" sz="1800" dirty="0" smtClean="0">
                  <a:solidFill>
                    <a:srgbClr val="0000FF"/>
                  </a:solidFill>
                </a:rPr>
                <a:t>P[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i</a:t>
              </a:r>
              <a:r>
                <a:rPr lang="en-US" sz="1800" dirty="0" smtClean="0">
                  <a:solidFill>
                    <a:srgbClr val="0000FF"/>
                  </a:solidFill>
                </a:rPr>
                <a:t>|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1</a:t>
              </a:r>
              <a:r>
                <a:rPr lang="en-US" sz="1800" dirty="0" smtClean="0">
                  <a:solidFill>
                    <a:srgbClr val="0000FF"/>
                  </a:solidFill>
                </a:rPr>
                <a:t>..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n</a:t>
              </a:r>
              <a:r>
                <a:rPr lang="en-US" sz="1800" dirty="0" smtClean="0">
                  <a:solidFill>
                    <a:srgbClr val="0000FF"/>
                  </a:solidFill>
                </a:rPr>
                <a:t>]=P[</a:t>
              </a:r>
              <a:r>
                <a:rPr lang="en-US" sz="1800" i="1" dirty="0" err="1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err="1" smtClean="0">
                  <a:solidFill>
                    <a:srgbClr val="0000FF"/>
                  </a:solidFill>
                </a:rPr>
                <a:t>i</a:t>
              </a:r>
              <a:r>
                <a:rPr lang="en-US" sz="1800" dirty="0" err="1" smtClean="0">
                  <a:solidFill>
                    <a:srgbClr val="0000FF"/>
                  </a:solidFill>
                </a:rPr>
                <a:t>|MB</a:t>
              </a:r>
              <a:r>
                <a:rPr lang="en-US" sz="1800" dirty="0" smtClean="0">
                  <a:solidFill>
                    <a:srgbClr val="0000FF"/>
                  </a:solidFill>
                </a:rPr>
                <a:t>(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i</a:t>
              </a:r>
              <a:r>
                <a:rPr lang="en-US" sz="1800" dirty="0" smtClean="0">
                  <a:solidFill>
                    <a:srgbClr val="0000FF"/>
                  </a:solidFill>
                </a:rPr>
                <a:t>)]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340306" y="5971977"/>
              <a:ext cx="248016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800" dirty="0" smtClean="0">
                  <a:latin typeface="+mj-lt"/>
                  <a:cs typeface="Times New Roman" panose="02020603050405020304" pitchFamily="18" charset="0"/>
                </a:rPr>
                <a:t>→ </a:t>
              </a:r>
              <a:r>
                <a:rPr lang="en-US" sz="1800" dirty="0" smtClean="0"/>
                <a:t>Joint distribution </a:t>
              </a:r>
            </a:p>
            <a:p>
              <a:pPr>
                <a:lnSpc>
                  <a:spcPts val="1800"/>
                </a:lnSpc>
              </a:pPr>
              <a:r>
                <a:rPr lang="en-US" sz="1800" dirty="0" smtClean="0"/>
                <a:t>     has product form </a:t>
              </a:r>
            </a:p>
            <a:p>
              <a:pPr>
                <a:lnSpc>
                  <a:spcPts val="1800"/>
                </a:lnSpc>
              </a:pPr>
              <a:r>
                <a:rPr lang="en-US" sz="1800" dirty="0" smtClean="0"/>
                <a:t>     over all cliques</a:t>
              </a:r>
              <a:endParaRPr lang="en-US" sz="1800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5496" y="620688"/>
            <a:ext cx="896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Grounded first-order logical constraints &amp; new fact candidates</a:t>
            </a:r>
          </a:p>
          <a:p>
            <a:r>
              <a:rPr lang="en-US" dirty="0" smtClean="0"/>
              <a:t>form </a:t>
            </a:r>
            <a:r>
              <a:rPr lang="en-US" b="1" dirty="0" smtClean="0">
                <a:solidFill>
                  <a:srgbClr val="0000FF"/>
                </a:solidFill>
              </a:rPr>
              <a:t>probabilistic graphical model</a:t>
            </a:r>
            <a:r>
              <a:rPr lang="en-US" dirty="0" smtClean="0"/>
              <a:t>: Markov Random Field (MRF)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020272" y="1879664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Cecilia,Nicolas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Carla,Ben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Carla,Sofie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/>
              <a:t>…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0" y="1879612"/>
            <a:ext cx="7026977" cy="726522"/>
            <a:chOff x="0" y="2239652"/>
            <a:chExt cx="7026977" cy="726522"/>
          </a:xfrm>
        </p:grpSpPr>
        <p:sp>
          <p:nvSpPr>
            <p:cNvPr id="43" name="TextBox 42"/>
            <p:cNvSpPr txBox="1"/>
            <p:nvPr/>
          </p:nvSpPr>
          <p:spPr>
            <a:xfrm>
              <a:off x="3288387" y="259684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m(y)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0" y="2239652"/>
              <a:ext cx="3182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y,z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x,z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5.9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0" y="2596842"/>
              <a:ext cx="331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7.5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88387" y="2239652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20072" y="223965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f(x)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m(x)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20072" y="259684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m(x)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5496" y="1412776"/>
            <a:ext cx="3406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FOL rules with weights </a:t>
            </a:r>
            <a:r>
              <a:rPr lang="en-US" sz="2000" b="1" i="1" u="sng" dirty="0" err="1" smtClean="0"/>
              <a:t>w</a:t>
            </a:r>
            <a:r>
              <a:rPr lang="en-US" sz="2000" b="1" i="1" baseline="-25000" dirty="0" err="1" smtClean="0"/>
              <a:t>i</a:t>
            </a:r>
            <a:r>
              <a:rPr lang="en-US" sz="2000" b="1" u="sng" dirty="0" smtClean="0"/>
              <a:t>:</a:t>
            </a:r>
            <a:endParaRPr lang="en-US" sz="2000" b="1" u="sng" dirty="0"/>
          </a:p>
        </p:txBody>
      </p:sp>
      <p:sp>
        <p:nvSpPr>
          <p:cNvPr id="52" name="TextBox 51"/>
          <p:cNvSpPr txBox="1"/>
          <p:nvPr/>
        </p:nvSpPr>
        <p:spPr>
          <a:xfrm>
            <a:off x="7020272" y="1412776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Facts/entities: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22876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ular Callout 45"/>
          <p:cNvSpPr/>
          <p:nvPr/>
        </p:nvSpPr>
        <p:spPr bwMode="auto">
          <a:xfrm>
            <a:off x="6376818" y="1422069"/>
            <a:ext cx="2227630" cy="1487402"/>
          </a:xfrm>
          <a:prstGeom prst="wedgeRectCallout">
            <a:avLst>
              <a:gd name="adj1" fmla="val -77656"/>
              <a:gd name="adj2" fmla="val 88302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ular Callout 3"/>
          <p:cNvSpPr/>
          <p:nvPr/>
        </p:nvSpPr>
        <p:spPr bwMode="auto">
          <a:xfrm>
            <a:off x="469058" y="1549952"/>
            <a:ext cx="2518766" cy="1521857"/>
          </a:xfrm>
          <a:prstGeom prst="wedgeRectCallout">
            <a:avLst>
              <a:gd name="adj1" fmla="val 65922"/>
              <a:gd name="adj2" fmla="val 57058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80528" y="49758"/>
            <a:ext cx="9144000" cy="642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Markov Logic Networks</a:t>
            </a:r>
            <a:endParaRPr lang="en-US" sz="2200" b="0" dirty="0" smtClean="0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395536" y="1187460"/>
            <a:ext cx="2590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 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s(</a:t>
            </a:r>
            <a:r>
              <a:rPr lang="en-US" sz="1800" b="1" dirty="0" err="1" smtClean="0">
                <a:solidFill>
                  <a:srgbClr val="0000FF"/>
                </a:solidFill>
                <a:latin typeface="Calibri" pitchFamily="34" charset="0"/>
              </a:rPr>
              <a:t>Ca,Nic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)  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  s(</a:t>
            </a:r>
            <a:r>
              <a:rPr lang="en-US" sz="1800" b="1" dirty="0" err="1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Ce,Nic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)</a:t>
            </a:r>
            <a:endParaRPr lang="en-US" sz="1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377556" y="1052736"/>
            <a:ext cx="2226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 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s(</a:t>
            </a:r>
            <a:r>
              <a:rPr lang="en-US" sz="1800" b="1" dirty="0" err="1" smtClean="0">
                <a:solidFill>
                  <a:srgbClr val="0000FF"/>
                </a:solidFill>
                <a:latin typeface="Calibri" pitchFamily="34" charset="0"/>
              </a:rPr>
              <a:t>Ce,Nic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</a:rPr>
              <a:t>)  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  m(</a:t>
            </a:r>
            <a:r>
              <a:rPr lang="en-US" sz="1800" b="1" dirty="0" err="1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Nic</a:t>
            </a:r>
            <a:r>
              <a:rPr lang="en-US" sz="1800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)</a:t>
            </a:r>
            <a:endParaRPr lang="en-US" sz="1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07504" y="5661248"/>
            <a:ext cx="5904656" cy="1080120"/>
            <a:chOff x="107504" y="5661248"/>
            <a:chExt cx="5904656" cy="1080120"/>
          </a:xfrm>
        </p:grpSpPr>
        <p:sp>
          <p:nvSpPr>
            <p:cNvPr id="51" name="Rounded Rectangle 50"/>
            <p:cNvSpPr/>
            <p:nvPr/>
          </p:nvSpPr>
          <p:spPr>
            <a:xfrm>
              <a:off x="107504" y="5661248"/>
              <a:ext cx="5904656" cy="10801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5877272"/>
              <a:ext cx="5483462" cy="687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57250"/>
              </p:ext>
            </p:extLst>
          </p:nvPr>
        </p:nvGraphicFramePr>
        <p:xfrm>
          <a:off x="467545" y="1536576"/>
          <a:ext cx="2520278" cy="1584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75591"/>
                <a:gridCol w="975592"/>
                <a:gridCol w="569095"/>
              </a:tblGrid>
              <a:tr h="2954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s(</a:t>
                      </a:r>
                      <a:r>
                        <a:rPr lang="de-DE" sz="1400" dirty="0" err="1" smtClean="0"/>
                        <a:t>Ca,Nic</a:t>
                      </a:r>
                      <a:r>
                        <a:rPr lang="de-DE" sz="1400" dirty="0" smtClean="0"/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ym typeface="Symbol"/>
                        </a:rPr>
                        <a:t>s(</a:t>
                      </a:r>
                      <a:r>
                        <a:rPr lang="de-DE" sz="1400" dirty="0" err="1" smtClean="0">
                          <a:sym typeface="Symbol"/>
                        </a:rPr>
                        <a:t>Ce,Nic</a:t>
                      </a:r>
                      <a:r>
                        <a:rPr lang="de-DE" sz="1400" dirty="0" smtClean="0">
                          <a:sym typeface="Symbol"/>
                        </a:rPr>
                        <a:t>)</a:t>
                      </a:r>
                      <a:endParaRPr lang="de-DE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ym typeface="Symbol"/>
                        </a:rPr>
                        <a:t> </a:t>
                      </a:r>
                      <a:r>
                        <a:rPr lang="en-US" sz="1800" i="1" dirty="0" smtClean="0">
                          <a:sym typeface="Symbol"/>
                        </a:rPr>
                        <a:t></a:t>
                      </a:r>
                      <a:r>
                        <a:rPr lang="en-US" sz="1800" i="1" baseline="-25000" dirty="0" err="1" smtClean="0">
                          <a:sym typeface="Symbol"/>
                        </a:rPr>
                        <a:t>i</a:t>
                      </a:r>
                      <a:endParaRPr lang="en-US" sz="1600" b="1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5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r>
                        <a:rPr lang="en-US" sz="1400" baseline="30000" dirty="0" smtClean="0"/>
                        <a:t>5.9</a:t>
                      </a:r>
                      <a:endParaRPr lang="en-US" sz="1400" b="1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5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r>
                        <a:rPr lang="en-US" sz="1400" baseline="30000" dirty="0" smtClean="0"/>
                        <a:t>5.9</a:t>
                      </a:r>
                      <a:endParaRPr lang="en-US" sz="1400" b="1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5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r>
                        <a:rPr lang="en-US" sz="1400" baseline="30000" dirty="0" smtClean="0"/>
                        <a:t>5.9</a:t>
                      </a:r>
                      <a:endParaRPr lang="en-US" sz="1400" b="1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54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</a:t>
                      </a:r>
                      <a:r>
                        <a:rPr lang="en-US" sz="1600" baseline="30000" dirty="0" smtClean="0"/>
                        <a:t>0</a:t>
                      </a:r>
                      <a:endParaRPr lang="en-US" sz="1400" b="1" i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055785"/>
              </p:ext>
            </p:extLst>
          </p:nvPr>
        </p:nvGraphicFramePr>
        <p:xfrm>
          <a:off x="6372201" y="1396836"/>
          <a:ext cx="2232247" cy="1554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4095"/>
                <a:gridCol w="792089"/>
                <a:gridCol w="576063"/>
              </a:tblGrid>
              <a:tr h="2576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s(</a:t>
                      </a:r>
                      <a:r>
                        <a:rPr lang="de-DE" sz="1200" dirty="0" err="1" smtClean="0"/>
                        <a:t>Ce,Nic</a:t>
                      </a:r>
                      <a:r>
                        <a:rPr lang="de-DE" sz="1200" dirty="0" smtClean="0"/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ym typeface="Symbol"/>
                        </a:rPr>
                        <a:t>m(</a:t>
                      </a:r>
                      <a:r>
                        <a:rPr lang="de-DE" sz="1200" dirty="0" err="1" smtClean="0">
                          <a:sym typeface="Symbol"/>
                        </a:rPr>
                        <a:t>Nic</a:t>
                      </a:r>
                      <a:r>
                        <a:rPr lang="de-DE" sz="1200" dirty="0" smtClean="0">
                          <a:sym typeface="Symbol"/>
                        </a:rPr>
                        <a:t>)</a:t>
                      </a:r>
                      <a:endParaRPr lang="de-DE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ym typeface="Symbol"/>
                        </a:rPr>
                        <a:t> </a:t>
                      </a:r>
                      <a:r>
                        <a:rPr lang="en-US" sz="1600" i="1" dirty="0" smtClean="0">
                          <a:sym typeface="Symbol"/>
                        </a:rPr>
                        <a:t></a:t>
                      </a:r>
                      <a:r>
                        <a:rPr lang="en-US" sz="1600" i="1" baseline="-25000" dirty="0" err="1" smtClean="0">
                          <a:sym typeface="Symbol"/>
                        </a:rPr>
                        <a:t>i</a:t>
                      </a:r>
                      <a:endParaRPr lang="en-US" sz="1200" b="1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76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r>
                        <a:rPr lang="en-US" sz="1400" baseline="30000" dirty="0" smtClean="0"/>
                        <a:t>100</a:t>
                      </a:r>
                      <a:endParaRPr lang="en-US" sz="1400" b="1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76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r>
                        <a:rPr lang="en-US" sz="1400" baseline="30000" dirty="0" smtClean="0"/>
                        <a:t>0</a:t>
                      </a:r>
                      <a:endParaRPr lang="en-US" sz="1400" b="1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76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</a:t>
                      </a:r>
                      <a:r>
                        <a:rPr lang="en-US" sz="1400" baseline="30000" dirty="0" smtClean="0"/>
                        <a:t>100</a:t>
                      </a:r>
                      <a:endParaRPr lang="en-US" sz="1400" b="1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76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</a:t>
                      </a:r>
                      <a:r>
                        <a:rPr lang="en-US" sz="1600" baseline="30000" dirty="0" smtClean="0"/>
                        <a:t>100</a:t>
                      </a:r>
                      <a:endParaRPr lang="en-US" sz="1400" b="1" i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4" name="Group 113"/>
          <p:cNvGrpSpPr/>
          <p:nvPr/>
        </p:nvGrpSpPr>
        <p:grpSpPr>
          <a:xfrm>
            <a:off x="214282" y="2714620"/>
            <a:ext cx="6195427" cy="2686126"/>
            <a:chOff x="214282" y="2714620"/>
            <a:chExt cx="6195427" cy="2686126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251520" y="3857628"/>
              <a:ext cx="115212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4282" y="3786190"/>
              <a:ext cx="1285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</a:p>
          </p:txBody>
        </p:sp>
        <p:cxnSp>
          <p:nvCxnSpPr>
            <p:cNvPr id="37" name="Straight Connector 36"/>
            <p:cNvCxnSpPr>
              <a:stCxn id="52" idx="2"/>
              <a:endCxn id="60" idx="0"/>
            </p:cNvCxnSpPr>
            <p:nvPr/>
          </p:nvCxnSpPr>
          <p:spPr bwMode="auto">
            <a:xfrm rot="16200000" flipH="1">
              <a:off x="5198601" y="3053950"/>
              <a:ext cx="571504" cy="6072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35" idx="2"/>
              <a:endCxn id="47" idx="0"/>
            </p:cNvCxnSpPr>
            <p:nvPr/>
          </p:nvCxnSpPr>
          <p:spPr bwMode="auto">
            <a:xfrm>
              <a:off x="827584" y="4143380"/>
              <a:ext cx="924134" cy="8572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endCxn id="63" idx="2"/>
            </p:cNvCxnSpPr>
            <p:nvPr/>
          </p:nvCxnSpPr>
          <p:spPr bwMode="auto">
            <a:xfrm flipV="1">
              <a:off x="2108340" y="4429132"/>
              <a:ext cx="1270683" cy="58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>
              <a:stCxn id="35" idx="3"/>
              <a:endCxn id="63" idx="1"/>
            </p:cNvCxnSpPr>
            <p:nvPr/>
          </p:nvCxnSpPr>
          <p:spPr bwMode="auto">
            <a:xfrm>
              <a:off x="1403648" y="4000504"/>
              <a:ext cx="1368152" cy="2857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35" idx="0"/>
              <a:endCxn id="52" idx="1"/>
            </p:cNvCxnSpPr>
            <p:nvPr/>
          </p:nvCxnSpPr>
          <p:spPr bwMode="auto">
            <a:xfrm flipV="1">
              <a:off x="827584" y="2928934"/>
              <a:ext cx="3781654" cy="9286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>
              <a:stCxn id="35" idx="3"/>
              <a:endCxn id="67" idx="1"/>
            </p:cNvCxnSpPr>
            <p:nvPr/>
          </p:nvCxnSpPr>
          <p:spPr bwMode="auto">
            <a:xfrm flipV="1">
              <a:off x="1403648" y="3771931"/>
              <a:ext cx="3954170" cy="2285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>
              <a:stCxn id="63" idx="3"/>
            </p:cNvCxnSpPr>
            <p:nvPr/>
          </p:nvCxnSpPr>
          <p:spPr bwMode="auto">
            <a:xfrm>
              <a:off x="3986246" y="4286256"/>
              <a:ext cx="857256" cy="1428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stCxn id="47" idx="3"/>
              <a:endCxn id="76" idx="1"/>
            </p:cNvCxnSpPr>
            <p:nvPr/>
          </p:nvCxnSpPr>
          <p:spPr bwMode="auto">
            <a:xfrm>
              <a:off x="2323222" y="5143512"/>
              <a:ext cx="2320216" cy="571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Rounded Rectangle 46"/>
            <p:cNvSpPr/>
            <p:nvPr/>
          </p:nvSpPr>
          <p:spPr bwMode="auto">
            <a:xfrm>
              <a:off x="1180214" y="5000636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4609238" y="2786058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 bwMode="auto">
            <a:xfrm>
              <a:off x="5323618" y="364331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4609238" y="4286256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FF6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4609238" y="507207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2771800" y="4143380"/>
              <a:ext cx="1214446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572000" y="4214818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(Ben)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357818" y="3571876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</a:t>
              </a:r>
              <a:r>
                <a:rPr lang="de-DE" sz="2000" dirty="0" err="1" smtClean="0"/>
                <a:t>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72000" y="2714620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Ce,Nic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687310" y="4071942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142976" y="4929198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43438" y="5000636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(So)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89874" y="3638842"/>
            <a:ext cx="2890638" cy="3117965"/>
            <a:chOff x="6253362" y="3638842"/>
            <a:chExt cx="2890638" cy="3117965"/>
          </a:xfrm>
        </p:grpSpPr>
        <p:sp>
          <p:nvSpPr>
            <p:cNvPr id="81" name="Rectangle 80"/>
            <p:cNvSpPr/>
            <p:nvPr/>
          </p:nvSpPr>
          <p:spPr>
            <a:xfrm>
              <a:off x="6343552" y="3638842"/>
              <a:ext cx="2682692" cy="12117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00192" y="3659379"/>
              <a:ext cx="2843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RVs </a:t>
              </a:r>
              <a:r>
                <a:rPr lang="en-US" sz="1800" b="1" i="1" dirty="0" smtClean="0"/>
                <a:t>X</a:t>
              </a:r>
              <a:r>
                <a:rPr lang="en-US" sz="1800" b="1" i="1" baseline="-25000" dirty="0" smtClean="0"/>
                <a:t>i</a:t>
              </a:r>
              <a:r>
                <a:rPr lang="en-US" sz="1800" b="1" dirty="0" smtClean="0"/>
                <a:t> coupled by MRF clique (i.e., a </a:t>
              </a:r>
              <a:r>
                <a:rPr lang="en-US" sz="1800" b="1" i="1" dirty="0" smtClean="0"/>
                <a:t>factor </a:t>
              </a:r>
              <a:r>
                <a:rPr lang="el-GR" sz="1800" b="1" i="1" dirty="0" smtClean="0"/>
                <a:t>Φ</a:t>
              </a:r>
              <a:r>
                <a:rPr lang="en-US" sz="1800" b="1" i="1" baseline="-25000" dirty="0" err="1" smtClean="0"/>
                <a:t>i</a:t>
              </a:r>
              <a:r>
                <a:rPr lang="en-US" sz="1800" dirty="0" smtClean="0"/>
                <a:t>)</a:t>
              </a:r>
              <a:endParaRPr lang="en-US" sz="1800" b="1" dirty="0" smtClean="0"/>
            </a:p>
            <a:p>
              <a:r>
                <a:rPr lang="en-US" sz="1800" b="1" dirty="0" smtClean="0"/>
                <a:t>if they appear within a same grounded rule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300192" y="5243555"/>
              <a:ext cx="2726052" cy="14978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253362" y="5243555"/>
              <a:ext cx="278313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u="sng" dirty="0" smtClean="0"/>
                <a:t>MRF assumption</a:t>
              </a:r>
              <a:r>
                <a:rPr lang="en-US" sz="1800" b="1" dirty="0" smtClean="0"/>
                <a:t>:</a:t>
              </a:r>
            </a:p>
            <a:p>
              <a:endParaRPr lang="en-US" sz="200" b="1" dirty="0" smtClean="0"/>
            </a:p>
            <a:p>
              <a:r>
                <a:rPr lang="en-US" sz="1800" dirty="0" smtClean="0">
                  <a:solidFill>
                    <a:srgbClr val="0000FF"/>
                  </a:solidFill>
                </a:rPr>
                <a:t>P[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i</a:t>
              </a:r>
              <a:r>
                <a:rPr lang="en-US" sz="1800" dirty="0" smtClean="0">
                  <a:solidFill>
                    <a:srgbClr val="0000FF"/>
                  </a:solidFill>
                </a:rPr>
                <a:t>|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1</a:t>
              </a:r>
              <a:r>
                <a:rPr lang="en-US" sz="1800" dirty="0" smtClean="0">
                  <a:solidFill>
                    <a:srgbClr val="0000FF"/>
                  </a:solidFill>
                </a:rPr>
                <a:t>..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n</a:t>
              </a:r>
              <a:r>
                <a:rPr lang="en-US" sz="1800" dirty="0" smtClean="0">
                  <a:solidFill>
                    <a:srgbClr val="0000FF"/>
                  </a:solidFill>
                </a:rPr>
                <a:t>]=P[</a:t>
              </a:r>
              <a:r>
                <a:rPr lang="en-US" sz="1800" i="1" dirty="0" err="1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err="1" smtClean="0">
                  <a:solidFill>
                    <a:srgbClr val="0000FF"/>
                  </a:solidFill>
                </a:rPr>
                <a:t>i</a:t>
              </a:r>
              <a:r>
                <a:rPr lang="en-US" sz="1800" dirty="0" err="1" smtClean="0">
                  <a:solidFill>
                    <a:srgbClr val="0000FF"/>
                  </a:solidFill>
                </a:rPr>
                <a:t>|MB</a:t>
              </a:r>
              <a:r>
                <a:rPr lang="en-US" sz="1800" dirty="0" smtClean="0">
                  <a:solidFill>
                    <a:srgbClr val="0000FF"/>
                  </a:solidFill>
                </a:rPr>
                <a:t>(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i</a:t>
              </a:r>
              <a:r>
                <a:rPr lang="en-US" sz="1800" dirty="0" smtClean="0">
                  <a:solidFill>
                    <a:srgbClr val="0000FF"/>
                  </a:solidFill>
                </a:rPr>
                <a:t>)]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40306" y="5971977"/>
              <a:ext cx="248016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800" dirty="0" smtClean="0">
                  <a:latin typeface="+mj-lt"/>
                  <a:cs typeface="Times New Roman" panose="02020603050405020304" pitchFamily="18" charset="0"/>
                </a:rPr>
                <a:t>→ </a:t>
              </a:r>
              <a:r>
                <a:rPr lang="en-US" sz="1800" dirty="0" smtClean="0"/>
                <a:t>Joint distribution </a:t>
              </a:r>
            </a:p>
            <a:p>
              <a:pPr>
                <a:lnSpc>
                  <a:spcPts val="1800"/>
                </a:lnSpc>
              </a:pPr>
              <a:r>
                <a:rPr lang="en-US" sz="1800" dirty="0" smtClean="0"/>
                <a:t>     has product form </a:t>
              </a:r>
            </a:p>
            <a:p>
              <a:pPr>
                <a:lnSpc>
                  <a:spcPts val="1800"/>
                </a:lnSpc>
              </a:pPr>
              <a:r>
                <a:rPr lang="en-US" sz="1800" dirty="0" smtClean="0"/>
                <a:t>     over all cliques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926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" grpId="0" animBg="1"/>
      <p:bldP spid="45" grpId="0"/>
      <p:bldP spid="4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80528" y="49758"/>
            <a:ext cx="9144000" cy="642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Markov Logic Networks</a:t>
            </a:r>
            <a:endParaRPr lang="en-US" sz="2200" b="0" dirty="0" smtClean="0"/>
          </a:p>
        </p:txBody>
      </p:sp>
      <p:sp>
        <p:nvSpPr>
          <p:cNvPr id="41" name="Rectangle 40"/>
          <p:cNvSpPr/>
          <p:nvPr/>
        </p:nvSpPr>
        <p:spPr bwMode="auto">
          <a:xfrm>
            <a:off x="144016" y="5664150"/>
            <a:ext cx="5986916" cy="107157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3953" y="5664150"/>
            <a:ext cx="60122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Variety of algorithms for joint inference:</a:t>
            </a:r>
          </a:p>
          <a:p>
            <a:r>
              <a:rPr lang="en-US" sz="2000" b="1" dirty="0" smtClean="0"/>
              <a:t>MCMC (Gibbs sampling, MC-SAT), </a:t>
            </a:r>
          </a:p>
          <a:p>
            <a:r>
              <a:rPr lang="en-US" sz="2000" b="1" dirty="0" smtClean="0"/>
              <a:t>belief propagation, stochastic </a:t>
            </a:r>
            <a:r>
              <a:rPr lang="en-US" sz="2000" b="1" dirty="0" err="1" smtClean="0"/>
              <a:t>MaxSat</a:t>
            </a:r>
            <a:r>
              <a:rPr lang="en-US" sz="2000" b="1" dirty="0" smtClean="0"/>
              <a:t>, …</a:t>
            </a:r>
          </a:p>
        </p:txBody>
      </p:sp>
      <p:grpSp>
        <p:nvGrpSpPr>
          <p:cNvPr id="39" name="Group 113"/>
          <p:cNvGrpSpPr/>
          <p:nvPr/>
        </p:nvGrpSpPr>
        <p:grpSpPr>
          <a:xfrm>
            <a:off x="214282" y="2714620"/>
            <a:ext cx="6195427" cy="2686126"/>
            <a:chOff x="214282" y="2714620"/>
            <a:chExt cx="6195427" cy="2686126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251520" y="3857628"/>
              <a:ext cx="115212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14282" y="3786190"/>
              <a:ext cx="1285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</a:p>
          </p:txBody>
        </p:sp>
        <p:cxnSp>
          <p:nvCxnSpPr>
            <p:cNvPr id="44" name="Straight Connector 43"/>
            <p:cNvCxnSpPr>
              <a:stCxn id="60" idx="2"/>
              <a:endCxn id="61" idx="0"/>
            </p:cNvCxnSpPr>
            <p:nvPr/>
          </p:nvCxnSpPr>
          <p:spPr bwMode="auto">
            <a:xfrm rot="16200000" flipH="1">
              <a:off x="5198601" y="3053950"/>
              <a:ext cx="571504" cy="6072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>
              <a:stCxn id="40" idx="2"/>
              <a:endCxn id="58" idx="0"/>
            </p:cNvCxnSpPr>
            <p:nvPr/>
          </p:nvCxnSpPr>
          <p:spPr bwMode="auto">
            <a:xfrm>
              <a:off x="827584" y="4143380"/>
              <a:ext cx="924134" cy="8572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endCxn id="65" idx="2"/>
            </p:cNvCxnSpPr>
            <p:nvPr/>
          </p:nvCxnSpPr>
          <p:spPr bwMode="auto">
            <a:xfrm flipV="1">
              <a:off x="2108340" y="4429132"/>
              <a:ext cx="1270683" cy="58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40" idx="3"/>
              <a:endCxn id="65" idx="1"/>
            </p:cNvCxnSpPr>
            <p:nvPr/>
          </p:nvCxnSpPr>
          <p:spPr bwMode="auto">
            <a:xfrm>
              <a:off x="1403648" y="4000504"/>
              <a:ext cx="1368152" cy="2857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>
              <a:stCxn id="40" idx="0"/>
              <a:endCxn id="60" idx="1"/>
            </p:cNvCxnSpPr>
            <p:nvPr/>
          </p:nvCxnSpPr>
          <p:spPr bwMode="auto">
            <a:xfrm flipV="1">
              <a:off x="827584" y="2928934"/>
              <a:ext cx="3781654" cy="9286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>
              <a:stCxn id="40" idx="3"/>
              <a:endCxn id="73" idx="1"/>
            </p:cNvCxnSpPr>
            <p:nvPr/>
          </p:nvCxnSpPr>
          <p:spPr bwMode="auto">
            <a:xfrm flipV="1">
              <a:off x="1403648" y="3771931"/>
              <a:ext cx="3954170" cy="2285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65" idx="3"/>
            </p:cNvCxnSpPr>
            <p:nvPr/>
          </p:nvCxnSpPr>
          <p:spPr bwMode="auto">
            <a:xfrm>
              <a:off x="3986246" y="4286256"/>
              <a:ext cx="857256" cy="1428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>
              <a:stCxn id="58" idx="3"/>
              <a:endCxn id="77" idx="1"/>
            </p:cNvCxnSpPr>
            <p:nvPr/>
          </p:nvCxnSpPr>
          <p:spPr bwMode="auto">
            <a:xfrm>
              <a:off x="2323222" y="5143512"/>
              <a:ext cx="2320216" cy="571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Rounded Rectangle 57"/>
            <p:cNvSpPr/>
            <p:nvPr/>
          </p:nvSpPr>
          <p:spPr bwMode="auto">
            <a:xfrm>
              <a:off x="1180214" y="5000636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 bwMode="auto">
            <a:xfrm>
              <a:off x="4609238" y="2786058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5323618" y="364331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4609238" y="4286256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FF6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4609238" y="507207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2771800" y="4143380"/>
              <a:ext cx="1214446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572000" y="4214818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(Ben)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57818" y="3571876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</a:t>
              </a:r>
              <a:r>
                <a:rPr lang="de-DE" sz="2000" dirty="0" err="1" smtClean="0"/>
                <a:t>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572000" y="2714620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Ce,Nic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87310" y="4071942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142976" y="4929198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643438" y="5000636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(So)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89874" y="3638842"/>
            <a:ext cx="2890638" cy="3117965"/>
            <a:chOff x="6253362" y="3638842"/>
            <a:chExt cx="2890638" cy="3117965"/>
          </a:xfrm>
        </p:grpSpPr>
        <p:sp>
          <p:nvSpPr>
            <p:cNvPr id="81" name="Rectangle 80"/>
            <p:cNvSpPr/>
            <p:nvPr/>
          </p:nvSpPr>
          <p:spPr>
            <a:xfrm>
              <a:off x="6343552" y="3638842"/>
              <a:ext cx="2682692" cy="12117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00192" y="3659379"/>
              <a:ext cx="2843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/>
                <a:t>RVs </a:t>
              </a:r>
              <a:r>
                <a:rPr lang="en-US" sz="1800" b="1" i="1" dirty="0" smtClean="0"/>
                <a:t>X</a:t>
              </a:r>
              <a:r>
                <a:rPr lang="en-US" sz="1800" b="1" i="1" baseline="-25000" dirty="0" smtClean="0"/>
                <a:t>i</a:t>
              </a:r>
              <a:r>
                <a:rPr lang="en-US" sz="1800" b="1" dirty="0" smtClean="0"/>
                <a:t> coupled by MRF clique (i.e., a </a:t>
              </a:r>
              <a:r>
                <a:rPr lang="en-US" sz="1800" b="1" i="1" dirty="0" smtClean="0"/>
                <a:t>factor </a:t>
              </a:r>
              <a:r>
                <a:rPr lang="el-GR" sz="1800" b="1" i="1" dirty="0" smtClean="0"/>
                <a:t>Φ</a:t>
              </a:r>
              <a:r>
                <a:rPr lang="en-US" sz="1800" b="1" i="1" baseline="-25000" dirty="0" err="1" smtClean="0"/>
                <a:t>i</a:t>
              </a:r>
              <a:r>
                <a:rPr lang="en-US" sz="1800" dirty="0" smtClean="0"/>
                <a:t>)</a:t>
              </a:r>
              <a:endParaRPr lang="en-US" sz="1800" b="1" dirty="0" smtClean="0"/>
            </a:p>
            <a:p>
              <a:r>
                <a:rPr lang="en-US" sz="1800" b="1" dirty="0" smtClean="0"/>
                <a:t>if they appear within a same grounded rule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300192" y="5243555"/>
              <a:ext cx="2726052" cy="14978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253362" y="5243555"/>
              <a:ext cx="278313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u="sng" dirty="0" smtClean="0"/>
                <a:t>MRF assumption</a:t>
              </a:r>
              <a:r>
                <a:rPr lang="en-US" sz="1800" b="1" dirty="0" smtClean="0"/>
                <a:t>:</a:t>
              </a:r>
            </a:p>
            <a:p>
              <a:endParaRPr lang="en-US" sz="200" b="1" dirty="0" smtClean="0"/>
            </a:p>
            <a:p>
              <a:r>
                <a:rPr lang="en-US" sz="1800" dirty="0" smtClean="0">
                  <a:solidFill>
                    <a:srgbClr val="0000FF"/>
                  </a:solidFill>
                </a:rPr>
                <a:t>P[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i</a:t>
              </a:r>
              <a:r>
                <a:rPr lang="en-US" sz="1800" dirty="0" smtClean="0">
                  <a:solidFill>
                    <a:srgbClr val="0000FF"/>
                  </a:solidFill>
                </a:rPr>
                <a:t>|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1</a:t>
              </a:r>
              <a:r>
                <a:rPr lang="en-US" sz="1800" dirty="0" smtClean="0">
                  <a:solidFill>
                    <a:srgbClr val="0000FF"/>
                  </a:solidFill>
                </a:rPr>
                <a:t>..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n</a:t>
              </a:r>
              <a:r>
                <a:rPr lang="en-US" sz="1800" dirty="0" smtClean="0">
                  <a:solidFill>
                    <a:srgbClr val="0000FF"/>
                  </a:solidFill>
                </a:rPr>
                <a:t>]=P[</a:t>
              </a:r>
              <a:r>
                <a:rPr lang="en-US" sz="1800" i="1" dirty="0" err="1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err="1" smtClean="0">
                  <a:solidFill>
                    <a:srgbClr val="0000FF"/>
                  </a:solidFill>
                </a:rPr>
                <a:t>i</a:t>
              </a:r>
              <a:r>
                <a:rPr lang="en-US" sz="1800" dirty="0" err="1" smtClean="0">
                  <a:solidFill>
                    <a:srgbClr val="0000FF"/>
                  </a:solidFill>
                </a:rPr>
                <a:t>|MB</a:t>
              </a:r>
              <a:r>
                <a:rPr lang="en-US" sz="1800" dirty="0" smtClean="0">
                  <a:solidFill>
                    <a:srgbClr val="0000FF"/>
                  </a:solidFill>
                </a:rPr>
                <a:t>(</a:t>
              </a:r>
              <a:r>
                <a:rPr lang="en-US" sz="1800" i="1" dirty="0" smtClean="0">
                  <a:solidFill>
                    <a:srgbClr val="0000FF"/>
                  </a:solidFill>
                </a:rPr>
                <a:t>X</a:t>
              </a:r>
              <a:r>
                <a:rPr lang="en-US" sz="1800" i="1" baseline="-25000" dirty="0" smtClean="0">
                  <a:solidFill>
                    <a:srgbClr val="0000FF"/>
                  </a:solidFill>
                </a:rPr>
                <a:t>i</a:t>
              </a:r>
              <a:r>
                <a:rPr lang="en-US" sz="1800" dirty="0" smtClean="0">
                  <a:solidFill>
                    <a:srgbClr val="0000FF"/>
                  </a:solidFill>
                </a:rPr>
                <a:t>)]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40306" y="5971977"/>
              <a:ext cx="248016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800" dirty="0" smtClean="0">
                  <a:latin typeface="+mj-lt"/>
                  <a:cs typeface="Times New Roman" panose="02020603050405020304" pitchFamily="18" charset="0"/>
                </a:rPr>
                <a:t>→ </a:t>
              </a:r>
              <a:r>
                <a:rPr lang="en-US" sz="1800" dirty="0" smtClean="0"/>
                <a:t>Joint distribution </a:t>
              </a:r>
            </a:p>
            <a:p>
              <a:pPr>
                <a:lnSpc>
                  <a:spcPts val="1800"/>
                </a:lnSpc>
              </a:pPr>
              <a:r>
                <a:rPr lang="en-US" sz="1800" dirty="0" smtClean="0"/>
                <a:t>     has product form </a:t>
              </a:r>
            </a:p>
            <a:p>
              <a:pPr>
                <a:lnSpc>
                  <a:spcPts val="1800"/>
                </a:lnSpc>
              </a:pPr>
              <a:r>
                <a:rPr lang="en-US" sz="1800" dirty="0" smtClean="0"/>
                <a:t>     over all cliques</a:t>
              </a:r>
              <a:endParaRPr lang="en-US" sz="1800" dirty="0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35496" y="620688"/>
            <a:ext cx="896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Grounded first-order logical constraints &amp; new fact candidates</a:t>
            </a:r>
          </a:p>
          <a:p>
            <a:r>
              <a:rPr lang="en-US" dirty="0" smtClean="0"/>
              <a:t>form </a:t>
            </a:r>
            <a:r>
              <a:rPr lang="en-US" b="1" dirty="0" smtClean="0">
                <a:solidFill>
                  <a:srgbClr val="0000FF"/>
                </a:solidFill>
              </a:rPr>
              <a:t>probabilistic graphical model</a:t>
            </a:r>
            <a:r>
              <a:rPr lang="en-US" dirty="0" smtClean="0"/>
              <a:t>: Markov Random Field (MRF)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7020272" y="1879664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Cecilia,Nicolas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Carla,Ben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Carla,Sofie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/>
              <a:t>…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0" y="1879612"/>
            <a:ext cx="7026977" cy="726522"/>
            <a:chOff x="0" y="2239652"/>
            <a:chExt cx="7026977" cy="726522"/>
          </a:xfrm>
        </p:grpSpPr>
        <p:sp>
          <p:nvSpPr>
            <p:cNvPr id="110" name="TextBox 109"/>
            <p:cNvSpPr txBox="1"/>
            <p:nvPr/>
          </p:nvSpPr>
          <p:spPr>
            <a:xfrm>
              <a:off x="3288387" y="259684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m(y)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0" y="2239652"/>
              <a:ext cx="3182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y,z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x,z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5.9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0" y="2596842"/>
              <a:ext cx="331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7.5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288387" y="2239652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220072" y="223965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f(x)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m(x)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20072" y="259684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m(x)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35496" y="1412776"/>
            <a:ext cx="3406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FOL rules with weights </a:t>
            </a:r>
            <a:r>
              <a:rPr lang="en-US" sz="2000" b="1" i="1" u="sng" dirty="0" err="1" smtClean="0"/>
              <a:t>w</a:t>
            </a:r>
            <a:r>
              <a:rPr lang="en-US" sz="2000" b="1" i="1" baseline="-25000" dirty="0" err="1" smtClean="0"/>
              <a:t>i</a:t>
            </a:r>
            <a:r>
              <a:rPr lang="en-US" sz="2000" b="1" u="sng" dirty="0" smtClean="0"/>
              <a:t>:</a:t>
            </a:r>
            <a:endParaRPr lang="en-US" sz="2000" b="1" u="sng" dirty="0"/>
          </a:p>
        </p:txBody>
      </p:sp>
      <p:sp>
        <p:nvSpPr>
          <p:cNvPr id="118" name="TextBox 117"/>
          <p:cNvSpPr txBox="1"/>
          <p:nvPr/>
        </p:nvSpPr>
        <p:spPr>
          <a:xfrm>
            <a:off x="7020272" y="1412776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Facts/entities: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32441193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601" y="260648"/>
            <a:ext cx="4383895" cy="648072"/>
          </a:xfrm>
          <a:solidFill>
            <a:schemeClr val="bg1"/>
          </a:solidFill>
        </p:spPr>
        <p:txBody>
          <a:bodyPr/>
          <a:lstStyle/>
          <a:p>
            <a:r>
              <a:rPr lang="en-US" sz="3200" smtClean="0"/>
              <a:t>Need consistency </a:t>
            </a:r>
            <a:r>
              <a:rPr lang="en-US" sz="3200" dirty="0" smtClean="0"/>
              <a:t>constraints!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16016" y="5877272"/>
            <a:ext cx="4104456" cy="92471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err="1" smtClean="0">
                <a:solidFill>
                  <a:srgbClr val="C00000"/>
                </a:solidFill>
              </a:rPr>
              <a:t>bornIn</a:t>
            </a:r>
            <a:r>
              <a:rPr lang="en-US" sz="2400" b="1" dirty="0" smtClean="0">
                <a:solidFill>
                  <a:srgbClr val="C00000"/>
                </a:solidFill>
              </a:rPr>
              <a:t>(Barack, Hawaii)</a:t>
            </a: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C00000"/>
                </a:solidFill>
              </a:rPr>
              <a:t>bornIn</a:t>
            </a:r>
            <a:r>
              <a:rPr lang="en-US" sz="2400" b="1" dirty="0" smtClean="0">
                <a:solidFill>
                  <a:srgbClr val="C00000"/>
                </a:solidFill>
              </a:rPr>
              <a:t>(Barack, Kenya)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89" y="1040656"/>
            <a:ext cx="4549753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" y="92425"/>
            <a:ext cx="4493780" cy="667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652120" y="2276872"/>
            <a:ext cx="936104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03374" y="6417051"/>
            <a:ext cx="936104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ghtning Bolt 7"/>
          <p:cNvSpPr/>
          <p:nvPr/>
        </p:nvSpPr>
        <p:spPr>
          <a:xfrm rot="3906814">
            <a:off x="8218293" y="5735429"/>
            <a:ext cx="830310" cy="966802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788024" y="6582838"/>
            <a:ext cx="3232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1" name="Picture 7" descr="File:President Barack Obama's long form birth certific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02" y="931737"/>
            <a:ext cx="4383894" cy="58096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113"/>
          <p:cNvGrpSpPr/>
          <p:nvPr/>
        </p:nvGrpSpPr>
        <p:grpSpPr>
          <a:xfrm>
            <a:off x="214282" y="2714620"/>
            <a:ext cx="6195427" cy="2686126"/>
            <a:chOff x="214282" y="2714620"/>
            <a:chExt cx="6195427" cy="2686126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251520" y="3857628"/>
              <a:ext cx="115212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4282" y="3786190"/>
              <a:ext cx="1285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</a:p>
          </p:txBody>
        </p:sp>
        <p:cxnSp>
          <p:nvCxnSpPr>
            <p:cNvPr id="42" name="Straight Connector 41"/>
            <p:cNvCxnSpPr>
              <a:stCxn id="76" idx="2"/>
              <a:endCxn id="77" idx="0"/>
            </p:cNvCxnSpPr>
            <p:nvPr/>
          </p:nvCxnSpPr>
          <p:spPr bwMode="auto">
            <a:xfrm rot="16200000" flipH="1">
              <a:off x="5198601" y="3053950"/>
              <a:ext cx="571504" cy="6072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>
              <a:stCxn id="40" idx="2"/>
              <a:endCxn id="75" idx="0"/>
            </p:cNvCxnSpPr>
            <p:nvPr/>
          </p:nvCxnSpPr>
          <p:spPr bwMode="auto">
            <a:xfrm>
              <a:off x="827584" y="4143380"/>
              <a:ext cx="924134" cy="8572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endCxn id="83" idx="2"/>
            </p:cNvCxnSpPr>
            <p:nvPr/>
          </p:nvCxnSpPr>
          <p:spPr bwMode="auto">
            <a:xfrm flipV="1">
              <a:off x="2108340" y="4429132"/>
              <a:ext cx="1270683" cy="58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40" idx="3"/>
              <a:endCxn id="83" idx="1"/>
            </p:cNvCxnSpPr>
            <p:nvPr/>
          </p:nvCxnSpPr>
          <p:spPr bwMode="auto">
            <a:xfrm>
              <a:off x="1403648" y="4000504"/>
              <a:ext cx="1368152" cy="2857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>
              <a:stCxn id="40" idx="0"/>
              <a:endCxn id="76" idx="1"/>
            </p:cNvCxnSpPr>
            <p:nvPr/>
          </p:nvCxnSpPr>
          <p:spPr bwMode="auto">
            <a:xfrm flipV="1">
              <a:off x="827584" y="2928934"/>
              <a:ext cx="3781654" cy="9286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40" idx="3"/>
              <a:endCxn id="87" idx="1"/>
            </p:cNvCxnSpPr>
            <p:nvPr/>
          </p:nvCxnSpPr>
          <p:spPr bwMode="auto">
            <a:xfrm flipV="1">
              <a:off x="1403648" y="3771931"/>
              <a:ext cx="3954170" cy="2285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83" idx="3"/>
            </p:cNvCxnSpPr>
            <p:nvPr/>
          </p:nvCxnSpPr>
          <p:spPr bwMode="auto">
            <a:xfrm>
              <a:off x="3986246" y="4286256"/>
              <a:ext cx="857256" cy="1428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>
              <a:stCxn id="75" idx="3"/>
              <a:endCxn id="93" idx="1"/>
            </p:cNvCxnSpPr>
            <p:nvPr/>
          </p:nvCxnSpPr>
          <p:spPr bwMode="auto">
            <a:xfrm>
              <a:off x="2323222" y="5143512"/>
              <a:ext cx="2320216" cy="571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1180214" y="5000636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 bwMode="auto">
            <a:xfrm>
              <a:off x="4609238" y="2786058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5323618" y="364331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 bwMode="auto">
            <a:xfrm>
              <a:off x="4609238" y="4286256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FF6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ounded Rectangle 80"/>
            <p:cNvSpPr/>
            <p:nvPr/>
          </p:nvSpPr>
          <p:spPr bwMode="auto">
            <a:xfrm>
              <a:off x="4609238" y="5072074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2771800" y="4143380"/>
              <a:ext cx="1214446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572000" y="4214818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(Ben)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57818" y="3571876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</a:t>
              </a:r>
              <a:r>
                <a:rPr lang="de-DE" sz="2000" dirty="0" err="1" smtClean="0"/>
                <a:t>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72000" y="2714620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Ce,Nic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687310" y="4071942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42976" y="4929198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643438" y="5000636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(So)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</p:grp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80528" y="49758"/>
            <a:ext cx="9144000" cy="642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Markov Logic Networks</a:t>
            </a:r>
            <a:endParaRPr lang="en-US" sz="2200" b="0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864822" y="3401470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0.1</a:t>
            </a:r>
            <a:endParaRPr lang="en-US" sz="20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482329" y="442913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0.5</a:t>
            </a:r>
            <a:endParaRPr 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43925" y="4593677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0.2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589213" y="5100036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0.7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537932" y="444566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0.6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263124" y="3805582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0.8</a:t>
            </a:r>
            <a:endParaRPr lang="en-US" sz="2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73556" y="2949757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0.7</a:t>
            </a:r>
            <a:endParaRPr lang="en-US" sz="2000" b="1" dirty="0"/>
          </a:p>
        </p:txBody>
      </p:sp>
      <p:sp>
        <p:nvSpPr>
          <p:cNvPr id="53" name="Rectangle 52"/>
          <p:cNvSpPr/>
          <p:nvPr/>
        </p:nvSpPr>
        <p:spPr bwMode="auto">
          <a:xfrm>
            <a:off x="251520" y="5589240"/>
            <a:ext cx="8711952" cy="108012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9038" y="5564266"/>
            <a:ext cx="828143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Consistency reasoning: </a:t>
            </a:r>
            <a:r>
              <a:rPr lang="en-US" sz="2400" dirty="0" smtClean="0"/>
              <a:t>prune low-confidence facts</a:t>
            </a:r>
          </a:p>
          <a:p>
            <a:r>
              <a:rPr lang="en-US" sz="2000" dirty="0" err="1" smtClean="0"/>
              <a:t>StatSnowball</a:t>
            </a:r>
            <a:r>
              <a:rPr lang="en-US" sz="2000" dirty="0" smtClean="0"/>
              <a:t> [Zhu et al: WWW'09], </a:t>
            </a:r>
            <a:r>
              <a:rPr lang="en-US" sz="2000" dirty="0" err="1" smtClean="0"/>
              <a:t>BioSnowball</a:t>
            </a:r>
            <a:r>
              <a:rPr lang="en-US" sz="2000" dirty="0" smtClean="0"/>
              <a:t> [Liu et al: KDD'10]</a:t>
            </a:r>
          </a:p>
          <a:p>
            <a:r>
              <a:rPr lang="en-US" sz="2000" dirty="0" err="1" smtClean="0"/>
              <a:t>EntityCube</a:t>
            </a:r>
            <a:r>
              <a:rPr lang="en-US" sz="2000" dirty="0" smtClean="0"/>
              <a:t>, MSR Asia: </a:t>
            </a:r>
            <a:r>
              <a:rPr lang="en-US" sz="2000" dirty="0" smtClean="0">
                <a:hlinkClick r:id="rId3"/>
              </a:rPr>
              <a:t>http://entitycube.research.microsoft.com/</a:t>
            </a:r>
            <a:endParaRPr lang="en-US" sz="2000" dirty="0" smtClean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sz="2400" b="1" dirty="0" smtClean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686307" y="3573016"/>
            <a:ext cx="1080120" cy="86409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686307" y="3645024"/>
            <a:ext cx="1224136" cy="648072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478395" y="4653136"/>
            <a:ext cx="1080120" cy="864096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1478395" y="4725144"/>
            <a:ext cx="1224136" cy="648072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5496" y="620688"/>
            <a:ext cx="8964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Grounded first-order logical constraints &amp; new fact candidates</a:t>
            </a:r>
          </a:p>
          <a:p>
            <a:r>
              <a:rPr lang="en-US" dirty="0" smtClean="0"/>
              <a:t>form </a:t>
            </a:r>
            <a:r>
              <a:rPr lang="en-US" b="1" dirty="0" smtClean="0">
                <a:solidFill>
                  <a:srgbClr val="0000FF"/>
                </a:solidFill>
              </a:rPr>
              <a:t>probabilistic graphical model</a:t>
            </a:r>
            <a:r>
              <a:rPr lang="en-US" dirty="0" smtClean="0"/>
              <a:t>: Markov Random Field (MRF)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7020272" y="1879664"/>
            <a:ext cx="2143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Cecilia,Nicolas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Carla,Ben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s(</a:t>
            </a:r>
            <a:r>
              <a:rPr lang="en-US" sz="1800" dirty="0" err="1" smtClean="0">
                <a:solidFill>
                  <a:srgbClr val="0000FF"/>
                </a:solidFill>
              </a:rPr>
              <a:t>Carla,Sofie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1800" dirty="0" smtClean="0"/>
              <a:t>…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0" y="1879612"/>
            <a:ext cx="7026977" cy="726522"/>
            <a:chOff x="0" y="2239652"/>
            <a:chExt cx="7026977" cy="726522"/>
          </a:xfrm>
        </p:grpSpPr>
        <p:sp>
          <p:nvSpPr>
            <p:cNvPr id="98" name="TextBox 97"/>
            <p:cNvSpPr txBox="1"/>
            <p:nvPr/>
          </p:nvSpPr>
          <p:spPr>
            <a:xfrm>
              <a:off x="3288387" y="2596842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m(y)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0" y="2239652"/>
              <a:ext cx="3182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y,z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x,z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5.9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0" y="2596842"/>
              <a:ext cx="331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 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diff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  s(</a:t>
              </a:r>
              <a:r>
                <a:rPr lang="de-DE" sz="1800" b="1" dirty="0" err="1" smtClean="0">
                  <a:solidFill>
                    <a:srgbClr val="0000FF"/>
                  </a:solidFill>
                  <a:sym typeface="Symbol"/>
                </a:rPr>
                <a:t>w,y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7.5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88387" y="2239652"/>
              <a:ext cx="17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s(</a:t>
              </a:r>
              <a:r>
                <a:rPr lang="de-DE" sz="1800" b="1" dirty="0" err="1" smtClean="0">
                  <a:solidFill>
                    <a:srgbClr val="0000FF"/>
                  </a:solidFill>
                </a:rPr>
                <a:t>x,y</a:t>
              </a:r>
              <a:r>
                <a:rPr lang="de-DE" sz="1800" b="1" dirty="0" smtClean="0">
                  <a:solidFill>
                    <a:srgbClr val="0000FF"/>
                  </a:solidFill>
                </a:rPr>
                <a:t>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220072" y="223965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f(x)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m(x)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20072" y="2596842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</a:rPr>
                <a:t>m(x) </a:t>
              </a:r>
              <a:r>
                <a:rPr lang="de-DE" sz="1800" b="1" dirty="0" smtClean="0">
                  <a:solidFill>
                    <a:srgbClr val="0000FF"/>
                  </a:solidFill>
                  <a:sym typeface="Symbol"/>
                </a:rPr>
                <a:t> f(x)</a:t>
              </a:r>
              <a:r>
                <a:rPr lang="de-DE" sz="1800" b="1" baseline="-25000" dirty="0" smtClean="0">
                  <a:solidFill>
                    <a:srgbClr val="0000FF"/>
                  </a:solidFill>
                  <a:sym typeface="Symbol"/>
                </a:rPr>
                <a:t>100</a:t>
              </a:r>
              <a:endParaRPr lang="de-DE" sz="1800" b="1" baseline="-250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5496" y="1412776"/>
            <a:ext cx="3406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FOL rules with weights </a:t>
            </a:r>
            <a:r>
              <a:rPr lang="en-US" sz="2000" b="1" i="1" u="sng" dirty="0" err="1" smtClean="0"/>
              <a:t>w</a:t>
            </a:r>
            <a:r>
              <a:rPr lang="en-US" sz="2000" b="1" i="1" baseline="-25000" dirty="0" err="1" smtClean="0"/>
              <a:t>i</a:t>
            </a:r>
            <a:r>
              <a:rPr lang="en-US" sz="2000" b="1" u="sng" dirty="0" smtClean="0"/>
              <a:t>:</a:t>
            </a:r>
            <a:endParaRPr lang="en-US" sz="2000" b="1" u="sng" dirty="0"/>
          </a:p>
        </p:txBody>
      </p:sp>
      <p:sp>
        <p:nvSpPr>
          <p:cNvPr id="106" name="TextBox 105"/>
          <p:cNvSpPr txBox="1"/>
          <p:nvPr/>
        </p:nvSpPr>
        <p:spPr>
          <a:xfrm>
            <a:off x="7020272" y="1412776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Facts/entities: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38561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 animBg="1"/>
      <p:bldP spid="5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2050" y="917552"/>
            <a:ext cx="4305934" cy="453650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200" b="1" dirty="0" smtClean="0"/>
              <a:t>.MLN File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rgbClr val="00B050"/>
                </a:solidFill>
              </a:rPr>
              <a:t>// </a:t>
            </a:r>
            <a:r>
              <a:rPr lang="en-US" sz="1200" dirty="0">
                <a:solidFill>
                  <a:srgbClr val="00B050"/>
                </a:solidFill>
              </a:rPr>
              <a:t>first define the domains to be used for grounding your open-world </a:t>
            </a:r>
            <a:r>
              <a:rPr lang="en-US" sz="1200" dirty="0" smtClean="0">
                <a:solidFill>
                  <a:srgbClr val="00B050"/>
                </a:solidFill>
              </a:rPr>
              <a:t>predicates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00FF"/>
                </a:solidFill>
              </a:rPr>
              <a:t>people</a:t>
            </a:r>
            <a:r>
              <a:rPr lang="en-US" sz="1200" b="1" dirty="0">
                <a:solidFill>
                  <a:srgbClr val="0000FF"/>
                </a:solidFill>
              </a:rPr>
              <a:t>={</a:t>
            </a:r>
            <a:r>
              <a:rPr lang="en-US" sz="1200" b="1" dirty="0" err="1">
                <a:solidFill>
                  <a:srgbClr val="0000FF"/>
                </a:solidFill>
              </a:rPr>
              <a:t>Barack_Obama</a:t>
            </a:r>
            <a:r>
              <a:rPr lang="en-US" sz="1200" b="1" dirty="0">
                <a:solidFill>
                  <a:srgbClr val="0000FF"/>
                </a:solidFill>
              </a:rPr>
              <a:t>, </a:t>
            </a:r>
            <a:r>
              <a:rPr lang="en-US" sz="1200" b="1" dirty="0" err="1">
                <a:solidFill>
                  <a:srgbClr val="0000FF"/>
                </a:solidFill>
              </a:rPr>
              <a:t>Lady_Gaga</a:t>
            </a:r>
            <a:r>
              <a:rPr lang="en-US" sz="1200" b="1" dirty="0" smtClean="0">
                <a:solidFill>
                  <a:srgbClr val="0000FF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00FF"/>
                </a:solidFill>
              </a:rPr>
              <a:t>locations</a:t>
            </a:r>
            <a:r>
              <a:rPr lang="en-US" sz="1200" b="1" dirty="0">
                <a:solidFill>
                  <a:srgbClr val="0000FF"/>
                </a:solidFill>
              </a:rPr>
              <a:t>={Hawaii, Kenya, </a:t>
            </a:r>
            <a:r>
              <a:rPr lang="en-US" sz="1200" b="1" dirty="0" err="1">
                <a:solidFill>
                  <a:srgbClr val="0000FF"/>
                </a:solidFill>
              </a:rPr>
              <a:t>New_York</a:t>
            </a:r>
            <a:r>
              <a:rPr lang="en-US" sz="1200" b="1" dirty="0" smtClean="0">
                <a:solidFill>
                  <a:srgbClr val="0000FF"/>
                </a:solidFill>
              </a:rPr>
              <a:t>}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200" dirty="0" smtClean="0">
                <a:solidFill>
                  <a:srgbClr val="00B050"/>
                </a:solidFill>
              </a:rPr>
              <a:t>// </a:t>
            </a:r>
            <a:r>
              <a:rPr lang="en-US" sz="1200" dirty="0">
                <a:solidFill>
                  <a:srgbClr val="00B050"/>
                </a:solidFill>
              </a:rPr>
              <a:t>next define the domain signature of your </a:t>
            </a:r>
            <a:r>
              <a:rPr lang="en-US" sz="1200" dirty="0" smtClean="0">
                <a:solidFill>
                  <a:srgbClr val="00B050"/>
                </a:solidFill>
              </a:rPr>
              <a:t>predicates</a:t>
            </a:r>
          </a:p>
          <a:p>
            <a:pPr marL="0" indent="0">
              <a:buNone/>
            </a:pPr>
            <a:r>
              <a:rPr lang="en-US" sz="1200" b="1" dirty="0" err="1" smtClean="0">
                <a:solidFill>
                  <a:srgbClr val="0000FF"/>
                </a:solidFill>
              </a:rPr>
              <a:t>bornIn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people,locations</a:t>
            </a:r>
            <a:r>
              <a:rPr lang="en-US" sz="1200" b="1" dirty="0">
                <a:solidFill>
                  <a:srgbClr val="0000FF"/>
                </a:solidFill>
              </a:rPr>
              <a:t>) </a:t>
            </a:r>
            <a:endParaRPr lang="en-US" sz="12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people,locations</a:t>
            </a:r>
            <a:r>
              <a:rPr lang="en-US" sz="1200" b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200" dirty="0" smtClean="0">
                <a:solidFill>
                  <a:srgbClr val="00B050"/>
                </a:solidFill>
              </a:rPr>
              <a:t>// </a:t>
            </a:r>
            <a:r>
              <a:rPr lang="en-US" sz="1200" dirty="0">
                <a:solidFill>
                  <a:srgbClr val="00B050"/>
                </a:solidFill>
              </a:rPr>
              <a:t>apply soft rules (with weights) and hard rules (terminated </a:t>
            </a:r>
            <a:r>
              <a:rPr lang="en-US" sz="1200" dirty="0" smtClean="0">
                <a:solidFill>
                  <a:srgbClr val="00B050"/>
                </a:solidFill>
              </a:rPr>
              <a:t>  with </a:t>
            </a:r>
            <a:r>
              <a:rPr lang="en-US" sz="1200" dirty="0">
                <a:solidFill>
                  <a:srgbClr val="00B050"/>
                </a:solidFill>
              </a:rPr>
              <a:t>".") to your </a:t>
            </a:r>
            <a:r>
              <a:rPr lang="en-US" sz="1200" dirty="0" smtClean="0">
                <a:solidFill>
                  <a:srgbClr val="00B050"/>
                </a:solidFill>
              </a:rPr>
              <a:t>predicates</a:t>
            </a:r>
          </a:p>
          <a:p>
            <a:pPr marL="0" indent="0">
              <a:buNone/>
            </a:pPr>
            <a:r>
              <a:rPr lang="en-US" sz="1200" b="1" dirty="0" err="1" smtClean="0">
                <a:solidFill>
                  <a:srgbClr val="0000FF"/>
                </a:solidFill>
              </a:rPr>
              <a:t>bornIn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x,y</a:t>
            </a:r>
            <a:r>
              <a:rPr lang="en-US" sz="1200" b="1" dirty="0">
                <a:solidFill>
                  <a:srgbClr val="0000FF"/>
                </a:solidFill>
              </a:rPr>
              <a:t>) =&gt; </a:t>
            </a: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x,y</a:t>
            </a:r>
            <a:r>
              <a:rPr lang="en-US" sz="1200" b="1" dirty="0">
                <a:solidFill>
                  <a:srgbClr val="0000FF"/>
                </a:solidFill>
              </a:rPr>
              <a:t>) . </a:t>
            </a:r>
            <a:endParaRPr lang="en-US" sz="12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x,y</a:t>
            </a:r>
            <a:r>
              <a:rPr lang="en-US" sz="1200" b="1" dirty="0">
                <a:solidFill>
                  <a:srgbClr val="0000FF"/>
                </a:solidFill>
              </a:rPr>
              <a:t>) </a:t>
            </a:r>
            <a:r>
              <a:rPr lang="en-US" sz="1200" b="1" dirty="0" smtClean="0">
                <a:solidFill>
                  <a:srgbClr val="0000FF"/>
                </a:solidFill>
              </a:rPr>
              <a:t>^ </a:t>
            </a: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x,z</a:t>
            </a:r>
            <a:r>
              <a:rPr lang="en-US" sz="1200" b="1" dirty="0">
                <a:solidFill>
                  <a:srgbClr val="0000FF"/>
                </a:solidFill>
              </a:rPr>
              <a:t>) =&gt; y=z </a:t>
            </a:r>
            <a:r>
              <a:rPr lang="en-US" sz="1200" b="1" dirty="0" smtClean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200" dirty="0" smtClean="0">
                <a:solidFill>
                  <a:srgbClr val="00B050"/>
                </a:solidFill>
              </a:rPr>
              <a:t>// finally define the fact </a:t>
            </a:r>
            <a:r>
              <a:rPr lang="en-US" sz="1200" dirty="0">
                <a:solidFill>
                  <a:srgbClr val="00B050"/>
                </a:solidFill>
              </a:rPr>
              <a:t>candidates (with weights) you wish to reason </a:t>
            </a:r>
            <a:r>
              <a:rPr lang="en-US" sz="1200" dirty="0" smtClean="0">
                <a:solidFill>
                  <a:srgbClr val="00B050"/>
                </a:solidFill>
              </a:rPr>
              <a:t>about</a:t>
            </a: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00FF"/>
                </a:solidFill>
              </a:rPr>
              <a:t>1 </a:t>
            </a: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Barack_Obama</a:t>
            </a:r>
            <a:r>
              <a:rPr lang="en-US" sz="1200" b="1" dirty="0">
                <a:solidFill>
                  <a:srgbClr val="0000FF"/>
                </a:solidFill>
              </a:rPr>
              <a:t>, Kenya</a:t>
            </a:r>
            <a:r>
              <a:rPr lang="en-US" sz="1200" b="1" dirty="0" smtClean="0">
                <a:solidFill>
                  <a:srgbClr val="0000FF"/>
                </a:solidFill>
              </a:rPr>
              <a:t>)</a:t>
            </a:r>
          </a:p>
          <a:p>
            <a:pPr marL="0" indent="0">
              <a:buNone/>
            </a:pPr>
            <a:endParaRPr lang="en-US" sz="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00FF"/>
                </a:solidFill>
              </a:rPr>
              <a:t>2 </a:t>
            </a: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Lady_Gaga</a:t>
            </a:r>
            <a:r>
              <a:rPr lang="en-US" sz="1200" b="1" dirty="0">
                <a:solidFill>
                  <a:srgbClr val="0000FF"/>
                </a:solidFill>
              </a:rPr>
              <a:t>, </a:t>
            </a:r>
            <a:r>
              <a:rPr lang="en-US" sz="1200" b="1" dirty="0" err="1">
                <a:solidFill>
                  <a:srgbClr val="0000FF"/>
                </a:solidFill>
              </a:rPr>
              <a:t>New_York</a:t>
            </a:r>
            <a:r>
              <a:rPr lang="en-US" sz="1200" b="1" dirty="0">
                <a:solidFill>
                  <a:srgbClr val="0000FF"/>
                </a:solidFill>
              </a:rPr>
              <a:t>) </a:t>
            </a:r>
            <a:endParaRPr lang="en-US" sz="12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00FF"/>
                </a:solidFill>
              </a:rPr>
              <a:t>1 </a:t>
            </a: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Lady_Gaga</a:t>
            </a:r>
            <a:r>
              <a:rPr lang="en-US" sz="1200" b="1" dirty="0">
                <a:solidFill>
                  <a:srgbClr val="0000FF"/>
                </a:solidFill>
              </a:rPr>
              <a:t>, Hawaii) </a:t>
            </a:r>
            <a:endParaRPr lang="en-US" sz="12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200" b="1" dirty="0" smtClean="0">
                <a:solidFill>
                  <a:srgbClr val="0000FF"/>
                </a:solidFill>
              </a:rPr>
              <a:t>2 </a:t>
            </a:r>
            <a:r>
              <a:rPr lang="en-US" sz="1200" b="1" dirty="0">
                <a:solidFill>
                  <a:srgbClr val="0000FF"/>
                </a:solidFill>
              </a:rPr>
              <a:t>!</a:t>
            </a:r>
            <a:r>
              <a:rPr lang="en-US" sz="1200" b="1" dirty="0" err="1" smtClean="0">
                <a:solidFill>
                  <a:srgbClr val="0000FF"/>
                </a:solidFill>
              </a:rPr>
              <a:t>bornInExtracted</a:t>
            </a:r>
            <a:r>
              <a:rPr lang="en-US" sz="1200" b="1" dirty="0" smtClean="0">
                <a:solidFill>
                  <a:srgbClr val="0000FF"/>
                </a:solidFill>
              </a:rPr>
              <a:t>(</a:t>
            </a:r>
            <a:r>
              <a:rPr lang="en-US" sz="1200" b="1" dirty="0" err="1" smtClean="0">
                <a:solidFill>
                  <a:srgbClr val="0000FF"/>
                </a:solidFill>
              </a:rPr>
              <a:t>Lady_Gaga</a:t>
            </a:r>
            <a:r>
              <a:rPr lang="en-US" sz="1200" b="1" dirty="0">
                <a:solidFill>
                  <a:srgbClr val="0000FF"/>
                </a:solidFill>
              </a:rPr>
              <a:t>, Kenya</a:t>
            </a:r>
            <a:r>
              <a:rPr lang="en-US" sz="1200" b="1" dirty="0" smtClean="0">
                <a:solidFill>
                  <a:srgbClr val="0000FF"/>
                </a:solidFill>
              </a:rPr>
              <a:t>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Structure of Alchemy Files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592722"/>
            <a:ext cx="9144000" cy="12926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2000" dirty="0" smtClean="0">
                <a:latin typeface="+mj-lt"/>
              </a:rPr>
              <a:t>Download and extract </a:t>
            </a:r>
            <a:r>
              <a:rPr lang="en-US" sz="2000" dirty="0" smtClean="0">
                <a:latin typeface="+mj-lt"/>
                <a:hlinkClick r:id="rId2"/>
              </a:rPr>
              <a:t>Alchemy 2.0</a:t>
            </a:r>
            <a:r>
              <a:rPr lang="en-US" sz="2000" dirty="0" smtClean="0">
                <a:latin typeface="+mj-lt"/>
              </a:rPr>
              <a:t> into your local home directory:</a:t>
            </a:r>
          </a:p>
          <a:p>
            <a:pPr marL="0"/>
            <a:r>
              <a:rPr lang="en-US" sz="1400" dirty="0" smtClean="0">
                <a:latin typeface="+mj-lt"/>
              </a:rPr>
              <a:t>cd ~/alchemy-2/</a:t>
            </a:r>
            <a:r>
              <a:rPr lang="en-US" sz="1400" dirty="0" err="1" smtClean="0">
                <a:latin typeface="+mj-lt"/>
              </a:rPr>
              <a:t>src</a:t>
            </a:r>
            <a:endParaRPr lang="en-US" sz="1400" dirty="0" smtClean="0">
              <a:latin typeface="+mj-lt"/>
            </a:endParaRPr>
          </a:p>
          <a:p>
            <a:pPr marL="0"/>
            <a:r>
              <a:rPr lang="en-US" sz="1400" dirty="0" smtClean="0">
                <a:latin typeface="+mj-lt"/>
              </a:rPr>
              <a:t>make</a:t>
            </a:r>
          </a:p>
          <a:p>
            <a:pPr marL="0"/>
            <a:r>
              <a:rPr lang="en-US" sz="1400" dirty="0" smtClean="0">
                <a:latin typeface="+mj-lt"/>
              </a:rPr>
              <a:t>cd ..</a:t>
            </a:r>
          </a:p>
          <a:p>
            <a:pPr marL="0"/>
            <a:r>
              <a:rPr lang="en-US" sz="1400" dirty="0">
                <a:latin typeface="+mj-lt"/>
              </a:rPr>
              <a:t>./bin/infer -</a:t>
            </a:r>
            <a:r>
              <a:rPr lang="en-US" sz="1400" dirty="0" err="1">
                <a:latin typeface="+mj-lt"/>
              </a:rPr>
              <a:t>i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./</a:t>
            </a:r>
            <a:r>
              <a:rPr lang="en-US" sz="1400" dirty="0" err="1" smtClean="0">
                <a:latin typeface="+mj-lt"/>
              </a:rPr>
              <a:t>ie-example.mln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-e </a:t>
            </a:r>
            <a:r>
              <a:rPr lang="en-US" sz="1400" dirty="0" smtClean="0">
                <a:latin typeface="+mj-lt"/>
              </a:rPr>
              <a:t>./</a:t>
            </a:r>
            <a:r>
              <a:rPr lang="en-US" sz="1400" dirty="0" err="1" smtClean="0">
                <a:latin typeface="+mj-lt"/>
              </a:rPr>
              <a:t>ie-example.db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-r /dev/</a:t>
            </a:r>
            <a:r>
              <a:rPr lang="en-US" sz="1400" dirty="0" err="1">
                <a:latin typeface="+mj-lt"/>
              </a:rPr>
              <a:t>stdout</a:t>
            </a:r>
            <a:r>
              <a:rPr lang="en-US" sz="1400" dirty="0">
                <a:latin typeface="+mj-lt"/>
              </a:rPr>
              <a:t> -q </a:t>
            </a:r>
            <a:r>
              <a:rPr lang="en-US" sz="1400" dirty="0" err="1" smtClean="0">
                <a:latin typeface="+mj-lt"/>
              </a:rPr>
              <a:t>bornIn</a:t>
            </a:r>
            <a:r>
              <a:rPr lang="en-US" sz="1400" dirty="0" err="1"/>
              <a:t>Extracted</a:t>
            </a:r>
            <a:endParaRPr lang="en-US" sz="1400" dirty="0" smtClean="0">
              <a:latin typeface="+mj-lt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644008" y="886313"/>
            <a:ext cx="4305934" cy="25426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200" b="1" kern="0" dirty="0" smtClean="0"/>
              <a:t>.DB File</a:t>
            </a:r>
          </a:p>
          <a:p>
            <a:pPr marL="0" indent="0">
              <a:buFontTx/>
              <a:buNone/>
            </a:pPr>
            <a:r>
              <a:rPr lang="en-US" sz="1200" b="0" kern="0" dirty="0" smtClean="0">
                <a:solidFill>
                  <a:srgbClr val="00B050"/>
                </a:solidFill>
              </a:rPr>
              <a:t>// background </a:t>
            </a:r>
            <a:r>
              <a:rPr lang="en-US" sz="1200" b="0" kern="0" dirty="0">
                <a:solidFill>
                  <a:srgbClr val="00B050"/>
                </a:solidFill>
              </a:rPr>
              <a:t>knowledge (aka. "evidence"), e.g., built from existing YAGO2 </a:t>
            </a:r>
            <a:r>
              <a:rPr lang="en-US" sz="1200" b="0" kern="0" dirty="0" smtClean="0">
                <a:solidFill>
                  <a:srgbClr val="00B050"/>
                </a:solidFill>
              </a:rPr>
              <a:t>facts</a:t>
            </a:r>
            <a:endParaRPr lang="en-US" sz="1200" b="0" kern="0" dirty="0">
              <a:solidFill>
                <a:srgbClr val="00B050"/>
              </a:solidFill>
            </a:endParaRPr>
          </a:p>
          <a:p>
            <a:pPr marL="0" indent="0">
              <a:buFontTx/>
              <a:buNone/>
            </a:pPr>
            <a:endParaRPr lang="en-US" sz="1200" b="0" kern="0" dirty="0">
              <a:solidFill>
                <a:srgbClr val="00B050"/>
              </a:solidFill>
            </a:endParaRPr>
          </a:p>
          <a:p>
            <a:pPr marL="0" indent="0">
              <a:buFontTx/>
              <a:buNone/>
            </a:pPr>
            <a:r>
              <a:rPr lang="en-US" sz="1200" b="0" kern="0" dirty="0">
                <a:solidFill>
                  <a:srgbClr val="00B050"/>
                </a:solidFill>
              </a:rPr>
              <a:t>// </a:t>
            </a:r>
            <a:r>
              <a:rPr lang="en-US" sz="1200" b="0" kern="0" dirty="0" smtClean="0">
                <a:solidFill>
                  <a:srgbClr val="00B050"/>
                </a:solidFill>
              </a:rPr>
              <a:t>note</a:t>
            </a:r>
            <a:r>
              <a:rPr lang="en-US" sz="1200" b="0" kern="0" dirty="0">
                <a:solidFill>
                  <a:srgbClr val="00B050"/>
                </a:solidFill>
              </a:rPr>
              <a:t>: predicates specified here are always interpreted as "closed-world" by </a:t>
            </a:r>
            <a:r>
              <a:rPr lang="en-US" sz="1200" b="0" kern="0" dirty="0" smtClean="0">
                <a:solidFill>
                  <a:srgbClr val="00B050"/>
                </a:solidFill>
              </a:rPr>
              <a:t>Alchemy</a:t>
            </a:r>
          </a:p>
          <a:p>
            <a:pPr marL="0" indent="0">
              <a:buFontTx/>
              <a:buNone/>
            </a:pPr>
            <a:endParaRPr lang="en-US" sz="1200" b="0" kern="0" dirty="0">
              <a:solidFill>
                <a:srgbClr val="00B050"/>
              </a:solidFill>
            </a:endParaRPr>
          </a:p>
          <a:p>
            <a:pPr marL="0" indent="0">
              <a:buFontTx/>
              <a:buNone/>
            </a:pPr>
            <a:r>
              <a:rPr lang="en-US" sz="1200" kern="0" dirty="0" err="1">
                <a:solidFill>
                  <a:srgbClr val="0000FF"/>
                </a:solidFill>
              </a:rPr>
              <a:t>bornIn</a:t>
            </a:r>
            <a:r>
              <a:rPr lang="en-US" sz="1200" kern="0" dirty="0">
                <a:solidFill>
                  <a:srgbClr val="0000FF"/>
                </a:solidFill>
              </a:rPr>
              <a:t>(</a:t>
            </a:r>
            <a:r>
              <a:rPr lang="en-US" sz="1200" kern="0" dirty="0" err="1">
                <a:solidFill>
                  <a:srgbClr val="0000FF"/>
                </a:solidFill>
              </a:rPr>
              <a:t>Barack_Obama</a:t>
            </a:r>
            <a:r>
              <a:rPr lang="en-US" sz="1200" kern="0" dirty="0">
                <a:solidFill>
                  <a:srgbClr val="0000FF"/>
                </a:solidFill>
              </a:rPr>
              <a:t>, Hawaii)</a:t>
            </a:r>
          </a:p>
          <a:p>
            <a:pPr marL="0" indent="0">
              <a:buFontTx/>
              <a:buNone/>
            </a:pPr>
            <a:r>
              <a:rPr lang="en-US" sz="1200" b="0" kern="0" dirty="0">
                <a:solidFill>
                  <a:srgbClr val="00B050"/>
                </a:solidFill>
              </a:rPr>
              <a:t>//</a:t>
            </a:r>
            <a:r>
              <a:rPr lang="en-US" sz="1200" b="0" kern="0" dirty="0" err="1">
                <a:solidFill>
                  <a:srgbClr val="00B050"/>
                </a:solidFill>
              </a:rPr>
              <a:t>bornIn</a:t>
            </a:r>
            <a:r>
              <a:rPr lang="en-US" sz="1200" b="0" kern="0" dirty="0">
                <a:solidFill>
                  <a:srgbClr val="00B050"/>
                </a:solidFill>
              </a:rPr>
              <a:t>(</a:t>
            </a:r>
            <a:r>
              <a:rPr lang="en-US" sz="1200" b="0" kern="0" dirty="0" err="1">
                <a:solidFill>
                  <a:srgbClr val="00B050"/>
                </a:solidFill>
              </a:rPr>
              <a:t>Lady_Gaga</a:t>
            </a:r>
            <a:r>
              <a:rPr lang="en-US" sz="1200" b="0" kern="0" dirty="0">
                <a:solidFill>
                  <a:srgbClr val="00B050"/>
                </a:solidFill>
              </a:rPr>
              <a:t>, </a:t>
            </a:r>
            <a:r>
              <a:rPr lang="en-US" sz="1200" b="0" kern="0" dirty="0" err="1">
                <a:solidFill>
                  <a:srgbClr val="00B050"/>
                </a:solidFill>
              </a:rPr>
              <a:t>New_York</a:t>
            </a:r>
            <a:r>
              <a:rPr lang="en-US" sz="1200" b="0" kern="0" dirty="0">
                <a:solidFill>
                  <a:srgbClr val="00B050"/>
                </a:solidFill>
              </a:rPr>
              <a:t>)</a:t>
            </a:r>
            <a:endParaRPr lang="en-US" sz="1200" b="0" kern="0" dirty="0" smtClean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9515" y="4171727"/>
            <a:ext cx="3103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/>
            <a:r>
              <a:rPr lang="en-US" dirty="0" smtClean="0">
                <a:latin typeface="+mj-lt"/>
              </a:rPr>
              <a:t>Also refer to the</a:t>
            </a:r>
          </a:p>
          <a:p>
            <a:pPr marL="0" algn="ctr"/>
            <a:r>
              <a:rPr lang="en-US" dirty="0" smtClean="0">
                <a:latin typeface="+mj-lt"/>
                <a:hlinkClick r:id="rId3"/>
              </a:rPr>
              <a:t>Alchemy user manual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505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0"/>
            <a:ext cx="9865096" cy="642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Large-Scale Fact Extraction with MLNs </a:t>
            </a:r>
            <a:endParaRPr lang="en-US" sz="2200" b="0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6300192" y="54868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[J. Zhu et al.: WWW'09]</a:t>
            </a:r>
            <a:endParaRPr lang="en-US" sz="1800" dirty="0"/>
          </a:p>
        </p:txBody>
      </p:sp>
      <p:sp>
        <p:nvSpPr>
          <p:cNvPr id="37" name="Textfeld 36"/>
          <p:cNvSpPr txBox="1"/>
          <p:nvPr/>
        </p:nvSpPr>
        <p:spPr>
          <a:xfrm>
            <a:off x="257037" y="730151"/>
            <a:ext cx="768351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StatSnowball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start with seed facts and initial MLN model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iterate: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extract facts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generate and select patterns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refine and re-train MLN model (plus CRFs plus …)</a:t>
            </a:r>
          </a:p>
          <a:p>
            <a:r>
              <a:rPr lang="en-US" dirty="0" err="1" smtClean="0"/>
              <a:t>BioSnowball</a:t>
            </a:r>
            <a:r>
              <a:rPr lang="en-US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automatically creating biographical summaries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" y="3573016"/>
            <a:ext cx="4676776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72" y="3573016"/>
            <a:ext cx="4354411" cy="312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8615" y="6427113"/>
            <a:ext cx="775244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renlifang.msra.cn</a:t>
            </a:r>
            <a:r>
              <a:rPr lang="en-US" dirty="0" smtClean="0"/>
              <a:t>   /   </a:t>
            </a:r>
            <a:r>
              <a:rPr lang="en-US" dirty="0" smtClean="0">
                <a:hlinkClick r:id="rId6"/>
              </a:rPr>
              <a:t>entitycube.research.microsoft.com</a:t>
            </a:r>
            <a:endParaRPr lang="en-US" dirty="0"/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 bwMode="auto">
          <a:xfrm>
            <a:off x="8604448" y="6453188"/>
            <a:ext cx="504825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3ED3CC-D13C-47ED-A7F5-136C255462B9}" type="slidenum">
              <a:rPr lang="en-US" sz="2200" smtClean="0">
                <a:solidFill>
                  <a:prstClr val="white">
                    <a:lumMod val="65000"/>
                  </a:prstClr>
                </a:solidFill>
              </a:rPr>
              <a:pPr>
                <a:defRPr/>
              </a:pPr>
              <a:t>116</a:t>
            </a:fld>
            <a:endParaRPr lang="en-US" sz="22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Entity Reconciliation via Markov Logic</a:t>
            </a:r>
            <a:endParaRPr lang="en-US" sz="3600" dirty="0"/>
          </a:p>
        </p:txBody>
      </p:sp>
      <p:sp>
        <p:nvSpPr>
          <p:cNvPr id="5" name="Textfeld 4"/>
          <p:cNvSpPr txBox="1"/>
          <p:nvPr/>
        </p:nvSpPr>
        <p:spPr>
          <a:xfrm>
            <a:off x="142844" y="1585442"/>
            <a:ext cx="836267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u="sng" dirty="0" smtClean="0">
                <a:latin typeface="+mj-lt"/>
                <a:cs typeface="Times New Roman" pitchFamily="18" charset="0"/>
              </a:rPr>
              <a:t>Example:</a:t>
            </a:r>
          </a:p>
          <a:p>
            <a:endParaRPr lang="en-US" sz="400" b="0" u="sng" dirty="0" smtClean="0">
              <a:latin typeface="+mj-lt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P1: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Jeffrey </a:t>
            </a:r>
            <a:r>
              <a:rPr lang="en-US" sz="1800" b="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Heer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Joseph M. </a:t>
            </a:r>
            <a:r>
              <a:rPr lang="en-US" sz="1800" b="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Hellerstein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Data visualization &amp; social data analysis. </a:t>
            </a:r>
          </a:p>
          <a:p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Proceedings of the VLDB 2(2): 1656-1657, Lyon, France, 2009.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r>
              <a:rPr lang="de-DE" sz="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P2:</a:t>
            </a:r>
            <a:r>
              <a:rPr lang="en-US" sz="1800" b="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Joe </a:t>
            </a:r>
            <a:r>
              <a:rPr lang="en-US" sz="1800" b="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Hellerstein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Jeff </a:t>
            </a:r>
            <a:r>
              <a:rPr lang="en-US" sz="1800" b="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Heer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Data </a:t>
            </a:r>
            <a:r>
              <a:rPr lang="en-US" sz="1800" b="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Visualisation</a:t>
            </a:r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and Social Data Analysis.</a:t>
            </a:r>
          </a:p>
          <a:p>
            <a:r>
              <a:rPr lang="en-US" sz="1800" b="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VLDB Conference, Lyon, August 2009.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"</a:t>
            </a:r>
            <a:endParaRPr lang="en-US" sz="1800" b="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496" y="642918"/>
            <a:ext cx="9211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j-lt"/>
                <a:cs typeface="Times New Roman" pitchFamily="18" charset="0"/>
              </a:rPr>
              <a:t>Model logical consistency between hypotheses as rules over predicates.</a:t>
            </a:r>
          </a:p>
          <a:p>
            <a:r>
              <a:rPr lang="en-US" b="0" dirty="0" smtClean="0">
                <a:latin typeface="+mj-lt"/>
                <a:cs typeface="Times New Roman" pitchFamily="18" charset="0"/>
              </a:rPr>
              <a:t>Compute predicate-truth probabilities to maximize rule validity.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2886" y="3371392"/>
            <a:ext cx="542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similarTitle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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sameVenue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samePaper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x,y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2886" y="3745468"/>
            <a:ext cx="684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samePaper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 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authors(x, a) 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 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authors(y, b) 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a,b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1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2886" y="4160307"/>
            <a:ext cx="599561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x,y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 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y,z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 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x,z</a:t>
            </a: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07504" y="4648200"/>
            <a:ext cx="6231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j-lt"/>
                <a:cs typeface="Times New Roman" pitchFamily="18" charset="0"/>
              </a:rPr>
              <a:t>Instantiated rules for all hypotheses (grounding):</a:t>
            </a:r>
            <a:endParaRPr lang="en-US" b="0" dirty="0">
              <a:latin typeface="+mj-lt"/>
              <a:cs typeface="Times New Roman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84392" y="5052590"/>
            <a:ext cx="8014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samePaper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(P1,P2) 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authors(P1,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{Jeffrey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Heer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Joseph M.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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authors(P2, …) 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({Jeffrey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Heer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Joseph M.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}, {Joe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Jeff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Heer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})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8022" y="5562600"/>
            <a:ext cx="7034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samePaper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(P3,P4) 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({Joseph M.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}, {Joseph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})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98022" y="600212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8942" y="5833646"/>
            <a:ext cx="8621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samePaper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(P5,P6) 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({Peter J. Haas, Joseph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}, {Peter Haas, Joe </a:t>
            </a:r>
            <a:r>
              <a:rPr lang="en-US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})</a:t>
            </a:r>
            <a:endParaRPr lang="en-US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0" y="417056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+mj-lt"/>
                <a:cs typeface="Times New Roman" pitchFamily="18" charset="0"/>
              </a:rPr>
              <a:t>// transitivity/closure</a:t>
            </a:r>
            <a:endParaRPr lang="en-US" sz="1600" b="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1"/>
            <a:ext cx="9144000" cy="7651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Aside: String Similarity Measures </a:t>
            </a:r>
            <a:r>
              <a:rPr lang="en-US" sz="2000" dirty="0" smtClean="0"/>
              <a:t>(e.g. for "</a:t>
            </a:r>
            <a:r>
              <a:rPr lang="en-US" sz="2000" i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similarTitle</a:t>
            </a:r>
            <a:r>
              <a:rPr lang="en-US" sz="2000" dirty="0" smtClean="0"/>
              <a:t>")</a:t>
            </a:r>
            <a:endParaRPr lang="en-US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324702" y="548680"/>
            <a:ext cx="878380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0" dirty="0" smtClean="0">
              <a:latin typeface="+mj-lt"/>
              <a:cs typeface="Times New Roman" pitchFamily="18" charset="0"/>
            </a:endParaRPr>
          </a:p>
          <a:p>
            <a:r>
              <a:rPr lang="en-US" sz="2400" b="0" dirty="0" smtClean="0">
                <a:latin typeface="+mj-lt"/>
                <a:cs typeface="Times New Roman" pitchFamily="18" charset="0"/>
              </a:rPr>
              <a:t>→ Consider one of the common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Edit-distance measures</a:t>
            </a:r>
            <a:r>
              <a:rPr lang="en-US" sz="2400" b="0" dirty="0" smtClean="0">
                <a:solidFill>
                  <a:srgbClr val="0033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among strings (e.g., Hamming, Longest-Common-Sub-sequence, Levenshtein or 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Jaro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-Winkler distance)</a:t>
            </a:r>
          </a:p>
          <a:p>
            <a:endParaRPr lang="en-US" sz="1000" b="0" u="sng" dirty="0" smtClean="0">
              <a:latin typeface="+mj-lt"/>
              <a:cs typeface="Times New Roman" pitchFamily="18" charset="0"/>
            </a:endParaRPr>
          </a:p>
          <a:p>
            <a:r>
              <a:rPr lang="en-US" sz="2400" b="0" dirty="0" smtClean="0">
                <a:latin typeface="+mj-lt"/>
                <a:cs typeface="Times New Roman" pitchFamily="18" charset="0"/>
              </a:rPr>
              <a:t>    </a:t>
            </a:r>
            <a:r>
              <a:rPr lang="en-US" sz="2400" b="0" u="sng" dirty="0" err="1" smtClean="0">
                <a:latin typeface="+mj-lt"/>
                <a:cs typeface="Times New Roman" pitchFamily="18" charset="0"/>
              </a:rPr>
              <a:t>Jaro</a:t>
            </a:r>
            <a:r>
              <a:rPr lang="en-US" sz="2400" b="0" u="sng" dirty="0" smtClean="0">
                <a:latin typeface="+mj-lt"/>
                <a:cs typeface="Times New Roman" pitchFamily="18" charset="0"/>
              </a:rPr>
              <a:t>-Winkler distance: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</a:t>
            </a:r>
          </a:p>
          <a:p>
            <a:endParaRPr lang="en-US" sz="2400" b="0" dirty="0" smtClean="0">
              <a:latin typeface="+mj-lt"/>
              <a:cs typeface="Times New Roman" pitchFamily="18" charset="0"/>
            </a:endParaRPr>
          </a:p>
          <a:p>
            <a:endParaRPr lang="en-US" sz="2400" b="0" dirty="0" smtClean="0">
              <a:latin typeface="+mj-lt"/>
              <a:cs typeface="Times New Roman" pitchFamily="18" charset="0"/>
            </a:endParaRPr>
          </a:p>
          <a:p>
            <a:endParaRPr lang="en-US" sz="2400" b="0" dirty="0" smtClean="0">
              <a:latin typeface="+mj-lt"/>
              <a:cs typeface="Times New Roman" pitchFamily="18" charset="0"/>
            </a:endParaRPr>
          </a:p>
          <a:p>
            <a:r>
              <a:rPr lang="en-US" sz="2400" b="0" dirty="0" smtClean="0">
                <a:latin typeface="+mj-lt"/>
                <a:cs typeface="Times New Roman" pitchFamily="18" charset="0"/>
              </a:rPr>
              <a:t>     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where </a:t>
            </a:r>
            <a:r>
              <a:rPr lang="en-US" sz="2000" b="0" i="1" dirty="0" smtClean="0">
                <a:latin typeface="+mj-lt"/>
                <a:cs typeface="Times New Roman" pitchFamily="18" charset="0"/>
              </a:rPr>
              <a:t>m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 is #matching </a:t>
            </a:r>
            <a:r>
              <a:rPr lang="en-US" sz="2000" b="0" smtClean="0">
                <a:latin typeface="+mj-lt"/>
                <a:cs typeface="Times New Roman" pitchFamily="18" charset="0"/>
              </a:rPr>
              <a:t>characters among strings </a:t>
            </a:r>
            <a:r>
              <a:rPr lang="en-US" sz="2000" b="0" i="1" dirty="0" smtClean="0">
                <a:latin typeface="+mj-lt"/>
                <a:cs typeface="Times New Roman" pitchFamily="18" charset="0"/>
              </a:rPr>
              <a:t>s</a:t>
            </a:r>
            <a:r>
              <a:rPr lang="en-US" sz="2000" b="0" i="1" baseline="-25000" dirty="0" smtClean="0">
                <a:latin typeface="+mj-lt"/>
                <a:cs typeface="Times New Roman" pitchFamily="18" charset="0"/>
              </a:rPr>
              <a:t>1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, </a:t>
            </a:r>
            <a:r>
              <a:rPr lang="en-US" sz="2000" b="0" i="1" dirty="0" smtClean="0">
                <a:latin typeface="+mj-lt"/>
                <a:cs typeface="Times New Roman" pitchFamily="18" charset="0"/>
              </a:rPr>
              <a:t>s</a:t>
            </a:r>
            <a:r>
              <a:rPr lang="en-US" sz="2000" b="0" i="1" baseline="-25000" dirty="0" smtClean="0">
                <a:latin typeface="+mj-lt"/>
                <a:cs typeface="Times New Roman" pitchFamily="18" charset="0"/>
              </a:rPr>
              <a:t>2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 within a distance   </a:t>
            </a:r>
          </a:p>
          <a:p>
            <a:r>
              <a:rPr lang="en-US" sz="2000" b="0" dirty="0">
                <a:latin typeface="+mj-lt"/>
                <a:cs typeface="Times New Roman" pitchFamily="18" charset="0"/>
              </a:rPr>
              <a:t> 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     of max(|s</a:t>
            </a:r>
            <a:r>
              <a:rPr lang="en-US" sz="2000" b="0" baseline="-25000" dirty="0" smtClean="0">
                <a:latin typeface="+mj-lt"/>
                <a:cs typeface="Times New Roman" pitchFamily="18" charset="0"/>
              </a:rPr>
              <a:t>1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|,|s</a:t>
            </a:r>
            <a:r>
              <a:rPr lang="en-US" sz="2000" b="0" baseline="-25000" dirty="0" smtClean="0">
                <a:latin typeface="+mj-lt"/>
                <a:cs typeface="Times New Roman" pitchFamily="18" charset="0"/>
              </a:rPr>
              <a:t>2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|)/2 </a:t>
            </a:r>
            <a:r>
              <a:rPr lang="en-US" sz="2000" b="0" dirty="0" smtClean="0">
                <a:latin typeface="+mj-lt"/>
                <a:cs typeface="Times New Roman" pitchFamily="18" charset="0"/>
                <a:sym typeface="Symbol"/>
              </a:rPr>
              <a:t> 1 characters, and</a:t>
            </a:r>
            <a:r>
              <a:rPr lang="en-US" sz="2000" b="0" i="1" dirty="0" smtClean="0">
                <a:latin typeface="+mj-lt"/>
                <a:cs typeface="Times New Roman" pitchFamily="18" charset="0"/>
              </a:rPr>
              <a:t> t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 is #transpositions   </a:t>
            </a:r>
          </a:p>
          <a:p>
            <a:r>
              <a:rPr lang="en-US" sz="2000" b="0" dirty="0">
                <a:latin typeface="+mj-lt"/>
                <a:cs typeface="Times New Roman" pitchFamily="18" charset="0"/>
              </a:rPr>
              <a:t> 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     (matching characters but with reversed ordering)</a:t>
            </a:r>
          </a:p>
          <a:p>
            <a:endParaRPr lang="en-US" sz="2000" b="0" dirty="0" smtClean="0">
              <a:latin typeface="+mj-lt"/>
              <a:cs typeface="Times New Roman" pitchFamily="18" charset="0"/>
            </a:endParaRPr>
          </a:p>
          <a:p>
            <a:endParaRPr lang="en-US" sz="2000" b="0" dirty="0" smtClean="0">
              <a:latin typeface="+mj-lt"/>
              <a:cs typeface="Times New Roman" pitchFamily="18" charset="0"/>
            </a:endParaRPr>
          </a:p>
          <a:p>
            <a:r>
              <a:rPr lang="en-US" sz="2000" b="0" dirty="0" smtClean="0">
                <a:latin typeface="+mj-lt"/>
                <a:cs typeface="Times New Roman" pitchFamily="18" charset="0"/>
              </a:rPr>
              <a:t>     where </a:t>
            </a:r>
            <a:r>
              <a:rPr lang="en-US" sz="2000" b="0" i="1" dirty="0" smtClean="0">
                <a:latin typeface="Gigi" panose="04040504061007020D02" pitchFamily="82" charset="0"/>
                <a:cs typeface="Times New Roman" pitchFamily="18" charset="0"/>
              </a:rPr>
              <a:t>l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  is the length of the common prefix of </a:t>
            </a:r>
            <a:r>
              <a:rPr lang="en-US" sz="2000" b="0" i="1" dirty="0" smtClean="0">
                <a:latin typeface="+mj-lt"/>
                <a:cs typeface="Times New Roman" pitchFamily="18" charset="0"/>
              </a:rPr>
              <a:t>s</a:t>
            </a:r>
            <a:r>
              <a:rPr lang="en-US" sz="2000" b="0" i="1" baseline="-25000" dirty="0" smtClean="0">
                <a:latin typeface="+mj-lt"/>
                <a:cs typeface="Times New Roman" pitchFamily="18" charset="0"/>
              </a:rPr>
              <a:t>1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, </a:t>
            </a:r>
            <a:r>
              <a:rPr lang="en-US" sz="2000" b="0" i="1" dirty="0" smtClean="0">
                <a:latin typeface="+mj-lt"/>
                <a:cs typeface="Times New Roman" pitchFamily="18" charset="0"/>
              </a:rPr>
              <a:t>s</a:t>
            </a:r>
            <a:r>
              <a:rPr lang="en-US" sz="2000" b="0" i="1" baseline="-25000" dirty="0" smtClean="0">
                <a:latin typeface="+mj-lt"/>
                <a:cs typeface="Times New Roman" pitchFamily="18" charset="0"/>
              </a:rPr>
              <a:t>2</a:t>
            </a:r>
          </a:p>
          <a:p>
            <a:endParaRPr lang="en-US" sz="1200" b="0" dirty="0" smtClean="0">
              <a:latin typeface="+mj-lt"/>
              <a:cs typeface="Times New Roman" pitchFamily="18" charset="0"/>
            </a:endParaRPr>
          </a:p>
          <a:p>
            <a:r>
              <a:rPr lang="en-US" sz="2400" b="0" dirty="0">
                <a:cs typeface="Times New Roman" pitchFamily="18" charset="0"/>
              </a:rPr>
              <a:t>→ </a:t>
            </a:r>
            <a:r>
              <a:rPr lang="en-US" sz="2400" b="0" dirty="0" smtClean="0">
                <a:cs typeface="Times New Roman" pitchFamily="18" charset="0"/>
              </a:rPr>
              <a:t>Other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set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or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vector-space-oriented measures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(e.g., 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Jaccard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 Dice, </a:t>
            </a:r>
            <a:r>
              <a:rPr lang="en-US" sz="2400" b="0" dirty="0" smtClean="0">
                <a:cs typeface="Times New Roman" pitchFamily="18" charset="0"/>
              </a:rPr>
              <a:t>Cosine with TF-IDF weights,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etc.)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086790"/>
              </p:ext>
            </p:extLst>
          </p:nvPr>
        </p:nvGraphicFramePr>
        <p:xfrm>
          <a:off x="899592" y="2564904"/>
          <a:ext cx="4627976" cy="95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6" name="Formel" r:id="rId3" imgW="2336760" imgH="482400" progId="Equation.3">
                  <p:embed/>
                </p:oleObj>
              </mc:Choice>
              <mc:Fallback>
                <p:oleObj name="Formel" r:id="rId3" imgW="2336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564904"/>
                        <a:ext cx="4627976" cy="9556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757536"/>
              </p:ext>
            </p:extLst>
          </p:nvPr>
        </p:nvGraphicFramePr>
        <p:xfrm>
          <a:off x="899592" y="4534924"/>
          <a:ext cx="7272808" cy="4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Formel" r:id="rId5" imgW="3479760" imgH="228600" progId="Equation.3">
                  <p:embed/>
                </p:oleObj>
              </mc:Choice>
              <mc:Fallback>
                <p:oleObj name="Formel" r:id="rId5" imgW="3479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534924"/>
                        <a:ext cx="7272808" cy="47825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58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bgerundetes Rechteck 58"/>
          <p:cNvSpPr/>
          <p:nvPr/>
        </p:nvSpPr>
        <p:spPr bwMode="auto">
          <a:xfrm>
            <a:off x="3438516" y="4205302"/>
            <a:ext cx="2214578" cy="8309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Abgerundetes Rechteck 25"/>
          <p:cNvSpPr/>
          <p:nvPr/>
        </p:nvSpPr>
        <p:spPr bwMode="auto">
          <a:xfrm>
            <a:off x="4795838" y="2990856"/>
            <a:ext cx="2214578" cy="857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bgerundetes Rechteck 26"/>
          <p:cNvSpPr/>
          <p:nvPr/>
        </p:nvSpPr>
        <p:spPr bwMode="auto">
          <a:xfrm>
            <a:off x="2295508" y="2990856"/>
            <a:ext cx="2143140" cy="857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867276" y="2990856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(Joseph M.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Joseph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295508" y="2990856"/>
            <a:ext cx="2643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(Joseph M.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Joe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3505200" y="4198203"/>
            <a:ext cx="264320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(Joseph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Joe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Hellerstein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bgerundetes Rechteck 33"/>
          <p:cNvSpPr/>
          <p:nvPr/>
        </p:nvSpPr>
        <p:spPr bwMode="auto">
          <a:xfrm>
            <a:off x="7296104" y="2990856"/>
            <a:ext cx="1571668" cy="857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bgerundetes Rechteck 27"/>
          <p:cNvSpPr/>
          <p:nvPr/>
        </p:nvSpPr>
        <p:spPr bwMode="auto">
          <a:xfrm>
            <a:off x="3081326" y="2133600"/>
            <a:ext cx="1714512" cy="3571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bgerundetes Rechteck 28"/>
          <p:cNvSpPr/>
          <p:nvPr/>
        </p:nvSpPr>
        <p:spPr bwMode="auto">
          <a:xfrm>
            <a:off x="5295904" y="2133600"/>
            <a:ext cx="1785950" cy="3571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bgerundetes Rechteck 21"/>
          <p:cNvSpPr/>
          <p:nvPr/>
        </p:nvSpPr>
        <p:spPr bwMode="auto">
          <a:xfrm>
            <a:off x="866748" y="2133600"/>
            <a:ext cx="1785950" cy="3571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bgerundetes Rechteck 24"/>
          <p:cNvSpPr/>
          <p:nvPr/>
        </p:nvSpPr>
        <p:spPr bwMode="auto">
          <a:xfrm>
            <a:off x="366682" y="2990856"/>
            <a:ext cx="1428760" cy="857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38120" y="2990856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(…)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367574" y="2990856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sameAuthors</a:t>
            </a:r>
            <a:endParaRPr lang="en-US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(…)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295904" y="2133600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samePaper(P5,P6)</a:t>
            </a:r>
            <a:endParaRPr lang="en-US" sz="16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009888" y="2133600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samePaper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(P3,P4)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66748" y="2133600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samePaper(P1,P2)</a:t>
            </a:r>
            <a:endParaRPr lang="en-US" sz="16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52400" y="609600"/>
            <a:ext cx="80858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Markov Logic Network (MLN):</a:t>
            </a:r>
          </a:p>
          <a:p>
            <a:pPr>
              <a:buFont typeface="Arial" pitchFamily="34" charset="0"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</a:t>
            </a:r>
            <a:r>
              <a:rPr lang="en-US" sz="2000" b="0" dirty="0" smtClean="0">
                <a:latin typeface="+mj-lt"/>
                <a:cs typeface="Times New Roman" pitchFamily="18" charset="0"/>
              </a:rPr>
              <a:t>View each instantiated literal as a binary RV.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latin typeface="+mj-lt"/>
                <a:cs typeface="Times New Roman" pitchFamily="18" charset="0"/>
              </a:rPr>
              <a:t> Construct Markov Random Field using grounded rules as cliques.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latin typeface="+mj-lt"/>
                <a:cs typeface="Times New Roman" pitchFamily="18" charset="0"/>
              </a:rPr>
              <a:t> Postulate conditional independence among non-neighboring nodes.</a:t>
            </a:r>
            <a:endParaRPr lang="en-US" sz="2000" b="0" dirty="0">
              <a:latin typeface="+mj-lt"/>
              <a:cs typeface="Times New Roman" pitchFamily="18" charset="0"/>
            </a:endParaRPr>
          </a:p>
        </p:txBody>
      </p:sp>
      <p:cxnSp>
        <p:nvCxnSpPr>
          <p:cNvPr id="38" name="Gerade Verbindung 37"/>
          <p:cNvCxnSpPr>
            <a:stCxn id="22" idx="2"/>
            <a:endCxn id="25" idx="0"/>
          </p:cNvCxnSpPr>
          <p:nvPr/>
        </p:nvCxnSpPr>
        <p:spPr bwMode="auto">
          <a:xfrm rot="5400000">
            <a:off x="1170360" y="2401493"/>
            <a:ext cx="500066" cy="6786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Gerade Verbindung 39"/>
          <p:cNvCxnSpPr>
            <a:stCxn id="22" idx="2"/>
            <a:endCxn id="27" idx="0"/>
          </p:cNvCxnSpPr>
          <p:nvPr/>
        </p:nvCxnSpPr>
        <p:spPr bwMode="auto">
          <a:xfrm rot="16200000" flipH="1">
            <a:off x="2313367" y="1937145"/>
            <a:ext cx="500066" cy="1607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 Verbindung 41"/>
          <p:cNvCxnSpPr>
            <a:stCxn id="27" idx="0"/>
            <a:endCxn id="28" idx="2"/>
          </p:cNvCxnSpPr>
          <p:nvPr/>
        </p:nvCxnSpPr>
        <p:spPr bwMode="auto">
          <a:xfrm rot="5400000" flipH="1" flipV="1">
            <a:off x="3402797" y="2455071"/>
            <a:ext cx="500066" cy="571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 Verbindung 43"/>
          <p:cNvCxnSpPr>
            <a:stCxn id="29" idx="2"/>
            <a:endCxn id="26" idx="0"/>
          </p:cNvCxnSpPr>
          <p:nvPr/>
        </p:nvCxnSpPr>
        <p:spPr bwMode="auto">
          <a:xfrm rot="5400000">
            <a:off x="5795970" y="2597947"/>
            <a:ext cx="500066" cy="2857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45"/>
          <p:cNvCxnSpPr>
            <a:stCxn id="29" idx="2"/>
          </p:cNvCxnSpPr>
          <p:nvPr/>
        </p:nvCxnSpPr>
        <p:spPr bwMode="auto">
          <a:xfrm>
            <a:off x="6188879" y="2490790"/>
            <a:ext cx="1888321" cy="500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Gerade Verbindung 63"/>
          <p:cNvCxnSpPr>
            <a:stCxn id="27" idx="2"/>
            <a:endCxn id="59" idx="0"/>
          </p:cNvCxnSpPr>
          <p:nvPr/>
        </p:nvCxnSpPr>
        <p:spPr bwMode="auto">
          <a:xfrm>
            <a:off x="3367078" y="3848112"/>
            <a:ext cx="1178727" cy="357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Gerade Verbindung 65"/>
          <p:cNvCxnSpPr>
            <a:stCxn id="59" idx="0"/>
            <a:endCxn id="26" idx="2"/>
          </p:cNvCxnSpPr>
          <p:nvPr/>
        </p:nvCxnSpPr>
        <p:spPr bwMode="auto">
          <a:xfrm flipV="1">
            <a:off x="4545805" y="3848112"/>
            <a:ext cx="1357322" cy="357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feld 70"/>
          <p:cNvSpPr txBox="1"/>
          <p:nvPr/>
        </p:nvSpPr>
        <p:spPr>
          <a:xfrm>
            <a:off x="214282" y="5509681"/>
            <a:ext cx="8174142" cy="1015663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Times New Roman" pitchFamily="18" charset="0"/>
              </a:rPr>
              <a:t> Potential functions describe the strength of the dependencies.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Times New Roman" pitchFamily="18" charset="0"/>
              </a:rPr>
              <a:t> Again solve by Markov-Chain-Monte-Carlo (MCMC) methods:</a:t>
            </a:r>
          </a:p>
          <a:p>
            <a:r>
              <a:rPr lang="en-US" sz="2000" dirty="0" smtClean="0">
                <a:latin typeface="+mj-lt"/>
                <a:cs typeface="Times New Roman" pitchFamily="18" charset="0"/>
              </a:rPr>
              <a:t>     belief propagation, Gibbs sampling, etc.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0" y="-27384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Entity Reconciliation via Markov Logic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23577" y="4211071"/>
            <a:ext cx="2820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 pitchFamily="18" charset="0"/>
              </a:rPr>
              <a:t>(Assuming a single author </a:t>
            </a:r>
          </a:p>
          <a:p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r>
              <a:rPr lang="en-US" sz="1600" dirty="0" smtClean="0">
                <a:latin typeface="+mj-lt"/>
                <a:cs typeface="Times New Roman" pitchFamily="18" charset="0"/>
              </a:rPr>
              <a:t>per paper for simplicity)</a:t>
            </a:r>
            <a:endParaRPr lang="en-US" sz="16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6" grpId="0" animBg="1"/>
      <p:bldP spid="27" grpId="0" animBg="1"/>
      <p:bldP spid="33" grpId="0"/>
      <p:bldP spid="32" grpId="0"/>
      <p:bldP spid="60" grpId="0"/>
      <p:bldP spid="34" grpId="0" animBg="1"/>
      <p:bldP spid="28" grpId="0" animBg="1"/>
      <p:bldP spid="29" grpId="0" animBg="1"/>
      <p:bldP spid="22" grpId="0" animBg="1"/>
      <p:bldP spid="25" grpId="0" animBg="1"/>
      <p:bldP spid="30" grpId="0"/>
      <p:bldP spid="31" grpId="0"/>
      <p:bldP spid="21" grpId="0"/>
      <p:bldP spid="20" grpId="0"/>
      <p:bldP spid="19" grpId="0"/>
      <p:bldP spid="71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682625"/>
            <a:ext cx="7921625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3">
            <a:hlinkClick r:id="rId4"/>
          </p:cNvPr>
          <p:cNvSpPr txBox="1">
            <a:spLocks noChangeArrowheads="1"/>
          </p:cNvSpPr>
          <p:nvPr/>
        </p:nvSpPr>
        <p:spPr bwMode="auto">
          <a:xfrm>
            <a:off x="2522538" y="5938838"/>
            <a:ext cx="6599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dirty="0" smtClean="0">
                <a:hlinkClick r:id="rId4"/>
              </a:rPr>
              <a:t>http://richard.cyganiak.de/2007/10/lod/lod-datasets_2011-09-19_colored.png</a:t>
            </a:r>
            <a:endParaRPr lang="en-US" altLang="en-US" sz="1400" dirty="0"/>
          </a:p>
        </p:txBody>
      </p:sp>
      <p:sp>
        <p:nvSpPr>
          <p:cNvPr id="18438" name="Ellipse 39"/>
          <p:cNvSpPr>
            <a:spLocks noChangeArrowheads="1"/>
          </p:cNvSpPr>
          <p:nvPr/>
        </p:nvSpPr>
        <p:spPr bwMode="auto">
          <a:xfrm>
            <a:off x="2578100" y="2462213"/>
            <a:ext cx="3311525" cy="1871662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85" name="Textfeld 84"/>
          <p:cNvSpPr txBox="1">
            <a:spLocks noChangeArrowheads="1"/>
          </p:cNvSpPr>
          <p:nvPr/>
        </p:nvSpPr>
        <p:spPr bwMode="auto">
          <a:xfrm>
            <a:off x="12470" y="3949700"/>
            <a:ext cx="5764335" cy="3518912"/>
          </a:xfrm>
          <a:prstGeom prst="rect">
            <a:avLst/>
          </a:prstGeom>
          <a:solidFill>
            <a:srgbClr val="66FF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solidFill>
                  <a:srgbClr val="3333CC"/>
                </a:solidFill>
                <a:latin typeface="Arial Narrow" pitchFamily="34" charset="0"/>
              </a:rPr>
              <a:t>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Yimou_Zhang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  type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movie_director</a:t>
            </a:r>
            <a:endParaRPr lang="en-US" altLang="en-US" sz="2000" dirty="0" smtClean="0">
              <a:solidFill>
                <a:srgbClr val="3333CC"/>
              </a:solidFill>
              <a:latin typeface="Arial Narrow" pitchFamily="34" charset="0"/>
            </a:endParaRPr>
          </a:p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solidFill>
                  <a:srgbClr val="3333CC"/>
                </a:solidFill>
                <a:latin typeface="Arial Narrow" pitchFamily="34" charset="0"/>
              </a:rPr>
              <a:t>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Yimou_Zhang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 type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olympic_games_participant</a:t>
            </a:r>
            <a:endParaRPr lang="en-US" altLang="en-US" sz="20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solidFill>
                  <a:srgbClr val="3333CC"/>
                </a:solidFill>
                <a:latin typeface="Arial Narrow" pitchFamily="34" charset="0"/>
              </a:rPr>
              <a:t>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movie_director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altLang="en-US" sz="2000" dirty="0" smtClean="0">
                <a:latin typeface="Arial Narrow" pitchFamily="34" charset="0"/>
              </a:rPr>
              <a:t> </a:t>
            </a:r>
            <a:r>
              <a:rPr lang="en-US" altLang="en-US" sz="2000" dirty="0" err="1" smtClean="0">
                <a:solidFill>
                  <a:srgbClr val="C00000"/>
                </a:solidFill>
                <a:latin typeface="Arial Narrow" pitchFamily="34" charset="0"/>
              </a:rPr>
              <a:t>subClassOf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en-US" altLang="en-US" sz="2000" dirty="0" smtClean="0">
                <a:latin typeface="Arial Narrow" pitchFamily="34" charset="0"/>
              </a:rPr>
              <a:t> 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artist</a:t>
            </a:r>
          </a:p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Yimou_Zhang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directed</a:t>
            </a:r>
            <a:r>
              <a:rPr lang="en-US" altLang="en-US" sz="2000" dirty="0" smtClean="0">
                <a:latin typeface="Arial Narrow" pitchFamily="34" charset="0"/>
              </a:rPr>
              <a:t>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Flowers_of_War</a:t>
            </a:r>
            <a:endParaRPr lang="en-US" altLang="en-US" sz="20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Christian_Bale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</a:t>
            </a:r>
            <a:r>
              <a:rPr lang="en-US" altLang="en-US" sz="2000" dirty="0" err="1" smtClean="0">
                <a:solidFill>
                  <a:srgbClr val="C00000"/>
                </a:solidFill>
                <a:latin typeface="Arial Narrow" pitchFamily="34" charset="0"/>
              </a:rPr>
              <a:t>actedIn</a:t>
            </a:r>
            <a:r>
              <a:rPr lang="en-US" altLang="en-US" sz="2000" dirty="0" smtClean="0">
                <a:latin typeface="Arial Narrow" pitchFamily="34" charset="0"/>
              </a:rPr>
              <a:t>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Flowers_of_War</a:t>
            </a:r>
            <a:endParaRPr lang="en-US" altLang="en-US" sz="20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latin typeface="Arial Narrow" pitchFamily="34" charset="0"/>
              </a:rPr>
              <a:t>id11: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Yimou_Zhang</a:t>
            </a:r>
            <a:r>
              <a:rPr lang="en-US" altLang="en-US" sz="2000" dirty="0" smtClean="0">
                <a:latin typeface="Arial Narrow" pitchFamily="34" charset="0"/>
              </a:rPr>
              <a:t>  </a:t>
            </a:r>
            <a:r>
              <a:rPr lang="en-US" altLang="en-US" sz="2000" dirty="0" err="1" smtClean="0">
                <a:solidFill>
                  <a:srgbClr val="C00000"/>
                </a:solidFill>
                <a:latin typeface="Arial Narrow" pitchFamily="34" charset="0"/>
              </a:rPr>
              <a:t>memberOf</a:t>
            </a:r>
            <a:r>
              <a:rPr lang="en-US" altLang="en-US" sz="2000" dirty="0" smtClean="0">
                <a:latin typeface="Arial Narrow" pitchFamily="34" charset="0"/>
              </a:rPr>
              <a:t>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Beijing_film_academy</a:t>
            </a:r>
            <a:endParaRPr lang="en-US" altLang="en-US" sz="20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latin typeface="Arial Narrow" pitchFamily="34" charset="0"/>
              </a:rPr>
              <a:t>           id11  </a:t>
            </a:r>
            <a:r>
              <a:rPr lang="en-US" altLang="en-US" sz="2000" dirty="0" err="1" smtClean="0">
                <a:solidFill>
                  <a:srgbClr val="C00000"/>
                </a:solidFill>
                <a:latin typeface="Arial Narrow" pitchFamily="34" charset="0"/>
              </a:rPr>
              <a:t>validDuring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  </a:t>
            </a:r>
            <a:r>
              <a:rPr lang="en-US" altLang="en-US" sz="2000" dirty="0" smtClean="0">
                <a:solidFill>
                  <a:srgbClr val="3333CC"/>
                </a:solidFill>
                <a:latin typeface="Arial Narrow" pitchFamily="34" charset="0"/>
              </a:rPr>
              <a:t>[1978, 1982]</a:t>
            </a:r>
          </a:p>
          <a:p>
            <a:pPr eaLnBrk="1" hangingPunct="1">
              <a:lnSpc>
                <a:spcPts val="2200"/>
              </a:lnSpc>
            </a:pP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Yimou_Zhang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"was classmate of" </a:t>
            </a:r>
            <a:r>
              <a:rPr lang="en-US" altLang="en-US" sz="2000" dirty="0" smtClean="0">
                <a:latin typeface="Arial Narrow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Kaige_Chen</a:t>
            </a:r>
            <a:endParaRPr lang="en-US" altLang="en-US" sz="20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Yimou_Zhang</a:t>
            </a:r>
            <a:r>
              <a:rPr lang="en-US" altLang="en-US" sz="2000" dirty="0" smtClean="0">
                <a:latin typeface="Arial Narrow" pitchFamily="34" charset="0"/>
              </a:rPr>
              <a:t>  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"had love affair with"</a:t>
            </a:r>
            <a:r>
              <a:rPr lang="en-US" altLang="en-US" sz="2000" dirty="0" smtClean="0">
                <a:latin typeface="Arial Narrow" pitchFamily="34" charset="0"/>
              </a:rPr>
              <a:t> 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Li_Gong</a:t>
            </a:r>
            <a:endParaRPr lang="en-US" altLang="en-US" sz="20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 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 Narrow" pitchFamily="34" charset="0"/>
              </a:rPr>
              <a:t>Li_Gong</a:t>
            </a:r>
            <a:r>
              <a:rPr lang="en-US" altLang="en-US" sz="2000" dirty="0" smtClean="0">
                <a:latin typeface="Arial Narrow" pitchFamily="34" charset="0"/>
              </a:rPr>
              <a:t>  </a:t>
            </a:r>
            <a:r>
              <a:rPr lang="en-US" altLang="en-US" sz="2000" dirty="0" err="1" smtClean="0">
                <a:solidFill>
                  <a:srgbClr val="C00000"/>
                </a:solidFill>
                <a:latin typeface="Arial Narrow" pitchFamily="34" charset="0"/>
              </a:rPr>
              <a:t>knownAs</a:t>
            </a:r>
            <a:r>
              <a:rPr lang="en-US" altLang="en-US" sz="2000" dirty="0" smtClean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en-US" altLang="en-US" sz="2000" dirty="0" smtClean="0">
                <a:latin typeface="Arial Narrow" pitchFamily="34" charset="0"/>
              </a:rPr>
              <a:t> </a:t>
            </a:r>
            <a:r>
              <a:rPr lang="en-US" altLang="en-US" sz="2000" dirty="0" smtClean="0">
                <a:solidFill>
                  <a:srgbClr val="0000FF"/>
                </a:solidFill>
                <a:latin typeface="Arial Narrow" pitchFamily="34" charset="0"/>
              </a:rPr>
              <a:t>"China's most beautiful"</a:t>
            </a:r>
          </a:p>
          <a:p>
            <a:pPr eaLnBrk="1" hangingPunct="1"/>
            <a:endParaRPr lang="en-US" altLang="en-US" sz="18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eaLnBrk="1" hangingPunct="1"/>
            <a:endParaRPr lang="en-US" altLang="en-US" sz="180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835420" y="3949700"/>
            <a:ext cx="3321050" cy="3554819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taxonomic knowledge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factual knowledge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000" dirty="0" smtClean="0"/>
              <a:t>temporal knowledge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emerging knowledge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en-US" sz="2000" dirty="0" smtClean="0"/>
              <a:t>terminological knowledge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/>
          </a:p>
        </p:txBody>
      </p:sp>
      <p:pic>
        <p:nvPicPr>
          <p:cNvPr id="18443" name="Picture 110" descr="freeba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3636963"/>
            <a:ext cx="1211262" cy="3127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13" descr="db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2678113"/>
            <a:ext cx="1011237" cy="5095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" descr="http://www.mpi-inf.mpg.de/yago-naga/yago/img/yago_logo_mainp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3276600"/>
            <a:ext cx="10763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40"/>
          <p:cNvSpPr txBox="1"/>
          <p:nvPr/>
        </p:nvSpPr>
        <p:spPr>
          <a:xfrm>
            <a:off x="323528" y="643402"/>
            <a:ext cx="8557151" cy="430887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&gt; 60 Bio. subject-predicate-object triples from &gt; 1000 sources</a:t>
            </a:r>
            <a:endParaRPr 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217592" cy="765175"/>
          </a:xfrm>
        </p:spPr>
        <p:txBody>
          <a:bodyPr/>
          <a:lstStyle/>
          <a:p>
            <a:r>
              <a:rPr lang="en-US" sz="4000" b="1" dirty="0" smtClean="0"/>
              <a:t>Web of Data &amp; Knowledge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2302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2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08520" y="44624"/>
            <a:ext cx="9144000" cy="6429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Related Alternative Probabilistic Models </a:t>
            </a:r>
            <a:endParaRPr lang="en-US" sz="2000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98011" y="5373216"/>
            <a:ext cx="7058343" cy="12618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Software tools: </a:t>
            </a:r>
          </a:p>
          <a:p>
            <a:r>
              <a:rPr lang="en-US" sz="1800" dirty="0" smtClean="0">
                <a:hlinkClick r:id="rId3" action="ppaction://hlinkfile"/>
              </a:rPr>
              <a:t>alchemy.cs.washington.edu</a:t>
            </a:r>
            <a:endParaRPr lang="en-US" sz="1800" dirty="0" smtClean="0"/>
          </a:p>
          <a:p>
            <a:r>
              <a:rPr lang="en-US" sz="1800" dirty="0" smtClean="0">
                <a:hlinkClick r:id="rId4" action="ppaction://hlinkfile"/>
              </a:rPr>
              <a:t>code.google.com/p/</a:t>
            </a:r>
            <a:r>
              <a:rPr lang="en-US" sz="1800" dirty="0" err="1" smtClean="0">
                <a:hlinkClick r:id="rId4" action="ppaction://hlinkfile"/>
              </a:rPr>
              <a:t>factorie</a:t>
            </a:r>
            <a:r>
              <a:rPr lang="en-US" sz="1800" dirty="0" smtClean="0">
                <a:hlinkClick r:id="rId4" action="ppaction://hlinkfile"/>
              </a:rPr>
              <a:t>/</a:t>
            </a:r>
            <a:endParaRPr lang="en-US" sz="1800" dirty="0" smtClean="0"/>
          </a:p>
          <a:p>
            <a:r>
              <a:rPr lang="en-US" sz="1800" dirty="0" smtClean="0">
                <a:hlinkClick r:id="rId5" action="ppaction://hlinkfile"/>
              </a:rPr>
              <a:t>research.microsoft.com/</a:t>
            </a:r>
            <a:r>
              <a:rPr lang="en-US" sz="1800" dirty="0" err="1" smtClean="0">
                <a:hlinkClick r:id="rId5" action="ppaction://hlinkfile"/>
              </a:rPr>
              <a:t>en</a:t>
            </a:r>
            <a:r>
              <a:rPr lang="en-US" sz="1800" dirty="0" smtClean="0">
                <a:hlinkClick r:id="rId5" action="ppaction://hlinkfile"/>
              </a:rPr>
              <a:t>-us/um/</a:t>
            </a:r>
            <a:r>
              <a:rPr lang="en-US" sz="1800" dirty="0" err="1" smtClean="0">
                <a:hlinkClick r:id="rId5" action="ppaction://hlinkfile"/>
              </a:rPr>
              <a:t>cambridge</a:t>
            </a:r>
            <a:r>
              <a:rPr lang="en-US" sz="1800" dirty="0" smtClean="0">
                <a:hlinkClick r:id="rId5" action="ppaction://hlinkfile"/>
              </a:rPr>
              <a:t>/projects/</a:t>
            </a:r>
            <a:r>
              <a:rPr lang="en-US" sz="1800" dirty="0" err="1" smtClean="0">
                <a:hlinkClick r:id="rId5" action="ppaction://hlinkfile"/>
              </a:rPr>
              <a:t>infernet</a:t>
            </a:r>
            <a:r>
              <a:rPr lang="en-US" sz="1800" dirty="0" smtClean="0">
                <a:hlinkClick r:id="rId5" action="ppaction://hlinkfile"/>
              </a:rPr>
              <a:t>/</a:t>
            </a:r>
            <a:endParaRPr lang="en-US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14282" y="807095"/>
            <a:ext cx="683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Constrained Conditional Models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1800" dirty="0" smtClean="0"/>
              <a:t>[Roth et al. 2007]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2060848"/>
            <a:ext cx="83968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Factor Graphs with Imperative Variable Coordination</a:t>
            </a:r>
          </a:p>
          <a:p>
            <a:r>
              <a:rPr lang="en-US" sz="1800" dirty="0" smtClean="0"/>
              <a:t>                                                                            </a:t>
            </a:r>
            <a:r>
              <a:rPr lang="en-US" dirty="0" smtClean="0"/>
              <a:t>           </a:t>
            </a:r>
            <a:r>
              <a:rPr lang="en-US" sz="1800" dirty="0" smtClean="0"/>
              <a:t> [McCallum et al. 2008]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910" y="1214422"/>
            <a:ext cx="6657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log-linear classifiers with constraint-violation penalty</a:t>
            </a:r>
          </a:p>
          <a:p>
            <a:r>
              <a:rPr lang="en-US" sz="2000" dirty="0" smtClean="0"/>
              <a:t>mapped into </a:t>
            </a:r>
            <a:r>
              <a:rPr lang="en-US" sz="2000" u="sng" dirty="0" smtClean="0"/>
              <a:t>Integer Linear Programs</a:t>
            </a:r>
            <a:endParaRPr lang="en-US" sz="2000" u="sng" dirty="0"/>
          </a:p>
        </p:txBody>
      </p:sp>
      <p:sp>
        <p:nvSpPr>
          <p:cNvPr id="46" name="TextBox 45"/>
          <p:cNvSpPr txBox="1"/>
          <p:nvPr/>
        </p:nvSpPr>
        <p:spPr>
          <a:xfrm>
            <a:off x="682757" y="2753633"/>
            <a:ext cx="56174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RV's share "factors" (joint feature functions)</a:t>
            </a:r>
          </a:p>
          <a:p>
            <a:r>
              <a:rPr lang="en-US" sz="2000" dirty="0" smtClean="0"/>
              <a:t>generalizes MRF, BN, CRF, …</a:t>
            </a:r>
          </a:p>
          <a:p>
            <a:r>
              <a:rPr lang="en-US" sz="2000" dirty="0" smtClean="0"/>
              <a:t>inference via advanced MCMC</a:t>
            </a:r>
          </a:p>
          <a:p>
            <a:r>
              <a:rPr lang="en-US" sz="2000" dirty="0" smtClean="0"/>
              <a:t>flexible coupling &amp; constraining of RV's</a:t>
            </a:r>
          </a:p>
        </p:txBody>
      </p:sp>
      <p:grpSp>
        <p:nvGrpSpPr>
          <p:cNvPr id="2" name="Group 78"/>
          <p:cNvGrpSpPr/>
          <p:nvPr/>
        </p:nvGrpSpPr>
        <p:grpSpPr>
          <a:xfrm>
            <a:off x="3948705" y="3786190"/>
            <a:ext cx="5195295" cy="2114622"/>
            <a:chOff x="1928794" y="2500306"/>
            <a:chExt cx="5195295" cy="2114622"/>
          </a:xfrm>
        </p:grpSpPr>
        <p:cxnSp>
          <p:nvCxnSpPr>
            <p:cNvPr id="75" name="Straight Connector 74"/>
            <p:cNvCxnSpPr>
              <a:stCxn id="67" idx="3"/>
              <a:endCxn id="72" idx="1"/>
            </p:cNvCxnSpPr>
            <p:nvPr/>
          </p:nvCxnSpPr>
          <p:spPr bwMode="auto">
            <a:xfrm>
              <a:off x="3444115" y="4357694"/>
              <a:ext cx="1438983" cy="571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>
              <a:stCxn id="73" idx="2"/>
              <a:endCxn id="76" idx="1"/>
            </p:cNvCxnSpPr>
            <p:nvPr/>
          </p:nvCxnSpPr>
          <p:spPr bwMode="auto">
            <a:xfrm rot="16200000" flipH="1">
              <a:off x="2704314" y="3311544"/>
              <a:ext cx="250033" cy="6278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>
              <a:endCxn id="77" idx="1"/>
            </p:cNvCxnSpPr>
            <p:nvPr/>
          </p:nvCxnSpPr>
          <p:spPr bwMode="auto">
            <a:xfrm flipV="1">
              <a:off x="2768113" y="3036091"/>
              <a:ext cx="1303821" cy="18714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>
              <a:stCxn id="69" idx="1"/>
              <a:endCxn id="77" idx="3"/>
            </p:cNvCxnSpPr>
            <p:nvPr/>
          </p:nvCxnSpPr>
          <p:spPr bwMode="auto">
            <a:xfrm rot="10800000">
              <a:off x="4286249" y="3036092"/>
              <a:ext cx="1729635" cy="1785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>
              <a:stCxn id="68" idx="1"/>
              <a:endCxn id="77" idx="0"/>
            </p:cNvCxnSpPr>
            <p:nvPr/>
          </p:nvCxnSpPr>
          <p:spPr bwMode="auto">
            <a:xfrm rot="10800000" flipV="1">
              <a:off x="4179091" y="2714620"/>
              <a:ext cx="265156" cy="2143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>
              <a:stCxn id="78" idx="1"/>
              <a:endCxn id="74" idx="3"/>
            </p:cNvCxnSpPr>
            <p:nvPr/>
          </p:nvCxnSpPr>
          <p:spPr bwMode="auto">
            <a:xfrm rot="10800000" flipV="1">
              <a:off x="4944314" y="3464718"/>
              <a:ext cx="342067" cy="107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>
              <a:stCxn id="70" idx="0"/>
              <a:endCxn id="78" idx="3"/>
            </p:cNvCxnSpPr>
            <p:nvPr/>
          </p:nvCxnSpPr>
          <p:spPr bwMode="auto">
            <a:xfrm rot="16200000" flipV="1">
              <a:off x="5615413" y="3350001"/>
              <a:ext cx="250033" cy="4794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Rounded Rectangle 70"/>
            <p:cNvSpPr/>
            <p:nvPr/>
          </p:nvSpPr>
          <p:spPr bwMode="auto">
            <a:xfrm>
              <a:off x="4857752" y="4286256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2301107" y="4214818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4444247" y="2571744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6015883" y="3071810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5515817" y="3714752"/>
              <a:ext cx="928694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FF6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883098" y="4214818"/>
              <a:ext cx="981359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(So)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3" name="Rounded Rectangle 72"/>
            <p:cNvSpPr/>
            <p:nvPr/>
          </p:nvSpPr>
          <p:spPr bwMode="auto">
            <a:xfrm>
              <a:off x="1943917" y="3214686"/>
              <a:ext cx="1143008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3729867" y="3429000"/>
              <a:ext cx="1214446" cy="28575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CC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500694" y="3643314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(Ben)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72198" y="3000372"/>
              <a:ext cx="1051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m</a:t>
              </a:r>
              <a:r>
                <a:rPr lang="de-DE" sz="2000" dirty="0" smtClean="0"/>
                <a:t>(</a:t>
              </a:r>
              <a:r>
                <a:rPr lang="de-DE" sz="2000" dirty="0" err="1" smtClean="0"/>
                <a:t>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928794" y="3143248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Ca,Nic</a:t>
              </a:r>
              <a:r>
                <a:rPr lang="de-DE" sz="2000" dirty="0" smtClean="0"/>
                <a:t>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429124" y="2500306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Ce,Nic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14744" y="3357562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Ca,Ben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285984" y="4143380"/>
              <a:ext cx="1295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s(</a:t>
              </a:r>
              <a:r>
                <a:rPr lang="de-DE" sz="2000" dirty="0" err="1" smtClean="0"/>
                <a:t>Ca,So</a:t>
              </a:r>
              <a:r>
                <a:rPr lang="de-DE" sz="2000" dirty="0" smtClean="0"/>
                <a:t>)</a:t>
              </a:r>
              <a:r>
                <a:rPr lang="de-DE" sz="2000" dirty="0" smtClean="0">
                  <a:sym typeface="Symbol"/>
                </a:rPr>
                <a:t> </a:t>
              </a:r>
              <a:endParaRPr lang="de-DE" sz="2000" dirty="0" smtClean="0"/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3143240" y="3643314"/>
              <a:ext cx="214314" cy="21431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4071934" y="2928934"/>
              <a:ext cx="214314" cy="21431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5286380" y="3357562"/>
              <a:ext cx="214314" cy="21431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4143372" y="4286256"/>
              <a:ext cx="214314" cy="214314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9" name="Straight Connector 108"/>
            <p:cNvCxnSpPr>
              <a:stCxn id="67" idx="0"/>
              <a:endCxn id="76" idx="2"/>
            </p:cNvCxnSpPr>
            <p:nvPr/>
          </p:nvCxnSpPr>
          <p:spPr bwMode="auto">
            <a:xfrm rot="5400000" flipH="1" flipV="1">
              <a:off x="2882909" y="3847330"/>
              <a:ext cx="357190" cy="3777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>
              <a:stCxn id="74" idx="1"/>
              <a:endCxn id="76" idx="3"/>
            </p:cNvCxnSpPr>
            <p:nvPr/>
          </p:nvCxnSpPr>
          <p:spPr bwMode="auto">
            <a:xfrm rot="10800000" flipV="1">
              <a:off x="3357555" y="3571875"/>
              <a:ext cx="372313" cy="1785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4842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88" y="-27384"/>
            <a:ext cx="8913168" cy="778098"/>
          </a:xfrm>
        </p:spPr>
        <p:txBody>
          <a:bodyPr>
            <a:normAutofit/>
          </a:bodyPr>
          <a:lstStyle/>
          <a:p>
            <a:r>
              <a:rPr lang="en-US" sz="4400" dirty="0" err="1" smtClean="0"/>
              <a:t>FactorIE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61"/>
            <a:ext cx="3491879" cy="4741987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Imperatively Defined Factor graphs (IDF) </a:t>
            </a:r>
          </a:p>
          <a:p>
            <a:pPr lvl="1"/>
            <a:r>
              <a:rPr lang="en-US" sz="2000" dirty="0" smtClean="0"/>
              <a:t>Object-oriented, imperative programming language (Scala)</a:t>
            </a:r>
          </a:p>
          <a:p>
            <a:pPr lvl="1"/>
            <a:endParaRPr lang="en-US" sz="2000" dirty="0" smtClean="0"/>
          </a:p>
          <a:p>
            <a:r>
              <a:rPr lang="en-US" sz="2000" b="1" dirty="0" smtClean="0"/>
              <a:t>Open-source </a:t>
            </a:r>
            <a:r>
              <a:rPr lang="en-US" sz="2000" b="1" dirty="0" err="1" smtClean="0"/>
              <a:t>toolsuite</a:t>
            </a:r>
            <a:r>
              <a:rPr lang="en-US" sz="2000" b="1" dirty="0" smtClean="0"/>
              <a:t> for </a:t>
            </a:r>
            <a:r>
              <a:rPr lang="en-US" sz="2000" b="1" i="1" dirty="0" smtClean="0"/>
              <a:t>deployable </a:t>
            </a:r>
            <a:r>
              <a:rPr lang="en-US" sz="2000" b="1" dirty="0" smtClean="0"/>
              <a:t>probabilistic modeling</a:t>
            </a:r>
          </a:p>
          <a:p>
            <a:pPr lvl="1"/>
            <a:r>
              <a:rPr lang="en-US" sz="2000" dirty="0" smtClean="0"/>
              <a:t>Markov Logic, CRFs, MCMC, weight learning, etc.</a:t>
            </a:r>
          </a:p>
          <a:p>
            <a:pPr lvl="1"/>
            <a:r>
              <a:rPr lang="en-US" sz="2000" dirty="0" smtClean="0"/>
              <a:t>Scalable DB backend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1259632" y="609627"/>
            <a:ext cx="6550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[McCallum et al.: NIPS 08, ECML/PKDD 09, VLDB 10]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6021288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http://code.google.com/p/factorie/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707904" y="1268762"/>
            <a:ext cx="5256584" cy="547260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object LogicDemo1 {  </a:t>
            </a:r>
          </a:p>
          <a:p>
            <a:r>
              <a:rPr lang="en-US" sz="1200" dirty="0" err="1" smtClean="0"/>
              <a:t>def</a:t>
            </a:r>
            <a:r>
              <a:rPr lang="en-US" sz="1200" dirty="0" smtClean="0"/>
              <a:t> main(</a:t>
            </a:r>
            <a:r>
              <a:rPr lang="en-US" sz="1200" dirty="0" err="1" smtClean="0"/>
              <a:t>args:Array</a:t>
            </a:r>
            <a:r>
              <a:rPr lang="en-US" sz="1200" dirty="0" smtClean="0"/>
              <a:t>[String]) : Unit = {    </a:t>
            </a:r>
          </a:p>
          <a:p>
            <a:endParaRPr lang="en-US" sz="1200" dirty="0" smtClean="0"/>
          </a:p>
          <a:p>
            <a:r>
              <a:rPr lang="en-US" sz="1200" i="1" dirty="0" smtClean="0">
                <a:solidFill>
                  <a:srgbClr val="009900"/>
                </a:solidFill>
              </a:rPr>
              <a:t>// Define entity, attribute and relation types   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class</a:t>
            </a:r>
            <a:r>
              <a:rPr lang="en-US" sz="1200" dirty="0" smtClean="0"/>
              <a:t> </a:t>
            </a:r>
            <a:r>
              <a:rPr lang="en-US" sz="1200" b="1" dirty="0" smtClean="0"/>
              <a:t>Person</a:t>
            </a:r>
            <a:r>
              <a:rPr lang="en-US" sz="1200" dirty="0" smtClean="0"/>
              <a:t> (</a:t>
            </a:r>
            <a:r>
              <a:rPr lang="en-US" sz="1200" dirty="0" err="1" smtClean="0"/>
              <a:t>val</a:t>
            </a:r>
            <a:r>
              <a:rPr lang="en-US" sz="1200" dirty="0" smtClean="0"/>
              <a:t> </a:t>
            </a:r>
            <a:r>
              <a:rPr lang="en-US" sz="1200" dirty="0" err="1" smtClean="0"/>
              <a:t>name:String</a:t>
            </a:r>
            <a:r>
              <a:rPr lang="en-US" sz="1200" dirty="0" smtClean="0"/>
              <a:t>) </a:t>
            </a:r>
          </a:p>
          <a:p>
            <a:r>
              <a:rPr lang="en-US" sz="1200" dirty="0" smtClean="0"/>
              <a:t>  extends </a:t>
            </a:r>
            <a:r>
              <a:rPr lang="en-US" sz="1200" dirty="0" err="1" smtClean="0"/>
              <a:t>ItemizedObservation</a:t>
            </a:r>
            <a:r>
              <a:rPr lang="en-US" sz="1200" dirty="0" smtClean="0"/>
              <a:t>[Person] with </a:t>
            </a:r>
            <a:r>
              <a:rPr lang="en-US" sz="1200" b="1" dirty="0" smtClean="0">
                <a:solidFill>
                  <a:srgbClr val="3333FF"/>
                </a:solidFill>
              </a:rPr>
              <a:t>Entity</a:t>
            </a:r>
            <a:r>
              <a:rPr lang="en-US" sz="1200" dirty="0" smtClean="0"/>
              <a:t>[Person] { </a:t>
            </a:r>
          </a:p>
          <a:p>
            <a:r>
              <a:rPr lang="en-US" sz="1200" dirty="0" smtClean="0"/>
              <a:t>    </a:t>
            </a:r>
            <a:r>
              <a:rPr lang="en-US" sz="1200" b="1" dirty="0" smtClean="0">
                <a:solidFill>
                  <a:srgbClr val="FF0000"/>
                </a:solidFill>
              </a:rPr>
              <a:t>object</a:t>
            </a:r>
            <a:r>
              <a:rPr lang="en-US" sz="1200" dirty="0" smtClean="0"/>
              <a:t> </a:t>
            </a:r>
            <a:r>
              <a:rPr lang="en-US" sz="1200" b="1" dirty="0" smtClean="0"/>
              <a:t>smokes</a:t>
            </a:r>
            <a:r>
              <a:rPr lang="en-US" sz="1200" dirty="0" smtClean="0"/>
              <a:t> extends </a:t>
            </a:r>
            <a:r>
              <a:rPr lang="en-US" sz="1200" dirty="0" err="1" smtClean="0"/>
              <a:t>BooleanVariable</a:t>
            </a:r>
            <a:r>
              <a:rPr lang="en-US" sz="1200" dirty="0" smtClean="0"/>
              <a:t> with Attribute      </a:t>
            </a:r>
          </a:p>
          <a:p>
            <a:r>
              <a:rPr lang="en-US" sz="1200" dirty="0" smtClean="0"/>
              <a:t>    object </a:t>
            </a:r>
            <a:r>
              <a:rPr lang="en-US" sz="1200" b="1" dirty="0" smtClean="0"/>
              <a:t>cancer</a:t>
            </a:r>
            <a:r>
              <a:rPr lang="en-US" sz="1200" dirty="0" smtClean="0"/>
              <a:t> extends </a:t>
            </a:r>
            <a:r>
              <a:rPr lang="en-US" sz="1200" dirty="0" err="1" smtClean="0"/>
              <a:t>BooleanVariable</a:t>
            </a:r>
            <a:r>
              <a:rPr lang="en-US" sz="1200" dirty="0" smtClean="0"/>
              <a:t> with Attribute      </a:t>
            </a:r>
          </a:p>
          <a:p>
            <a:r>
              <a:rPr lang="en-US" sz="1200" dirty="0" smtClean="0"/>
              <a:t>  …}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object</a:t>
            </a:r>
            <a:r>
              <a:rPr lang="en-US" sz="1200" dirty="0" smtClean="0"/>
              <a:t> </a:t>
            </a:r>
            <a:r>
              <a:rPr lang="en-US" sz="1200" b="1" dirty="0" smtClean="0"/>
              <a:t>Friends</a:t>
            </a:r>
            <a:r>
              <a:rPr lang="en-US" sz="1200" dirty="0" smtClean="0"/>
              <a:t> extends </a:t>
            </a:r>
            <a:r>
              <a:rPr lang="en-US" sz="1200" b="1" dirty="0" smtClean="0">
                <a:solidFill>
                  <a:srgbClr val="3333FF"/>
                </a:solidFill>
              </a:rPr>
              <a:t>Relation</a:t>
            </a:r>
            <a:r>
              <a:rPr lang="en-US" sz="1200" dirty="0" smtClean="0"/>
              <a:t>[</a:t>
            </a:r>
            <a:r>
              <a:rPr lang="en-US" sz="1200" dirty="0" err="1" smtClean="0"/>
              <a:t>Person,Person</a:t>
            </a:r>
            <a:r>
              <a:rPr lang="en-US" sz="1200" dirty="0" smtClean="0"/>
              <a:t>];</a:t>
            </a:r>
          </a:p>
          <a:p>
            <a:endParaRPr lang="en-US" sz="1200" dirty="0" smtClean="0"/>
          </a:p>
          <a:p>
            <a:r>
              <a:rPr lang="en-US" sz="1200" i="1" dirty="0" smtClean="0">
                <a:solidFill>
                  <a:srgbClr val="009900"/>
                </a:solidFill>
              </a:rPr>
              <a:t>// Define the model    </a:t>
            </a:r>
          </a:p>
          <a:p>
            <a:r>
              <a:rPr lang="en-US" sz="1200" dirty="0" err="1" smtClean="0"/>
              <a:t>val</a:t>
            </a:r>
            <a:r>
              <a:rPr lang="en-US" sz="1200" dirty="0" smtClean="0"/>
              <a:t> </a:t>
            </a:r>
            <a:r>
              <a:rPr lang="en-US" sz="1200" b="1" dirty="0" smtClean="0"/>
              <a:t>model</a:t>
            </a:r>
            <a:r>
              <a:rPr lang="en-US" sz="1200" dirty="0" smtClean="0"/>
              <a:t> = new Model (     </a:t>
            </a:r>
          </a:p>
          <a:p>
            <a:r>
              <a:rPr lang="en-US" sz="1200" dirty="0" err="1" smtClean="0"/>
              <a:t>Forany</a:t>
            </a:r>
            <a:r>
              <a:rPr lang="en-US" sz="1200" dirty="0" smtClean="0"/>
              <a:t>[Person] { p =&gt; </a:t>
            </a:r>
            <a:r>
              <a:rPr lang="en-US" sz="1200" dirty="0" err="1" smtClean="0"/>
              <a:t>p.cancer</a:t>
            </a:r>
            <a:r>
              <a:rPr lang="en-US" sz="1200" dirty="0" smtClean="0"/>
              <a:t> } * 0.1,       </a:t>
            </a:r>
          </a:p>
          <a:p>
            <a:r>
              <a:rPr lang="en-US" sz="1200" dirty="0" err="1" smtClean="0"/>
              <a:t>Forany</a:t>
            </a:r>
            <a:r>
              <a:rPr lang="en-US" sz="1200" dirty="0" smtClean="0"/>
              <a:t>[Person] { p =&gt; </a:t>
            </a:r>
            <a:r>
              <a:rPr lang="en-US" sz="1200" dirty="0" err="1" smtClean="0"/>
              <a:t>p.smokes</a:t>
            </a:r>
            <a:r>
              <a:rPr lang="en-US" sz="1200" dirty="0" smtClean="0"/>
              <a:t> ==&gt; </a:t>
            </a:r>
            <a:r>
              <a:rPr lang="en-US" sz="1200" dirty="0" err="1" smtClean="0"/>
              <a:t>p.cancer</a:t>
            </a:r>
            <a:r>
              <a:rPr lang="en-US" sz="1200" dirty="0" smtClean="0"/>
              <a:t> } * 2.0     </a:t>
            </a:r>
          </a:p>
          <a:p>
            <a:r>
              <a:rPr lang="en-US" sz="1200" dirty="0" err="1" smtClean="0"/>
              <a:t>Forany</a:t>
            </a:r>
            <a:r>
              <a:rPr lang="en-US" sz="1200" dirty="0" smtClean="0"/>
              <a:t>[Person] { p =&gt; </a:t>
            </a:r>
            <a:r>
              <a:rPr lang="en-US" sz="1200" dirty="0" err="1" smtClean="0"/>
              <a:t>p.friends.smokes</a:t>
            </a:r>
            <a:r>
              <a:rPr lang="en-US" sz="1200" dirty="0" smtClean="0"/>
              <a:t> &lt;==&gt; p-&gt;Smokes } * 1.5  )    </a:t>
            </a:r>
          </a:p>
          <a:p>
            <a:endParaRPr lang="en-US" sz="1200" dirty="0" smtClean="0"/>
          </a:p>
          <a:p>
            <a:r>
              <a:rPr lang="en-US" sz="1200" i="1" dirty="0" smtClean="0">
                <a:solidFill>
                  <a:srgbClr val="009900"/>
                </a:solidFill>
              </a:rPr>
              <a:t>// Create the data    </a:t>
            </a:r>
          </a:p>
          <a:p>
            <a:r>
              <a:rPr lang="en-US" sz="1200" dirty="0" err="1" smtClean="0"/>
              <a:t>val</a:t>
            </a:r>
            <a:r>
              <a:rPr lang="en-US" sz="1200" dirty="0" smtClean="0"/>
              <a:t> </a:t>
            </a:r>
            <a:r>
              <a:rPr lang="en-US" sz="1200" b="1" dirty="0" err="1" smtClean="0"/>
              <a:t>amy</a:t>
            </a:r>
            <a:r>
              <a:rPr lang="en-US" sz="1200" b="1" dirty="0" smtClean="0"/>
              <a:t> </a:t>
            </a:r>
            <a:r>
              <a:rPr lang="en-US" sz="1200" dirty="0" smtClean="0"/>
              <a:t>= new Person("Amy"); </a:t>
            </a:r>
            <a:r>
              <a:rPr lang="en-US" sz="1200" dirty="0" err="1" smtClean="0"/>
              <a:t>amy.smokes</a:t>
            </a:r>
            <a:r>
              <a:rPr lang="en-US" sz="1200" dirty="0" smtClean="0"/>
              <a:t> := true    </a:t>
            </a:r>
          </a:p>
          <a:p>
            <a:r>
              <a:rPr lang="en-US" sz="1200" dirty="0" err="1" smtClean="0"/>
              <a:t>val</a:t>
            </a:r>
            <a:r>
              <a:rPr lang="en-US" sz="1200" dirty="0" smtClean="0"/>
              <a:t> </a:t>
            </a:r>
            <a:r>
              <a:rPr lang="en-US" sz="1200" b="1" dirty="0" smtClean="0"/>
              <a:t>bob</a:t>
            </a:r>
            <a:r>
              <a:rPr lang="en-US" sz="1200" dirty="0" smtClean="0"/>
              <a:t> = new Person("Bob"); </a:t>
            </a:r>
          </a:p>
          <a:p>
            <a:r>
              <a:rPr lang="en-US" sz="1200" dirty="0" smtClean="0"/>
              <a:t>Friends(</a:t>
            </a:r>
            <a:r>
              <a:rPr lang="en-US" sz="1200" dirty="0" err="1" smtClean="0"/>
              <a:t>amy,bob</a:t>
            </a:r>
            <a:r>
              <a:rPr lang="en-US" sz="1200" dirty="0" smtClean="0"/>
              <a:t>); Friends(</a:t>
            </a:r>
            <a:r>
              <a:rPr lang="en-US" sz="1200" dirty="0" err="1" smtClean="0"/>
              <a:t>bob,amy</a:t>
            </a:r>
            <a:r>
              <a:rPr lang="en-US" sz="1200" dirty="0" smtClean="0"/>
              <a:t>) </a:t>
            </a:r>
          </a:p>
          <a:p>
            <a:endParaRPr lang="en-US" sz="1200" dirty="0" smtClean="0"/>
          </a:p>
          <a:p>
            <a:r>
              <a:rPr lang="en-US" sz="1200" i="1" dirty="0" smtClean="0">
                <a:solidFill>
                  <a:srgbClr val="009900"/>
                </a:solidFill>
              </a:rPr>
              <a:t>// Do 2000 iterations of sampling, gathering sample counts every 20 iterations    </a:t>
            </a:r>
          </a:p>
          <a:p>
            <a:r>
              <a:rPr lang="en-US" sz="1200" dirty="0" err="1" smtClean="0"/>
              <a:t>val</a:t>
            </a:r>
            <a:r>
              <a:rPr lang="en-US" sz="1200" dirty="0" smtClean="0"/>
              <a:t> </a:t>
            </a:r>
            <a:r>
              <a:rPr lang="en-US" sz="1200" b="1" dirty="0" err="1" smtClean="0"/>
              <a:t>inferencer</a:t>
            </a:r>
            <a:r>
              <a:rPr lang="en-US" sz="1200" dirty="0" smtClean="0"/>
              <a:t> = new </a:t>
            </a:r>
            <a:r>
              <a:rPr lang="en-US" sz="1200" dirty="0" err="1" smtClean="0"/>
              <a:t>VariableSamplingInferencer</a:t>
            </a:r>
            <a:r>
              <a:rPr lang="en-US" sz="1200" dirty="0" smtClean="0"/>
              <a:t>(</a:t>
            </a:r>
          </a:p>
          <a:p>
            <a:r>
              <a:rPr lang="en-US" sz="1200" dirty="0" smtClean="0"/>
              <a:t>    new </a:t>
            </a:r>
            <a:r>
              <a:rPr lang="en-US" sz="1200" dirty="0" err="1" smtClean="0"/>
              <a:t>VariableSettingsSampler</a:t>
            </a:r>
            <a:r>
              <a:rPr lang="en-US" sz="1200" dirty="0" smtClean="0"/>
              <a:t>[</a:t>
            </a:r>
            <a:r>
              <a:rPr lang="en-US" sz="1200" dirty="0" err="1" smtClean="0"/>
              <a:t>BooleanVariable</a:t>
            </a:r>
            <a:r>
              <a:rPr lang="en-US" sz="1200" dirty="0" smtClean="0"/>
              <a:t>](model))</a:t>
            </a:r>
          </a:p>
          <a:p>
            <a:r>
              <a:rPr lang="en-US" sz="1200" dirty="0" err="1" smtClean="0"/>
              <a:t>inferencer.burnIn</a:t>
            </a:r>
            <a:r>
              <a:rPr lang="en-US" sz="1200" dirty="0" smtClean="0"/>
              <a:t> = 100; </a:t>
            </a:r>
            <a:r>
              <a:rPr lang="en-US" sz="1200" dirty="0" err="1" smtClean="0"/>
              <a:t>inferencer.iterations</a:t>
            </a:r>
            <a:r>
              <a:rPr lang="en-US" sz="1200" dirty="0" smtClean="0"/>
              <a:t> = 2000; </a:t>
            </a:r>
            <a:r>
              <a:rPr lang="en-US" sz="1200" dirty="0" err="1" smtClean="0"/>
              <a:t>inferencer.thinning</a:t>
            </a:r>
            <a:r>
              <a:rPr lang="en-US" sz="1200" dirty="0" smtClean="0"/>
              <a:t> = 20    </a:t>
            </a:r>
          </a:p>
          <a:p>
            <a:r>
              <a:rPr lang="en-US" sz="1200" dirty="0" err="1" smtClean="0"/>
              <a:t>val</a:t>
            </a:r>
            <a:r>
              <a:rPr lang="en-US" sz="1200" dirty="0" smtClean="0"/>
              <a:t> </a:t>
            </a:r>
            <a:r>
              <a:rPr lang="en-US" sz="1200" b="1" dirty="0" err="1" smtClean="0"/>
              <a:t>marginals</a:t>
            </a:r>
            <a:r>
              <a:rPr lang="en-US" sz="1200" dirty="0" smtClean="0"/>
              <a:t> = </a:t>
            </a:r>
            <a:r>
              <a:rPr lang="en-US" sz="1200" dirty="0" err="1" smtClean="0"/>
              <a:t>inferencer.infer</a:t>
            </a:r>
            <a:r>
              <a:rPr lang="en-US" sz="1200" dirty="0" smtClean="0"/>
              <a:t>(List(</a:t>
            </a:r>
            <a:r>
              <a:rPr lang="en-US" sz="1200" dirty="0" err="1" smtClean="0"/>
              <a:t>bob.cancer</a:t>
            </a:r>
            <a:r>
              <a:rPr lang="en-US" sz="1200" dirty="0" smtClean="0"/>
              <a:t>, </a:t>
            </a:r>
            <a:r>
              <a:rPr lang="en-US" sz="1200" dirty="0" err="1" smtClean="0"/>
              <a:t>bob.smokes</a:t>
            </a:r>
            <a:r>
              <a:rPr lang="en-US" sz="1200" dirty="0" smtClean="0"/>
              <a:t>)) }}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01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6"/>
          <p:cNvGrpSpPr/>
          <p:nvPr/>
        </p:nvGrpSpPr>
        <p:grpSpPr>
          <a:xfrm>
            <a:off x="102727" y="2092821"/>
            <a:ext cx="1084897" cy="4180494"/>
            <a:chOff x="102727" y="2092821"/>
            <a:chExt cx="1084897" cy="4180494"/>
          </a:xfrm>
        </p:grpSpPr>
        <p:grpSp>
          <p:nvGrpSpPr>
            <p:cNvPr id="405" name="Group 404"/>
            <p:cNvGrpSpPr/>
            <p:nvPr/>
          </p:nvGrpSpPr>
          <p:grpSpPr>
            <a:xfrm>
              <a:off x="102727" y="2092821"/>
              <a:ext cx="796865" cy="4180494"/>
              <a:chOff x="102727" y="2092821"/>
              <a:chExt cx="796865" cy="4180494"/>
            </a:xfrm>
          </p:grpSpPr>
          <p:cxnSp>
            <p:nvCxnSpPr>
              <p:cNvPr id="303" name="Elbow Connector 302"/>
              <p:cNvCxnSpPr>
                <a:stCxn id="270" idx="2"/>
                <a:endCxn id="289" idx="1"/>
              </p:cNvCxnSpPr>
              <p:nvPr/>
            </p:nvCxnSpPr>
            <p:spPr>
              <a:xfrm rot="16200000" flipH="1">
                <a:off x="-848990" y="5172805"/>
                <a:ext cx="2124235" cy="76785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Elbow Connector 350"/>
              <p:cNvCxnSpPr>
                <a:stCxn id="384" idx="1"/>
                <a:endCxn id="270" idx="0"/>
              </p:cNvCxnSpPr>
              <p:nvPr/>
            </p:nvCxnSpPr>
            <p:spPr>
              <a:xfrm rot="10800000" flipV="1">
                <a:off x="174736" y="2092821"/>
                <a:ext cx="106375" cy="1912243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/>
              <p:cNvCxnSpPr>
                <a:stCxn id="270" idx="3"/>
                <a:endCxn id="387" idx="1"/>
              </p:cNvCxnSpPr>
              <p:nvPr/>
            </p:nvCxnSpPr>
            <p:spPr>
              <a:xfrm flipV="1">
                <a:off x="246743" y="4077072"/>
                <a:ext cx="652849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Rectangle 269"/>
              <p:cNvSpPr/>
              <p:nvPr/>
            </p:nvSpPr>
            <p:spPr>
              <a:xfrm>
                <a:off x="102727" y="4005065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3" name="TextBox 272"/>
            <p:cNvSpPr txBox="1"/>
            <p:nvPr/>
          </p:nvSpPr>
          <p:spPr>
            <a:xfrm>
              <a:off x="166895" y="3368025"/>
              <a:ext cx="10207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JointInfBased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2" name="Group 391"/>
          <p:cNvGrpSpPr/>
          <p:nvPr/>
        </p:nvGrpSpPr>
        <p:grpSpPr>
          <a:xfrm>
            <a:off x="246743" y="908720"/>
            <a:ext cx="8632221" cy="1831879"/>
            <a:chOff x="246743" y="1039346"/>
            <a:chExt cx="8632221" cy="1831879"/>
          </a:xfrm>
          <a:effectLst/>
        </p:grpSpPr>
        <p:sp>
          <p:nvSpPr>
            <p:cNvPr id="404" name="Rounded Rectangle 403"/>
            <p:cNvSpPr/>
            <p:nvPr/>
          </p:nvSpPr>
          <p:spPr>
            <a:xfrm>
              <a:off x="6431802" y="1431360"/>
              <a:ext cx="2447162" cy="143896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246743" y="1431359"/>
              <a:ext cx="5653613" cy="14398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2555776" y="1039346"/>
              <a:ext cx="913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Entity 1</a:t>
              </a:r>
              <a:endParaRPr lang="en-US" b="1" dirty="0"/>
            </a:p>
          </p:txBody>
        </p:sp>
        <p:sp>
          <p:nvSpPr>
            <p:cNvPr id="466" name="TextBox 465"/>
            <p:cNvSpPr txBox="1"/>
            <p:nvPr/>
          </p:nvSpPr>
          <p:spPr>
            <a:xfrm>
              <a:off x="7174587" y="1039346"/>
              <a:ext cx="913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Entity 2</a:t>
              </a:r>
              <a:endParaRPr lang="en-US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5402"/>
            <a:ext cx="9144000" cy="77809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Bidirectional Joint Segmentation &amp; Disambiguation</a:t>
            </a:r>
            <a:endParaRPr lang="en-US" sz="2800" dirty="0"/>
          </a:p>
        </p:txBody>
      </p:sp>
      <p:grpSp>
        <p:nvGrpSpPr>
          <p:cNvPr id="3" name="Group 382"/>
          <p:cNvGrpSpPr/>
          <p:nvPr/>
        </p:nvGrpSpPr>
        <p:grpSpPr>
          <a:xfrm>
            <a:off x="179512" y="5301208"/>
            <a:ext cx="8640960" cy="1152128"/>
            <a:chOff x="246757" y="5445224"/>
            <a:chExt cx="8640960" cy="1152128"/>
          </a:xfrm>
        </p:grpSpPr>
        <p:sp>
          <p:nvSpPr>
            <p:cNvPr id="277" name="Rounded Rectangle 276"/>
            <p:cNvSpPr/>
            <p:nvPr/>
          </p:nvSpPr>
          <p:spPr>
            <a:xfrm>
              <a:off x="3847158" y="6237312"/>
              <a:ext cx="504056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8" name="Rounded Rectangle 277"/>
            <p:cNvSpPr/>
            <p:nvPr/>
          </p:nvSpPr>
          <p:spPr>
            <a:xfrm>
              <a:off x="4423221" y="6237312"/>
              <a:ext cx="79208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9" name="Rounded Rectangle 278"/>
            <p:cNvSpPr/>
            <p:nvPr/>
          </p:nvSpPr>
          <p:spPr>
            <a:xfrm>
              <a:off x="5287317" y="6237312"/>
              <a:ext cx="43204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80" name="Rounded Rectangle 279"/>
            <p:cNvSpPr/>
            <p:nvPr/>
          </p:nvSpPr>
          <p:spPr>
            <a:xfrm>
              <a:off x="5791373" y="6237312"/>
              <a:ext cx="504056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1" name="Rounded Rectangle 280"/>
            <p:cNvSpPr/>
            <p:nvPr/>
          </p:nvSpPr>
          <p:spPr>
            <a:xfrm>
              <a:off x="6871493" y="6237312"/>
              <a:ext cx="79208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2" name="Rounded Rectangle 281"/>
            <p:cNvSpPr/>
            <p:nvPr/>
          </p:nvSpPr>
          <p:spPr>
            <a:xfrm>
              <a:off x="6367437" y="6237312"/>
              <a:ext cx="43204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83" name="Rounded Rectangle 282"/>
            <p:cNvSpPr/>
            <p:nvPr/>
          </p:nvSpPr>
          <p:spPr>
            <a:xfrm>
              <a:off x="2623021" y="6237312"/>
              <a:ext cx="43204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>
              <a:off x="7735589" y="6237312"/>
              <a:ext cx="43204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85" name="Rounded Rectangle 284"/>
            <p:cNvSpPr/>
            <p:nvPr/>
          </p:nvSpPr>
          <p:spPr>
            <a:xfrm>
              <a:off x="3127077" y="6237312"/>
              <a:ext cx="648072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86" name="Rounded Rectangle 285"/>
            <p:cNvSpPr/>
            <p:nvPr/>
          </p:nvSpPr>
          <p:spPr>
            <a:xfrm>
              <a:off x="8239645" y="6237312"/>
              <a:ext cx="648072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7" name="Rounded Rectangle 286"/>
            <p:cNvSpPr/>
            <p:nvPr/>
          </p:nvSpPr>
          <p:spPr>
            <a:xfrm>
              <a:off x="1758925" y="6237312"/>
              <a:ext cx="79208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88" name="Rounded Rectangle 287"/>
            <p:cNvSpPr/>
            <p:nvPr/>
          </p:nvSpPr>
          <p:spPr>
            <a:xfrm>
              <a:off x="1254869" y="6237312"/>
              <a:ext cx="43204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89" name="Rounded Rectangle 288"/>
            <p:cNvSpPr/>
            <p:nvPr/>
          </p:nvSpPr>
          <p:spPr>
            <a:xfrm>
              <a:off x="318765" y="6237312"/>
              <a:ext cx="864096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847158" y="5445224"/>
              <a:ext cx="504056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423221" y="5445224"/>
              <a:ext cx="79208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287317" y="5445224"/>
              <a:ext cx="43204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791373" y="5445224"/>
              <a:ext cx="504056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871493" y="5445224"/>
              <a:ext cx="79208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16838" y="5497487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Logic</a:t>
              </a:r>
              <a:endParaRPr lang="en-US" sz="12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03229" y="5497487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Networks</a:t>
              </a:r>
              <a:endParaRPr lang="en-US" sz="12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09525" y="5497487"/>
              <a:ext cx="4074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ML</a:t>
              </a:r>
              <a:endParaRPr 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51781" y="5497487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62(1-2)</a:t>
              </a:r>
              <a:endParaRPr lang="en-US" sz="1200" dirty="0"/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6367437" y="5445224"/>
              <a:ext cx="43204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,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2623021" y="5445224"/>
              <a:ext cx="43204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735589" y="5445224"/>
              <a:ext cx="43204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,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3127077" y="5445224"/>
              <a:ext cx="648072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055069" y="5497487"/>
              <a:ext cx="8544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Markov</a:t>
              </a:r>
              <a:endParaRPr lang="en-US" sz="1200" dirty="0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8239645" y="5445224"/>
              <a:ext cx="648072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311653" y="5497487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2006</a:t>
              </a:r>
              <a:endParaRPr lang="en-US" sz="1200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2568911" y="6289575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none</a:t>
              </a:r>
              <a:endParaRPr lang="en-US" sz="1200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5309" y="6289575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none</a:t>
              </a:r>
              <a:endParaRPr lang="en-US" sz="1200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313327" y="6289575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none</a:t>
              </a:r>
              <a:endParaRPr lang="en-US" sz="1200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673501" y="6289575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none</a:t>
              </a:r>
              <a:endParaRPr lang="en-US" sz="1200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231079" y="6289575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title</a:t>
              </a:r>
              <a:endParaRPr lang="en-US" sz="12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888846" y="6289575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title</a:t>
              </a:r>
              <a:endParaRPr lang="en-US" sz="12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619253" y="6289575"/>
              <a:ext cx="458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title</a:t>
              </a:r>
              <a:endParaRPr lang="en-US" sz="12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734058" y="6289575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venue</a:t>
              </a:r>
              <a:endParaRPr lang="en-US" sz="1200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900230" y="6289575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volume</a:t>
              </a:r>
              <a:endParaRPr lang="en-US" sz="1200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312623" y="6289575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year</a:t>
              </a:r>
              <a:endParaRPr lang="en-US" sz="1200" dirty="0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1758925" y="5445224"/>
              <a:ext cx="79208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705397" y="5497487"/>
              <a:ext cx="9479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Domingos</a:t>
              </a:r>
              <a:endParaRPr lang="en-US" sz="1200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799293" y="6289575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author</a:t>
              </a:r>
              <a:endParaRPr lang="en-US" sz="1200" dirty="0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1254869" y="5445224"/>
              <a:ext cx="432048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,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oup 214"/>
            <p:cNvGrpSpPr/>
            <p:nvPr/>
          </p:nvGrpSpPr>
          <p:grpSpPr>
            <a:xfrm>
              <a:off x="1110853" y="5805263"/>
              <a:ext cx="185705" cy="432049"/>
              <a:chOff x="929911" y="5733256"/>
              <a:chExt cx="185705" cy="432049"/>
            </a:xfrm>
          </p:grpSpPr>
          <p:sp>
            <p:nvSpPr>
              <p:cNvPr id="216" name="Rectangle 215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17" name="Straight Connector 216"/>
              <p:cNvCxnSpPr>
                <a:stCxn id="216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>
                <a:stCxn id="216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23"/>
            <p:cNvGrpSpPr/>
            <p:nvPr/>
          </p:nvGrpSpPr>
          <p:grpSpPr>
            <a:xfrm>
              <a:off x="678805" y="5805264"/>
              <a:ext cx="144016" cy="432048"/>
              <a:chOff x="1403648" y="5733256"/>
              <a:chExt cx="144016" cy="432048"/>
            </a:xfrm>
          </p:grpSpPr>
          <p:sp>
            <p:nvSpPr>
              <p:cNvPr id="267" name="Rectangle 266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68" name="Straight Connector 267"/>
              <p:cNvCxnSpPr>
                <a:stCxn id="267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/>
              <p:cNvCxnSpPr>
                <a:stCxn id="267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4" name="Rounded Rectangle 273"/>
            <p:cNvSpPr/>
            <p:nvPr/>
          </p:nvSpPr>
          <p:spPr>
            <a:xfrm>
              <a:off x="318765" y="5445224"/>
              <a:ext cx="864096" cy="3600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246757" y="5497487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Richardson</a:t>
              </a:r>
              <a:endParaRPr lang="en-US" sz="12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400468" y="6289575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author</a:t>
              </a:r>
              <a:endParaRPr lang="en-US" sz="1200" dirty="0"/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1200759" y="6289575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none</a:t>
              </a:r>
              <a:endParaRPr lang="en-US" sz="1200" dirty="0"/>
            </a:p>
          </p:txBody>
        </p:sp>
        <p:grpSp>
          <p:nvGrpSpPr>
            <p:cNvPr id="6" name="Group 290"/>
            <p:cNvGrpSpPr/>
            <p:nvPr/>
          </p:nvGrpSpPr>
          <p:grpSpPr>
            <a:xfrm>
              <a:off x="1403648" y="5805264"/>
              <a:ext cx="144016" cy="432048"/>
              <a:chOff x="1403648" y="5733256"/>
              <a:chExt cx="144016" cy="432048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93" name="Straight Connector 292"/>
              <p:cNvCxnSpPr>
                <a:stCxn id="292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>
                <a:stCxn id="292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294"/>
            <p:cNvGrpSpPr/>
            <p:nvPr/>
          </p:nvGrpSpPr>
          <p:grpSpPr>
            <a:xfrm>
              <a:off x="2046957" y="5805264"/>
              <a:ext cx="144016" cy="432048"/>
              <a:chOff x="1403648" y="5733256"/>
              <a:chExt cx="144016" cy="432048"/>
            </a:xfrm>
          </p:grpSpPr>
          <p:sp>
            <p:nvSpPr>
              <p:cNvPr id="296" name="Rectangle 295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97" name="Straight Connector 296"/>
              <p:cNvCxnSpPr>
                <a:stCxn id="296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>
                <a:stCxn id="296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298"/>
            <p:cNvGrpSpPr/>
            <p:nvPr/>
          </p:nvGrpSpPr>
          <p:grpSpPr>
            <a:xfrm>
              <a:off x="2771800" y="5805264"/>
              <a:ext cx="144016" cy="432048"/>
              <a:chOff x="1403648" y="5733256"/>
              <a:chExt cx="144016" cy="432048"/>
            </a:xfrm>
          </p:grpSpPr>
          <p:sp>
            <p:nvSpPr>
              <p:cNvPr id="300" name="Rectangle 299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01" name="Straight Connector 300"/>
              <p:cNvCxnSpPr>
                <a:stCxn id="300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stCxn id="300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302"/>
            <p:cNvGrpSpPr/>
            <p:nvPr/>
          </p:nvGrpSpPr>
          <p:grpSpPr>
            <a:xfrm>
              <a:off x="3343101" y="5805264"/>
              <a:ext cx="144016" cy="432048"/>
              <a:chOff x="1403648" y="5733256"/>
              <a:chExt cx="144016" cy="432048"/>
            </a:xfrm>
          </p:grpSpPr>
          <p:sp>
            <p:nvSpPr>
              <p:cNvPr id="304" name="Rectangle 303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05" name="Straight Connector 304"/>
              <p:cNvCxnSpPr>
                <a:stCxn id="304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>
                <a:stCxn id="304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306"/>
            <p:cNvGrpSpPr/>
            <p:nvPr/>
          </p:nvGrpSpPr>
          <p:grpSpPr>
            <a:xfrm>
              <a:off x="4029840" y="5805264"/>
              <a:ext cx="144016" cy="432048"/>
              <a:chOff x="1403648" y="5733256"/>
              <a:chExt cx="144016" cy="432048"/>
            </a:xfrm>
          </p:grpSpPr>
          <p:sp>
            <p:nvSpPr>
              <p:cNvPr id="308" name="Rectangle 307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09" name="Straight Connector 308"/>
              <p:cNvCxnSpPr>
                <a:stCxn id="308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stCxn id="308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310"/>
            <p:cNvGrpSpPr/>
            <p:nvPr/>
          </p:nvGrpSpPr>
          <p:grpSpPr>
            <a:xfrm>
              <a:off x="4711253" y="5805264"/>
              <a:ext cx="144016" cy="432048"/>
              <a:chOff x="1403648" y="5733256"/>
              <a:chExt cx="144016" cy="432048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13" name="Straight Connector 312"/>
              <p:cNvCxnSpPr>
                <a:stCxn id="312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>
                <a:stCxn id="312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314"/>
            <p:cNvGrpSpPr/>
            <p:nvPr/>
          </p:nvGrpSpPr>
          <p:grpSpPr>
            <a:xfrm>
              <a:off x="5436096" y="5805264"/>
              <a:ext cx="144016" cy="432048"/>
              <a:chOff x="1403648" y="5733256"/>
              <a:chExt cx="144016" cy="432048"/>
            </a:xfrm>
          </p:grpSpPr>
          <p:sp>
            <p:nvSpPr>
              <p:cNvPr id="316" name="Rectangle 315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17" name="Straight Connector 316"/>
              <p:cNvCxnSpPr>
                <a:stCxn id="316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>
                <a:stCxn id="316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318"/>
            <p:cNvGrpSpPr/>
            <p:nvPr/>
          </p:nvGrpSpPr>
          <p:grpSpPr>
            <a:xfrm>
              <a:off x="5935389" y="5805264"/>
              <a:ext cx="144016" cy="432048"/>
              <a:chOff x="1403648" y="5733256"/>
              <a:chExt cx="144016" cy="432048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21" name="Straight Connector 320"/>
              <p:cNvCxnSpPr>
                <a:stCxn id="320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>
                <a:stCxn id="320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322"/>
            <p:cNvGrpSpPr/>
            <p:nvPr/>
          </p:nvGrpSpPr>
          <p:grpSpPr>
            <a:xfrm>
              <a:off x="6516216" y="5805264"/>
              <a:ext cx="144016" cy="432048"/>
              <a:chOff x="1403648" y="5733256"/>
              <a:chExt cx="144016" cy="432048"/>
            </a:xfrm>
          </p:grpSpPr>
          <p:sp>
            <p:nvSpPr>
              <p:cNvPr id="324" name="Rectangle 323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25" name="Straight Connector 324"/>
              <p:cNvCxnSpPr>
                <a:stCxn id="324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>
                <a:stCxn id="324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326"/>
            <p:cNvGrpSpPr/>
            <p:nvPr/>
          </p:nvGrpSpPr>
          <p:grpSpPr>
            <a:xfrm>
              <a:off x="7231533" y="5805264"/>
              <a:ext cx="144016" cy="432048"/>
              <a:chOff x="1403648" y="5733256"/>
              <a:chExt cx="144016" cy="432048"/>
            </a:xfrm>
          </p:grpSpPr>
          <p:sp>
            <p:nvSpPr>
              <p:cNvPr id="328" name="Rectangle 327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29" name="Straight Connector 328"/>
              <p:cNvCxnSpPr>
                <a:stCxn id="328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>
                <a:stCxn id="328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330"/>
            <p:cNvGrpSpPr/>
            <p:nvPr/>
          </p:nvGrpSpPr>
          <p:grpSpPr>
            <a:xfrm>
              <a:off x="7884368" y="5805264"/>
              <a:ext cx="144016" cy="432048"/>
              <a:chOff x="1403648" y="5733256"/>
              <a:chExt cx="144016" cy="432048"/>
            </a:xfrm>
          </p:grpSpPr>
          <p:sp>
            <p:nvSpPr>
              <p:cNvPr id="332" name="Rectangle 331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33" name="Straight Connector 332"/>
              <p:cNvCxnSpPr>
                <a:stCxn id="332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>
                <a:stCxn id="332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334"/>
            <p:cNvGrpSpPr/>
            <p:nvPr/>
          </p:nvGrpSpPr>
          <p:grpSpPr>
            <a:xfrm>
              <a:off x="8455669" y="5805264"/>
              <a:ext cx="144016" cy="432048"/>
              <a:chOff x="1403648" y="5733256"/>
              <a:chExt cx="144016" cy="432048"/>
            </a:xfrm>
          </p:grpSpPr>
          <p:sp>
            <p:nvSpPr>
              <p:cNvPr id="336" name="Rectangle 335"/>
              <p:cNvSpPr/>
              <p:nvPr/>
            </p:nvSpPr>
            <p:spPr>
              <a:xfrm>
                <a:off x="1403648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37" name="Straight Connector 336"/>
              <p:cNvCxnSpPr>
                <a:stCxn id="336" idx="0"/>
              </p:cNvCxnSpPr>
              <p:nvPr/>
            </p:nvCxnSpPr>
            <p:spPr>
              <a:xfrm rot="5400000" flipH="1" flipV="1">
                <a:off x="1403648" y="5805264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>
                <a:stCxn id="336" idx="2"/>
              </p:cNvCxnSpPr>
              <p:nvPr/>
            </p:nvCxnSpPr>
            <p:spPr>
              <a:xfrm rot="5400000">
                <a:off x="1403648" y="6093296"/>
                <a:ext cx="14401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338"/>
            <p:cNvGrpSpPr/>
            <p:nvPr/>
          </p:nvGrpSpPr>
          <p:grpSpPr>
            <a:xfrm>
              <a:off x="1614909" y="5805264"/>
              <a:ext cx="185705" cy="432049"/>
              <a:chOff x="929911" y="5733256"/>
              <a:chExt cx="185705" cy="432049"/>
            </a:xfrm>
          </p:grpSpPr>
          <p:sp>
            <p:nvSpPr>
              <p:cNvPr id="340" name="Rectangle 339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41" name="Straight Connector 340"/>
              <p:cNvCxnSpPr>
                <a:stCxn id="340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>
                <a:stCxn id="340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342"/>
            <p:cNvGrpSpPr/>
            <p:nvPr/>
          </p:nvGrpSpPr>
          <p:grpSpPr>
            <a:xfrm>
              <a:off x="2479005" y="5805264"/>
              <a:ext cx="185705" cy="432049"/>
              <a:chOff x="929911" y="5733256"/>
              <a:chExt cx="185705" cy="432049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45" name="Straight Connector 344"/>
              <p:cNvCxnSpPr>
                <a:stCxn id="344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>
                <a:stCxn id="344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346"/>
            <p:cNvGrpSpPr/>
            <p:nvPr/>
          </p:nvGrpSpPr>
          <p:grpSpPr>
            <a:xfrm>
              <a:off x="2983061" y="5805264"/>
              <a:ext cx="185705" cy="432049"/>
              <a:chOff x="929911" y="5733256"/>
              <a:chExt cx="185705" cy="432049"/>
            </a:xfrm>
          </p:grpSpPr>
          <p:sp>
            <p:nvSpPr>
              <p:cNvPr id="348" name="Rectangle 347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49" name="Straight Connector 348"/>
              <p:cNvCxnSpPr>
                <a:stCxn id="348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>
                <a:stCxn id="348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350"/>
            <p:cNvGrpSpPr/>
            <p:nvPr/>
          </p:nvGrpSpPr>
          <p:grpSpPr>
            <a:xfrm>
              <a:off x="3703141" y="5805264"/>
              <a:ext cx="185705" cy="432049"/>
              <a:chOff x="929911" y="5733256"/>
              <a:chExt cx="185705" cy="432049"/>
            </a:xfrm>
          </p:grpSpPr>
          <p:sp>
            <p:nvSpPr>
              <p:cNvPr id="352" name="Rectangle 351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53" name="Straight Connector 352"/>
              <p:cNvCxnSpPr>
                <a:stCxn id="352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/>
              <p:cNvCxnSpPr>
                <a:stCxn id="352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354"/>
            <p:cNvGrpSpPr/>
            <p:nvPr/>
          </p:nvGrpSpPr>
          <p:grpSpPr>
            <a:xfrm>
              <a:off x="4279205" y="5805263"/>
              <a:ext cx="185705" cy="432049"/>
              <a:chOff x="929911" y="5733256"/>
              <a:chExt cx="185705" cy="432049"/>
            </a:xfrm>
          </p:grpSpPr>
          <p:sp>
            <p:nvSpPr>
              <p:cNvPr id="356" name="Rectangle 355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57" name="Straight Connector 356"/>
              <p:cNvCxnSpPr>
                <a:stCxn id="356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>
                <a:stCxn id="356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358"/>
            <p:cNvGrpSpPr/>
            <p:nvPr/>
          </p:nvGrpSpPr>
          <p:grpSpPr>
            <a:xfrm>
              <a:off x="5143301" y="5805264"/>
              <a:ext cx="185705" cy="432049"/>
              <a:chOff x="929911" y="5733256"/>
              <a:chExt cx="185705" cy="432049"/>
            </a:xfrm>
          </p:grpSpPr>
          <p:sp>
            <p:nvSpPr>
              <p:cNvPr id="360" name="Rectangle 359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61" name="Straight Connector 360"/>
              <p:cNvCxnSpPr>
                <a:stCxn id="360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>
                <a:stCxn id="360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362"/>
            <p:cNvGrpSpPr/>
            <p:nvPr/>
          </p:nvGrpSpPr>
          <p:grpSpPr>
            <a:xfrm>
              <a:off x="5647357" y="5805264"/>
              <a:ext cx="185705" cy="432049"/>
              <a:chOff x="929911" y="5733256"/>
              <a:chExt cx="185705" cy="432049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65" name="Straight Connector 364"/>
              <p:cNvCxnSpPr>
                <a:stCxn id="364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>
                <a:stCxn id="364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366"/>
            <p:cNvGrpSpPr/>
            <p:nvPr/>
          </p:nvGrpSpPr>
          <p:grpSpPr>
            <a:xfrm>
              <a:off x="6223421" y="5805264"/>
              <a:ext cx="185705" cy="432049"/>
              <a:chOff x="929911" y="5733256"/>
              <a:chExt cx="185705" cy="432049"/>
            </a:xfrm>
          </p:grpSpPr>
          <p:sp>
            <p:nvSpPr>
              <p:cNvPr id="368" name="Rectangle 367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69" name="Straight Connector 368"/>
              <p:cNvCxnSpPr>
                <a:stCxn id="368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>
                <a:stCxn id="368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370"/>
            <p:cNvGrpSpPr/>
            <p:nvPr/>
          </p:nvGrpSpPr>
          <p:grpSpPr>
            <a:xfrm>
              <a:off x="6727477" y="5805264"/>
              <a:ext cx="185705" cy="432049"/>
              <a:chOff x="929911" y="5733256"/>
              <a:chExt cx="185705" cy="432049"/>
            </a:xfrm>
          </p:grpSpPr>
          <p:sp>
            <p:nvSpPr>
              <p:cNvPr id="372" name="Rectangle 371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73" name="Straight Connector 372"/>
              <p:cNvCxnSpPr>
                <a:stCxn id="372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>
                <a:stCxn id="372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74"/>
            <p:cNvGrpSpPr/>
            <p:nvPr/>
          </p:nvGrpSpPr>
          <p:grpSpPr>
            <a:xfrm>
              <a:off x="7591573" y="5805263"/>
              <a:ext cx="185705" cy="432049"/>
              <a:chOff x="929911" y="5733256"/>
              <a:chExt cx="185705" cy="432049"/>
            </a:xfrm>
          </p:grpSpPr>
          <p:sp>
            <p:nvSpPr>
              <p:cNvPr id="376" name="Rectangle 375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77" name="Straight Connector 376"/>
              <p:cNvCxnSpPr>
                <a:stCxn id="376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/>
              <p:cNvCxnSpPr>
                <a:stCxn id="376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378"/>
            <p:cNvGrpSpPr/>
            <p:nvPr/>
          </p:nvGrpSpPr>
          <p:grpSpPr>
            <a:xfrm>
              <a:off x="8095629" y="5805264"/>
              <a:ext cx="185705" cy="432049"/>
              <a:chOff x="929911" y="5733256"/>
              <a:chExt cx="185705" cy="432049"/>
            </a:xfrm>
          </p:grpSpPr>
          <p:sp>
            <p:nvSpPr>
              <p:cNvPr id="380" name="Rectangle 379"/>
              <p:cNvSpPr/>
              <p:nvPr/>
            </p:nvSpPr>
            <p:spPr>
              <a:xfrm>
                <a:off x="971600" y="5877272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381" name="Straight Connector 380"/>
              <p:cNvCxnSpPr>
                <a:stCxn id="380" idx="0"/>
              </p:cNvCxnSpPr>
              <p:nvPr/>
            </p:nvCxnSpPr>
            <p:spPr>
              <a:xfrm rot="5400000" flipH="1" flipV="1">
                <a:off x="1007604" y="5769260"/>
                <a:ext cx="144016" cy="720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>
                <a:stCxn id="380" idx="2"/>
              </p:cNvCxnSpPr>
              <p:nvPr/>
            </p:nvCxnSpPr>
            <p:spPr>
              <a:xfrm rot="5400000">
                <a:off x="914752" y="6036448"/>
                <a:ext cx="144016" cy="113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4" name="Rounded Rectangle 383"/>
          <p:cNvSpPr/>
          <p:nvPr/>
        </p:nvSpPr>
        <p:spPr>
          <a:xfrm>
            <a:off x="281110" y="1660774"/>
            <a:ext cx="2389518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Richardson, </a:t>
            </a:r>
            <a:r>
              <a:rPr lang="en-US" sz="1200" dirty="0" err="1" smtClean="0">
                <a:solidFill>
                  <a:schemeClr val="tx1"/>
                </a:solidFill>
              </a:rPr>
              <a:t>Domingos</a:t>
            </a:r>
            <a:r>
              <a:rPr lang="en-US" sz="1200" dirty="0" smtClean="0">
                <a:solidFill>
                  <a:schemeClr val="tx1"/>
                </a:solidFill>
              </a:rPr>
              <a:t>. Markov Logic Networks. ML, 62(1-2), 2006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44" name="TextBox 543"/>
          <p:cNvSpPr txBox="1"/>
          <p:nvPr/>
        </p:nvSpPr>
        <p:spPr>
          <a:xfrm>
            <a:off x="402164" y="1268760"/>
            <a:ext cx="1505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Mention 1</a:t>
            </a:r>
            <a:endParaRPr lang="en-US" dirty="0"/>
          </a:p>
        </p:txBody>
      </p:sp>
      <p:sp>
        <p:nvSpPr>
          <p:cNvPr id="545" name="TextBox 544"/>
          <p:cNvSpPr txBox="1"/>
          <p:nvPr/>
        </p:nvSpPr>
        <p:spPr>
          <a:xfrm>
            <a:off x="3498508" y="1268760"/>
            <a:ext cx="1505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Mention 2</a:t>
            </a:r>
            <a:endParaRPr lang="en-US" dirty="0"/>
          </a:p>
        </p:txBody>
      </p:sp>
      <p:sp>
        <p:nvSpPr>
          <p:cNvPr id="546" name="TextBox 545"/>
          <p:cNvSpPr txBox="1"/>
          <p:nvPr/>
        </p:nvSpPr>
        <p:spPr>
          <a:xfrm>
            <a:off x="6738868" y="1268760"/>
            <a:ext cx="1505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Mention 3</a:t>
            </a:r>
            <a:endParaRPr lang="en-US" dirty="0"/>
          </a:p>
        </p:txBody>
      </p:sp>
      <p:sp>
        <p:nvSpPr>
          <p:cNvPr id="579" name="Rectangle 578"/>
          <p:cNvSpPr/>
          <p:nvPr/>
        </p:nvSpPr>
        <p:spPr>
          <a:xfrm>
            <a:off x="1" y="47667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[</a:t>
            </a:r>
            <a:r>
              <a:rPr lang="en-US" sz="2000" dirty="0" err="1" smtClean="0"/>
              <a:t>Singh,Schultz,McCallum</a:t>
            </a:r>
            <a:r>
              <a:rPr lang="en-US" sz="2000" dirty="0" smtClean="0"/>
              <a:t>: ECML 09; </a:t>
            </a:r>
            <a:r>
              <a:rPr lang="en-US" sz="2000" dirty="0" err="1" smtClean="0"/>
              <a:t>Poon,Domingos</a:t>
            </a:r>
            <a:r>
              <a:rPr lang="en-US" sz="2000" dirty="0" smtClean="0"/>
              <a:t>: AAAI 07]</a:t>
            </a:r>
            <a:endParaRPr lang="en-US" sz="2000" dirty="0"/>
          </a:p>
        </p:txBody>
      </p:sp>
      <p:sp>
        <p:nvSpPr>
          <p:cNvPr id="386" name="Rounded Rectangle 385"/>
          <p:cNvSpPr/>
          <p:nvPr/>
        </p:nvSpPr>
        <p:spPr>
          <a:xfrm>
            <a:off x="6471676" y="1660774"/>
            <a:ext cx="2373221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Poon, </a:t>
            </a:r>
            <a:r>
              <a:rPr lang="en-US" sz="1200" dirty="0" err="1" smtClean="0">
                <a:solidFill>
                  <a:schemeClr val="tx1"/>
                </a:solidFill>
              </a:rPr>
              <a:t>Domingos</a:t>
            </a:r>
            <a:r>
              <a:rPr lang="en-US" sz="1200" dirty="0" smtClean="0">
                <a:solidFill>
                  <a:schemeClr val="tx1"/>
                </a:solidFill>
              </a:rPr>
              <a:t>. Joint Inference in Information Extraction. In AAAI, pages 913-918, 2007.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06" name="Straight Arrow Connector 405"/>
          <p:cNvCxnSpPr>
            <a:stCxn id="387" idx="2"/>
            <a:endCxn id="274" idx="0"/>
          </p:cNvCxnSpPr>
          <p:nvPr/>
        </p:nvCxnSpPr>
        <p:spPr>
          <a:xfrm rot="5400000">
            <a:off x="557554" y="4491118"/>
            <a:ext cx="936104" cy="684076"/>
          </a:xfrm>
          <a:prstGeom prst="straightConnector1">
            <a:avLst/>
          </a:prstGeom>
          <a:ln w="2857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470"/>
          <p:cNvGrpSpPr/>
          <p:nvPr/>
        </p:nvGrpSpPr>
        <p:grpSpPr>
          <a:xfrm>
            <a:off x="611560" y="3789040"/>
            <a:ext cx="1224136" cy="720080"/>
            <a:chOff x="611560" y="3933056"/>
            <a:chExt cx="1224136" cy="720080"/>
          </a:xfrm>
        </p:grpSpPr>
        <p:sp>
          <p:nvSpPr>
            <p:cNvPr id="387" name="Rounded Rectangle 386"/>
            <p:cNvSpPr/>
            <p:nvPr/>
          </p:nvSpPr>
          <p:spPr>
            <a:xfrm>
              <a:off x="899592" y="3933056"/>
              <a:ext cx="936104" cy="5760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Author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Field 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611560" y="4509120"/>
              <a:ext cx="144016" cy="1440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7" name="Straight Connector 396"/>
            <p:cNvCxnSpPr>
              <a:stCxn id="396" idx="3"/>
            </p:cNvCxnSpPr>
            <p:nvPr/>
          </p:nvCxnSpPr>
          <p:spPr>
            <a:xfrm flipV="1">
              <a:off x="755576" y="4437112"/>
              <a:ext cx="144016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469"/>
          <p:cNvGrpSpPr/>
          <p:nvPr/>
        </p:nvGrpSpPr>
        <p:grpSpPr>
          <a:xfrm>
            <a:off x="3203848" y="3068960"/>
            <a:ext cx="1224136" cy="720080"/>
            <a:chOff x="5364088" y="3573016"/>
            <a:chExt cx="1224136" cy="720080"/>
          </a:xfrm>
        </p:grpSpPr>
        <p:sp>
          <p:nvSpPr>
            <p:cNvPr id="390" name="Rounded Rectangle 389"/>
            <p:cNvSpPr/>
            <p:nvPr/>
          </p:nvSpPr>
          <p:spPr>
            <a:xfrm>
              <a:off x="5652120" y="3573016"/>
              <a:ext cx="936104" cy="5760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Author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Field 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364088" y="4149080"/>
              <a:ext cx="144016" cy="1440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9" name="Straight Connector 458"/>
            <p:cNvCxnSpPr>
              <a:stCxn id="458" idx="3"/>
            </p:cNvCxnSpPr>
            <p:nvPr/>
          </p:nvCxnSpPr>
          <p:spPr>
            <a:xfrm flipV="1">
              <a:off x="5508104" y="4077072"/>
              <a:ext cx="144016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2" name="Straight Arrow Connector 461"/>
          <p:cNvCxnSpPr>
            <a:stCxn id="387" idx="2"/>
            <a:endCxn id="145" idx="0"/>
          </p:cNvCxnSpPr>
          <p:nvPr/>
        </p:nvCxnSpPr>
        <p:spPr>
          <a:xfrm rot="16200000" flipH="1">
            <a:off x="1259632" y="4473116"/>
            <a:ext cx="936104" cy="720080"/>
          </a:xfrm>
          <a:prstGeom prst="straightConnector1">
            <a:avLst/>
          </a:prstGeom>
          <a:ln w="2857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528"/>
          <p:cNvGrpSpPr/>
          <p:nvPr/>
        </p:nvGrpSpPr>
        <p:grpSpPr>
          <a:xfrm>
            <a:off x="5724128" y="3429000"/>
            <a:ext cx="1224136" cy="720080"/>
            <a:chOff x="611560" y="3933056"/>
            <a:chExt cx="1224136" cy="720080"/>
          </a:xfrm>
        </p:grpSpPr>
        <p:sp>
          <p:nvSpPr>
            <p:cNvPr id="530" name="Rounded Rectangle 529"/>
            <p:cNvSpPr/>
            <p:nvPr/>
          </p:nvSpPr>
          <p:spPr>
            <a:xfrm>
              <a:off x="899592" y="3933056"/>
              <a:ext cx="936104" cy="57606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Author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Field 3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611560" y="4509120"/>
              <a:ext cx="144016" cy="1440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2" name="Straight Connector 531"/>
            <p:cNvCxnSpPr>
              <a:stCxn id="531" idx="3"/>
            </p:cNvCxnSpPr>
            <p:nvPr/>
          </p:nvCxnSpPr>
          <p:spPr>
            <a:xfrm flipV="1">
              <a:off x="755576" y="4437112"/>
              <a:ext cx="144016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5" name="Straight Arrow Connector 554"/>
          <p:cNvCxnSpPr>
            <a:stCxn id="384" idx="2"/>
            <a:endCxn id="387" idx="0"/>
          </p:cNvCxnSpPr>
          <p:nvPr/>
        </p:nvCxnSpPr>
        <p:spPr>
          <a:xfrm rot="5400000">
            <a:off x="789672" y="3102843"/>
            <a:ext cx="1264170" cy="108225"/>
          </a:xfrm>
          <a:prstGeom prst="straightConnector1">
            <a:avLst/>
          </a:prstGeom>
          <a:ln w="2857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Arrow Connector 561"/>
          <p:cNvCxnSpPr>
            <a:stCxn id="386" idx="2"/>
            <a:endCxn id="530" idx="0"/>
          </p:cNvCxnSpPr>
          <p:nvPr/>
        </p:nvCxnSpPr>
        <p:spPr>
          <a:xfrm rot="5400000">
            <a:off x="6617185" y="2387898"/>
            <a:ext cx="904130" cy="1178075"/>
          </a:xfrm>
          <a:prstGeom prst="straightConnector1">
            <a:avLst/>
          </a:prstGeom>
          <a:ln w="2857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Arrow Connector 557"/>
          <p:cNvCxnSpPr>
            <a:stCxn id="385" idx="2"/>
            <a:endCxn id="390" idx="0"/>
          </p:cNvCxnSpPr>
          <p:nvPr/>
        </p:nvCxnSpPr>
        <p:spPr>
          <a:xfrm flipH="1">
            <a:off x="3959932" y="2524870"/>
            <a:ext cx="642734" cy="544090"/>
          </a:xfrm>
          <a:prstGeom prst="straightConnector1">
            <a:avLst/>
          </a:prstGeom>
          <a:ln w="28575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Rounded Rectangle 384"/>
          <p:cNvSpPr/>
          <p:nvPr/>
        </p:nvSpPr>
        <p:spPr>
          <a:xfrm>
            <a:off x="3349380" y="1660774"/>
            <a:ext cx="2506571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Matthew Richardson and Pedro </a:t>
            </a:r>
            <a:r>
              <a:rPr lang="en-US" sz="1200" dirty="0" err="1" smtClean="0">
                <a:solidFill>
                  <a:schemeClr val="tx1"/>
                </a:solidFill>
              </a:rPr>
              <a:t>Domingos</a:t>
            </a:r>
            <a:r>
              <a:rPr lang="en-US" sz="1200" dirty="0" smtClean="0">
                <a:solidFill>
                  <a:schemeClr val="tx1"/>
                </a:solidFill>
              </a:rPr>
              <a:t>. Markov logic networks. Machine Learning, 62(1-2):107-136, 2006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20" name="Rectangle 619"/>
          <p:cNvSpPr/>
          <p:nvPr/>
        </p:nvSpPr>
        <p:spPr>
          <a:xfrm>
            <a:off x="1079612" y="6525344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1" name="Straight Connector 620"/>
          <p:cNvCxnSpPr>
            <a:stCxn id="620" idx="3"/>
          </p:cNvCxnSpPr>
          <p:nvPr/>
        </p:nvCxnSpPr>
        <p:spPr>
          <a:xfrm flipV="1">
            <a:off x="1223628" y="6453338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/>
          <p:cNvCxnSpPr>
            <a:stCxn id="620" idx="1"/>
          </p:cNvCxnSpPr>
          <p:nvPr/>
        </p:nvCxnSpPr>
        <p:spPr>
          <a:xfrm rot="10800000">
            <a:off x="899592" y="6453338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0" name="Rectangle 639"/>
          <p:cNvSpPr/>
          <p:nvPr/>
        </p:nvSpPr>
        <p:spPr>
          <a:xfrm>
            <a:off x="1583668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1" name="Straight Connector 640"/>
          <p:cNvCxnSpPr>
            <a:stCxn id="640" idx="3"/>
          </p:cNvCxnSpPr>
          <p:nvPr/>
        </p:nvCxnSpPr>
        <p:spPr>
          <a:xfrm flipV="1">
            <a:off x="1727684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Connector 641"/>
          <p:cNvCxnSpPr>
            <a:stCxn id="640" idx="1"/>
          </p:cNvCxnSpPr>
          <p:nvPr/>
        </p:nvCxnSpPr>
        <p:spPr>
          <a:xfrm rot="10800000">
            <a:off x="1403648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3" name="Rectangle 642"/>
          <p:cNvSpPr/>
          <p:nvPr/>
        </p:nvSpPr>
        <p:spPr>
          <a:xfrm>
            <a:off x="2375756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4" name="Straight Connector 643"/>
          <p:cNvCxnSpPr>
            <a:stCxn id="643" idx="3"/>
          </p:cNvCxnSpPr>
          <p:nvPr/>
        </p:nvCxnSpPr>
        <p:spPr>
          <a:xfrm flipV="1">
            <a:off x="2519772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/>
          <p:cNvCxnSpPr>
            <a:stCxn id="643" idx="1"/>
          </p:cNvCxnSpPr>
          <p:nvPr/>
        </p:nvCxnSpPr>
        <p:spPr>
          <a:xfrm rot="10800000">
            <a:off x="2195736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6" name="Rectangle 645"/>
          <p:cNvSpPr/>
          <p:nvPr/>
        </p:nvSpPr>
        <p:spPr>
          <a:xfrm>
            <a:off x="2951820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7" name="Straight Connector 646"/>
          <p:cNvCxnSpPr>
            <a:stCxn id="646" idx="3"/>
          </p:cNvCxnSpPr>
          <p:nvPr/>
        </p:nvCxnSpPr>
        <p:spPr>
          <a:xfrm flipV="1">
            <a:off x="3095836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8" name="Straight Connector 647"/>
          <p:cNvCxnSpPr>
            <a:stCxn id="646" idx="1"/>
          </p:cNvCxnSpPr>
          <p:nvPr/>
        </p:nvCxnSpPr>
        <p:spPr>
          <a:xfrm rot="10800000">
            <a:off x="2771800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9" name="Rectangle 648"/>
          <p:cNvSpPr/>
          <p:nvPr/>
        </p:nvSpPr>
        <p:spPr>
          <a:xfrm>
            <a:off x="3671900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50" name="Straight Connector 649"/>
          <p:cNvCxnSpPr>
            <a:stCxn id="649" idx="3"/>
          </p:cNvCxnSpPr>
          <p:nvPr/>
        </p:nvCxnSpPr>
        <p:spPr>
          <a:xfrm flipV="1">
            <a:off x="3815916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1" name="Straight Connector 650"/>
          <p:cNvCxnSpPr>
            <a:stCxn id="649" idx="1"/>
          </p:cNvCxnSpPr>
          <p:nvPr/>
        </p:nvCxnSpPr>
        <p:spPr>
          <a:xfrm rot="10800000">
            <a:off x="3491880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2" name="Rectangle 651"/>
          <p:cNvSpPr/>
          <p:nvPr/>
        </p:nvSpPr>
        <p:spPr>
          <a:xfrm>
            <a:off x="4247965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53" name="Straight Connector 652"/>
          <p:cNvCxnSpPr>
            <a:stCxn id="652" idx="3"/>
          </p:cNvCxnSpPr>
          <p:nvPr/>
        </p:nvCxnSpPr>
        <p:spPr>
          <a:xfrm flipV="1">
            <a:off x="4391981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Connector 653"/>
          <p:cNvCxnSpPr>
            <a:stCxn id="652" idx="1"/>
          </p:cNvCxnSpPr>
          <p:nvPr/>
        </p:nvCxnSpPr>
        <p:spPr>
          <a:xfrm rot="10800000">
            <a:off x="4067945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" name="Rectangle 654"/>
          <p:cNvSpPr/>
          <p:nvPr/>
        </p:nvSpPr>
        <p:spPr>
          <a:xfrm>
            <a:off x="5112061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56" name="Straight Connector 655"/>
          <p:cNvCxnSpPr>
            <a:stCxn id="655" idx="3"/>
          </p:cNvCxnSpPr>
          <p:nvPr/>
        </p:nvCxnSpPr>
        <p:spPr>
          <a:xfrm flipV="1">
            <a:off x="5256077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7" name="Straight Connector 656"/>
          <p:cNvCxnSpPr>
            <a:stCxn id="655" idx="1"/>
          </p:cNvCxnSpPr>
          <p:nvPr/>
        </p:nvCxnSpPr>
        <p:spPr>
          <a:xfrm rot="10800000">
            <a:off x="4932041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8" name="Rectangle 657"/>
          <p:cNvSpPr/>
          <p:nvPr/>
        </p:nvSpPr>
        <p:spPr>
          <a:xfrm>
            <a:off x="5616117" y="6525344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59" name="Straight Connector 658"/>
          <p:cNvCxnSpPr>
            <a:stCxn id="658" idx="3"/>
          </p:cNvCxnSpPr>
          <p:nvPr/>
        </p:nvCxnSpPr>
        <p:spPr>
          <a:xfrm flipV="1">
            <a:off x="5760133" y="6453338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0" name="Straight Connector 659"/>
          <p:cNvCxnSpPr>
            <a:stCxn id="658" idx="1"/>
          </p:cNvCxnSpPr>
          <p:nvPr/>
        </p:nvCxnSpPr>
        <p:spPr>
          <a:xfrm rot="10800000">
            <a:off x="5436097" y="6453338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1" name="Rectangle 660"/>
          <p:cNvSpPr/>
          <p:nvPr/>
        </p:nvSpPr>
        <p:spPr>
          <a:xfrm>
            <a:off x="6192181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2" name="Straight Connector 661"/>
          <p:cNvCxnSpPr>
            <a:stCxn id="661" idx="3"/>
          </p:cNvCxnSpPr>
          <p:nvPr/>
        </p:nvCxnSpPr>
        <p:spPr>
          <a:xfrm flipV="1">
            <a:off x="6336197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3" name="Straight Connector 662"/>
          <p:cNvCxnSpPr>
            <a:stCxn id="661" idx="1"/>
          </p:cNvCxnSpPr>
          <p:nvPr/>
        </p:nvCxnSpPr>
        <p:spPr>
          <a:xfrm rot="10800000">
            <a:off x="6012161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4" name="Rectangle 663"/>
          <p:cNvSpPr/>
          <p:nvPr/>
        </p:nvSpPr>
        <p:spPr>
          <a:xfrm>
            <a:off x="6768244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5" name="Straight Connector 664"/>
          <p:cNvCxnSpPr>
            <a:stCxn id="664" idx="3"/>
          </p:cNvCxnSpPr>
          <p:nvPr/>
        </p:nvCxnSpPr>
        <p:spPr>
          <a:xfrm flipV="1">
            <a:off x="6912260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6" name="Straight Connector 665"/>
          <p:cNvCxnSpPr>
            <a:stCxn id="664" idx="1"/>
          </p:cNvCxnSpPr>
          <p:nvPr/>
        </p:nvCxnSpPr>
        <p:spPr>
          <a:xfrm rot="10800000">
            <a:off x="6588224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Rectangle 666"/>
          <p:cNvSpPr/>
          <p:nvPr/>
        </p:nvSpPr>
        <p:spPr>
          <a:xfrm>
            <a:off x="7560332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8" name="Straight Connector 667"/>
          <p:cNvCxnSpPr>
            <a:stCxn id="667" idx="3"/>
          </p:cNvCxnSpPr>
          <p:nvPr/>
        </p:nvCxnSpPr>
        <p:spPr>
          <a:xfrm flipV="1">
            <a:off x="7704348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9" name="Straight Connector 668"/>
          <p:cNvCxnSpPr>
            <a:stCxn id="667" idx="1"/>
          </p:cNvCxnSpPr>
          <p:nvPr/>
        </p:nvCxnSpPr>
        <p:spPr>
          <a:xfrm rot="10800000">
            <a:off x="7380312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0" name="Rectangle 669"/>
          <p:cNvSpPr/>
          <p:nvPr/>
        </p:nvSpPr>
        <p:spPr>
          <a:xfrm>
            <a:off x="8136396" y="6525342"/>
            <a:ext cx="144016" cy="144016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1" name="Straight Connector 670"/>
          <p:cNvCxnSpPr>
            <a:stCxn id="670" idx="3"/>
          </p:cNvCxnSpPr>
          <p:nvPr/>
        </p:nvCxnSpPr>
        <p:spPr>
          <a:xfrm flipV="1">
            <a:off x="8280412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Connector 671"/>
          <p:cNvCxnSpPr>
            <a:stCxn id="670" idx="1"/>
          </p:cNvCxnSpPr>
          <p:nvPr/>
        </p:nvCxnSpPr>
        <p:spPr>
          <a:xfrm rot="10800000">
            <a:off x="7956376" y="6453336"/>
            <a:ext cx="180020" cy="14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4" name="Group 393"/>
          <p:cNvGrpSpPr/>
          <p:nvPr/>
        </p:nvGrpSpPr>
        <p:grpSpPr>
          <a:xfrm>
            <a:off x="2123728" y="1044640"/>
            <a:ext cx="4896544" cy="2116975"/>
            <a:chOff x="2123728" y="1168009"/>
            <a:chExt cx="4896544" cy="2116975"/>
          </a:xfrm>
        </p:grpSpPr>
        <p:cxnSp>
          <p:nvCxnSpPr>
            <p:cNvPr id="606" name="Straight Connector 605"/>
            <p:cNvCxnSpPr>
              <a:stCxn id="605" idx="1"/>
            </p:cNvCxnSpPr>
            <p:nvPr/>
          </p:nvCxnSpPr>
          <p:spPr>
            <a:xfrm flipH="1">
              <a:off x="5831313" y="1722766"/>
              <a:ext cx="188634" cy="1002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" name="Rectangle 604"/>
            <p:cNvSpPr/>
            <p:nvPr/>
          </p:nvSpPr>
          <p:spPr>
            <a:xfrm>
              <a:off x="6019947" y="1650758"/>
              <a:ext cx="144016" cy="1440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7" name="Straight Connector 606"/>
            <p:cNvCxnSpPr>
              <a:stCxn id="605" idx="3"/>
            </p:cNvCxnSpPr>
            <p:nvPr/>
          </p:nvCxnSpPr>
          <p:spPr>
            <a:xfrm>
              <a:off x="6163963" y="1722766"/>
              <a:ext cx="352254" cy="1002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4" name="Rectangle 593"/>
            <p:cNvSpPr/>
            <p:nvPr/>
          </p:nvSpPr>
          <p:spPr>
            <a:xfrm>
              <a:off x="2945321" y="2168579"/>
              <a:ext cx="144016" cy="1440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5" name="Straight Connector 594"/>
            <p:cNvCxnSpPr>
              <a:stCxn id="594" idx="1"/>
              <a:endCxn id="384" idx="3"/>
            </p:cNvCxnSpPr>
            <p:nvPr/>
          </p:nvCxnSpPr>
          <p:spPr>
            <a:xfrm rot="10800000">
              <a:off x="2670629" y="2216191"/>
              <a:ext cx="274693" cy="2439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>
              <a:stCxn id="594" idx="3"/>
              <a:endCxn id="385" idx="1"/>
            </p:cNvCxnSpPr>
            <p:nvPr/>
          </p:nvCxnSpPr>
          <p:spPr>
            <a:xfrm flipV="1">
              <a:off x="3089337" y="2216191"/>
              <a:ext cx="260043" cy="2439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Rectangle 607"/>
            <p:cNvSpPr/>
            <p:nvPr/>
          </p:nvSpPr>
          <p:spPr>
            <a:xfrm>
              <a:off x="5012062" y="2924944"/>
              <a:ext cx="144016" cy="1440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9" name="Straight Connector 608"/>
            <p:cNvCxnSpPr>
              <a:stCxn id="608" idx="1"/>
            </p:cNvCxnSpPr>
            <p:nvPr/>
          </p:nvCxnSpPr>
          <p:spPr>
            <a:xfrm rot="10800000">
              <a:off x="2123728" y="2655496"/>
              <a:ext cx="2888334" cy="3414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>
              <a:stCxn id="608" idx="3"/>
            </p:cNvCxnSpPr>
            <p:nvPr/>
          </p:nvCxnSpPr>
          <p:spPr>
            <a:xfrm flipV="1">
              <a:off x="5156078" y="2655496"/>
              <a:ext cx="1864194" cy="34145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7" name="TextBox 616"/>
            <p:cNvSpPr txBox="1"/>
            <p:nvPr/>
          </p:nvSpPr>
          <p:spPr>
            <a:xfrm>
              <a:off x="2685278" y="1952555"/>
              <a:ext cx="718323" cy="282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Affinity</a:t>
              </a:r>
              <a:endParaRPr lang="en-US" sz="1200" dirty="0"/>
            </a:p>
          </p:txBody>
        </p:sp>
        <p:sp>
          <p:nvSpPr>
            <p:cNvPr id="618" name="TextBox 617"/>
            <p:cNvSpPr txBox="1"/>
            <p:nvPr/>
          </p:nvSpPr>
          <p:spPr>
            <a:xfrm>
              <a:off x="4716016" y="3007985"/>
              <a:ext cx="7959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Repulsion</a:t>
              </a:r>
              <a:endParaRPr lang="en-US" sz="1200" dirty="0"/>
            </a:p>
          </p:txBody>
        </p:sp>
        <p:sp>
          <p:nvSpPr>
            <p:cNvPr id="619" name="TextBox 618"/>
            <p:cNvSpPr txBox="1"/>
            <p:nvPr/>
          </p:nvSpPr>
          <p:spPr>
            <a:xfrm>
              <a:off x="5666713" y="1168009"/>
              <a:ext cx="7959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Repulsion</a:t>
              </a:r>
              <a:endParaRPr lang="en-US" sz="1200" dirty="0"/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1835696" y="3140968"/>
            <a:ext cx="4176464" cy="1224136"/>
            <a:chOff x="1835696" y="3140968"/>
            <a:chExt cx="4176464" cy="1224136"/>
          </a:xfrm>
        </p:grpSpPr>
        <p:grpSp>
          <p:nvGrpSpPr>
            <p:cNvPr id="31" name="Group 485"/>
            <p:cNvGrpSpPr/>
            <p:nvPr/>
          </p:nvGrpSpPr>
          <p:grpSpPr>
            <a:xfrm>
              <a:off x="1835696" y="3356992"/>
              <a:ext cx="1656184" cy="720080"/>
              <a:chOff x="1835696" y="3356992"/>
              <a:chExt cx="1656184" cy="720080"/>
            </a:xfrm>
          </p:grpSpPr>
          <p:sp>
            <p:nvSpPr>
              <p:cNvPr id="472" name="Rectangle 471"/>
              <p:cNvSpPr/>
              <p:nvPr/>
            </p:nvSpPr>
            <p:spPr>
              <a:xfrm>
                <a:off x="2635062" y="3501008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3" name="Straight Connector 472"/>
              <p:cNvCxnSpPr>
                <a:stCxn id="472" idx="1"/>
                <a:endCxn id="387" idx="3"/>
              </p:cNvCxnSpPr>
              <p:nvPr/>
            </p:nvCxnSpPr>
            <p:spPr>
              <a:xfrm rot="10800000" flipV="1">
                <a:off x="1835696" y="3573016"/>
                <a:ext cx="799366" cy="50405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/>
              <p:cNvCxnSpPr>
                <a:stCxn id="472" idx="3"/>
                <a:endCxn id="390" idx="1"/>
              </p:cNvCxnSpPr>
              <p:nvPr/>
            </p:nvCxnSpPr>
            <p:spPr>
              <a:xfrm flipV="1">
                <a:off x="2779078" y="3356992"/>
                <a:ext cx="712802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486"/>
            <p:cNvGrpSpPr/>
            <p:nvPr/>
          </p:nvGrpSpPr>
          <p:grpSpPr>
            <a:xfrm>
              <a:off x="4427984" y="3356993"/>
              <a:ext cx="1584176" cy="360039"/>
              <a:chOff x="1691680" y="4077073"/>
              <a:chExt cx="1584176" cy="360039"/>
            </a:xfrm>
          </p:grpSpPr>
          <p:sp>
            <p:nvSpPr>
              <p:cNvPr id="488" name="Rectangle 487"/>
              <p:cNvSpPr/>
              <p:nvPr/>
            </p:nvSpPr>
            <p:spPr>
              <a:xfrm>
                <a:off x="2339752" y="4077073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9" name="Straight Connector 488"/>
              <p:cNvCxnSpPr>
                <a:stCxn id="488" idx="1"/>
                <a:endCxn id="390" idx="3"/>
              </p:cNvCxnSpPr>
              <p:nvPr/>
            </p:nvCxnSpPr>
            <p:spPr>
              <a:xfrm rot="10800000">
                <a:off x="1691680" y="4077073"/>
                <a:ext cx="648072" cy="720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/>
              <p:cNvCxnSpPr>
                <a:stCxn id="488" idx="3"/>
                <a:endCxn id="530" idx="1"/>
              </p:cNvCxnSpPr>
              <p:nvPr/>
            </p:nvCxnSpPr>
            <p:spPr>
              <a:xfrm>
                <a:off x="2483768" y="4149081"/>
                <a:ext cx="792088" cy="28803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496"/>
            <p:cNvGrpSpPr/>
            <p:nvPr/>
          </p:nvGrpSpPr>
          <p:grpSpPr>
            <a:xfrm>
              <a:off x="1835697" y="3717032"/>
              <a:ext cx="4176463" cy="648072"/>
              <a:chOff x="1683297" y="3564632"/>
              <a:chExt cx="4176463" cy="648072"/>
            </a:xfrm>
          </p:grpSpPr>
          <p:sp>
            <p:nvSpPr>
              <p:cNvPr id="498" name="Rectangle 497"/>
              <p:cNvSpPr/>
              <p:nvPr/>
            </p:nvSpPr>
            <p:spPr>
              <a:xfrm>
                <a:off x="3730367" y="4068688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9" name="Straight Connector 498"/>
              <p:cNvCxnSpPr>
                <a:stCxn id="498" idx="1"/>
                <a:endCxn id="387" idx="3"/>
              </p:cNvCxnSpPr>
              <p:nvPr/>
            </p:nvCxnSpPr>
            <p:spPr>
              <a:xfrm rot="10800000">
                <a:off x="1683297" y="3924672"/>
                <a:ext cx="2047071" cy="21602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>
                <a:stCxn id="498" idx="3"/>
                <a:endCxn id="530" idx="1"/>
              </p:cNvCxnSpPr>
              <p:nvPr/>
            </p:nvCxnSpPr>
            <p:spPr>
              <a:xfrm flipV="1">
                <a:off x="3874383" y="3564632"/>
                <a:ext cx="1985377" cy="5760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2" name="TextBox 261"/>
            <p:cNvSpPr txBox="1"/>
            <p:nvPr/>
          </p:nvSpPr>
          <p:spPr>
            <a:xfrm>
              <a:off x="2126243" y="3284983"/>
              <a:ext cx="9335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JointAffinity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3131840" y="3944089"/>
              <a:ext cx="10926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JointRepulsion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4644008" y="3140968"/>
              <a:ext cx="10926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FF0000"/>
                  </a:solidFill>
                </a:rPr>
                <a:t>JointRepulsion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2" name="Group 421"/>
          <p:cNvGrpSpPr/>
          <p:nvPr/>
        </p:nvGrpSpPr>
        <p:grpSpPr>
          <a:xfrm>
            <a:off x="3347864" y="4273932"/>
            <a:ext cx="5616624" cy="1027276"/>
            <a:chOff x="3347864" y="4273932"/>
            <a:chExt cx="5616624" cy="1027276"/>
          </a:xfrm>
        </p:grpSpPr>
        <p:grpSp>
          <p:nvGrpSpPr>
            <p:cNvPr id="36" name="Group 584"/>
            <p:cNvGrpSpPr/>
            <p:nvPr/>
          </p:nvGrpSpPr>
          <p:grpSpPr>
            <a:xfrm>
              <a:off x="3383868" y="4273932"/>
              <a:ext cx="5580620" cy="1027276"/>
              <a:chOff x="3383868" y="4273932"/>
              <a:chExt cx="5580620" cy="1027276"/>
            </a:xfrm>
          </p:grpSpPr>
          <p:grpSp>
            <p:nvGrpSpPr>
              <p:cNvPr id="37" name="Group 569"/>
              <p:cNvGrpSpPr/>
              <p:nvPr/>
            </p:nvGrpSpPr>
            <p:grpSpPr>
              <a:xfrm>
                <a:off x="3383868" y="4273932"/>
                <a:ext cx="5580620" cy="1027276"/>
                <a:chOff x="3383868" y="4273932"/>
                <a:chExt cx="5580620" cy="1027276"/>
              </a:xfrm>
            </p:grpSpPr>
            <p:cxnSp>
              <p:nvCxnSpPr>
                <p:cNvPr id="412" name="Straight Arrow Connector 411"/>
                <p:cNvCxnSpPr>
                  <a:stCxn id="391" idx="2"/>
                  <a:endCxn id="147" idx="0"/>
                </p:cNvCxnSpPr>
                <p:nvPr/>
              </p:nvCxnSpPr>
              <p:spPr>
                <a:xfrm flipH="1">
                  <a:off x="3383868" y="4941167"/>
                  <a:ext cx="729156" cy="360041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Arrow Connector 414"/>
                <p:cNvCxnSpPr>
                  <a:stCxn id="391" idx="2"/>
                  <a:endCxn id="34" idx="0"/>
                </p:cNvCxnSpPr>
                <p:nvPr/>
              </p:nvCxnSpPr>
              <p:spPr>
                <a:xfrm flipH="1">
                  <a:off x="4031941" y="4941167"/>
                  <a:ext cx="81083" cy="360041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Arrow Connector 417"/>
                <p:cNvCxnSpPr>
                  <a:stCxn id="391" idx="2"/>
                  <a:endCxn id="40" idx="0"/>
                </p:cNvCxnSpPr>
                <p:nvPr/>
              </p:nvCxnSpPr>
              <p:spPr>
                <a:xfrm>
                  <a:off x="4113024" y="4941167"/>
                  <a:ext cx="638996" cy="360041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1" name="Rounded Rectangle 390"/>
                <p:cNvSpPr/>
                <p:nvPr/>
              </p:nvSpPr>
              <p:spPr>
                <a:xfrm>
                  <a:off x="3635895" y="4456276"/>
                  <a:ext cx="954257" cy="484891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Title</a:t>
                  </a:r>
                </a:p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Field 1</a:t>
                  </a: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11" name="Straight Arrow Connector 510"/>
                <p:cNvCxnSpPr>
                  <a:stCxn id="513" idx="2"/>
                </p:cNvCxnSpPr>
                <p:nvPr/>
              </p:nvCxnSpPr>
              <p:spPr>
                <a:xfrm flipH="1">
                  <a:off x="5976157" y="4941167"/>
                  <a:ext cx="97064" cy="360041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3" name="Rounded Rectangle 512"/>
                <p:cNvSpPr/>
                <p:nvPr/>
              </p:nvSpPr>
              <p:spPr>
                <a:xfrm>
                  <a:off x="5616117" y="4437112"/>
                  <a:ext cx="914207" cy="504055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Venue</a:t>
                  </a:r>
                </a:p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Field 1</a:t>
                  </a: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16" name="Straight Arrow Connector 515"/>
                <p:cNvCxnSpPr>
                  <a:stCxn id="517" idx="2"/>
                </p:cNvCxnSpPr>
                <p:nvPr/>
              </p:nvCxnSpPr>
              <p:spPr>
                <a:xfrm flipH="1">
                  <a:off x="7200292" y="4941166"/>
                  <a:ext cx="80934" cy="360041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7" name="Rounded Rectangle 516"/>
                <p:cNvSpPr/>
                <p:nvPr/>
              </p:nvSpPr>
              <p:spPr>
                <a:xfrm>
                  <a:off x="6804248" y="4437111"/>
                  <a:ext cx="953956" cy="504055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Volume</a:t>
                  </a:r>
                </a:p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Field 1</a:t>
                  </a: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>
                  <a:off x="6520979" y="5013176"/>
                  <a:ext cx="144016" cy="144016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9" name="Straight Connector 518"/>
                <p:cNvCxnSpPr/>
                <p:nvPr/>
              </p:nvCxnSpPr>
              <p:spPr>
                <a:xfrm flipV="1">
                  <a:off x="6664995" y="4869160"/>
                  <a:ext cx="144016" cy="1440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Straight Arrow Connector 519"/>
                <p:cNvCxnSpPr>
                  <a:stCxn id="521" idx="2"/>
                </p:cNvCxnSpPr>
                <p:nvPr/>
              </p:nvCxnSpPr>
              <p:spPr>
                <a:xfrm flipH="1">
                  <a:off x="8410912" y="4941166"/>
                  <a:ext cx="99610" cy="360041"/>
                </a:xfrm>
                <a:prstGeom prst="straightConnector1">
                  <a:avLst/>
                </a:prstGeom>
                <a:ln w="28575">
                  <a:solidFill>
                    <a:schemeClr val="tx2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1" name="Rounded Rectangle 520"/>
                <p:cNvSpPr/>
                <p:nvPr/>
              </p:nvSpPr>
              <p:spPr>
                <a:xfrm>
                  <a:off x="8056556" y="4437111"/>
                  <a:ext cx="907932" cy="504055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Year</a:t>
                  </a:r>
                </a:p>
                <a:p>
                  <a:pPr algn="ctr"/>
                  <a:r>
                    <a:rPr lang="en-US" sz="1600" dirty="0" smtClean="0">
                      <a:solidFill>
                        <a:schemeClr val="tx1"/>
                      </a:solidFill>
                    </a:rPr>
                    <a:t>Field 1</a:t>
                  </a:r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" name="TextBox 566"/>
                <p:cNvSpPr txBox="1"/>
                <p:nvPr/>
              </p:nvSpPr>
              <p:spPr>
                <a:xfrm>
                  <a:off x="6444208" y="4293096"/>
                  <a:ext cx="39196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/>
                    <a:t>…</a:t>
                  </a:r>
                  <a:endParaRPr lang="en-US" sz="2000" b="1" dirty="0"/>
                </a:p>
              </p:txBody>
            </p:sp>
            <p:sp>
              <p:nvSpPr>
                <p:cNvPr id="568" name="TextBox 567"/>
                <p:cNvSpPr txBox="1"/>
                <p:nvPr/>
              </p:nvSpPr>
              <p:spPr>
                <a:xfrm>
                  <a:off x="4788024" y="4293096"/>
                  <a:ext cx="4411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…</a:t>
                  </a:r>
                  <a:endParaRPr lang="en-US" sz="2000" b="1" dirty="0"/>
                </a:p>
              </p:txBody>
            </p:sp>
            <p:sp>
              <p:nvSpPr>
                <p:cNvPr id="569" name="TextBox 568"/>
                <p:cNvSpPr txBox="1"/>
                <p:nvPr/>
              </p:nvSpPr>
              <p:spPr>
                <a:xfrm>
                  <a:off x="7668344" y="4273932"/>
                  <a:ext cx="4411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…</a:t>
                  </a:r>
                  <a:endParaRPr lang="en-US" sz="2000" b="1" dirty="0"/>
                </a:p>
              </p:txBody>
            </p:sp>
          </p:grpSp>
          <p:sp>
            <p:nvSpPr>
              <p:cNvPr id="581" name="Rectangle 580"/>
              <p:cNvSpPr/>
              <p:nvPr/>
            </p:nvSpPr>
            <p:spPr>
              <a:xfrm>
                <a:off x="7768524" y="5013176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2" name="Straight Connector 581"/>
              <p:cNvCxnSpPr/>
              <p:nvPr/>
            </p:nvCxnSpPr>
            <p:spPr>
              <a:xfrm flipV="1">
                <a:off x="7912540" y="4869160"/>
                <a:ext cx="144016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3" name="Rectangle 582"/>
              <p:cNvSpPr/>
              <p:nvPr/>
            </p:nvSpPr>
            <p:spPr>
              <a:xfrm>
                <a:off x="5328085" y="5013176"/>
                <a:ext cx="144016" cy="144016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4" name="Straight Connector 583"/>
              <p:cNvCxnSpPr/>
              <p:nvPr/>
            </p:nvCxnSpPr>
            <p:spPr>
              <a:xfrm flipV="1">
                <a:off x="5472101" y="4869160"/>
                <a:ext cx="144016" cy="1440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7" name="Rectangle 416"/>
            <p:cNvSpPr/>
            <p:nvPr/>
          </p:nvSpPr>
          <p:spPr>
            <a:xfrm>
              <a:off x="3347864" y="4941168"/>
              <a:ext cx="144016" cy="1440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9" name="Straight Connector 418"/>
            <p:cNvCxnSpPr/>
            <p:nvPr/>
          </p:nvCxnSpPr>
          <p:spPr>
            <a:xfrm flipV="1">
              <a:off x="3491880" y="4869160"/>
              <a:ext cx="144016" cy="720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49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0"/>
            <a:ext cx="9865096" cy="642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Google's Knowledge Vault</a:t>
            </a:r>
            <a:endParaRPr lang="en-US" sz="2200" b="0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5652889" y="5486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[L. Dong et al, SIGKDD 2014]</a:t>
            </a:r>
            <a:endParaRPr lang="en-US" sz="1800" dirty="0"/>
          </a:p>
        </p:txBody>
      </p:sp>
      <p:sp>
        <p:nvSpPr>
          <p:cNvPr id="3" name="ZoneTexte 2"/>
          <p:cNvSpPr txBox="1"/>
          <p:nvPr/>
        </p:nvSpPr>
        <p:spPr>
          <a:xfrm>
            <a:off x="25646" y="973847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u="sng" dirty="0" smtClean="0">
                <a:latin typeface="+mj-lt"/>
              </a:rPr>
              <a:t>Sources: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845832" y="973847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u="sng" dirty="0" smtClean="0">
                <a:latin typeface="+mj-lt"/>
              </a:rPr>
              <a:t>Priors:</a:t>
            </a:r>
          </a:p>
        </p:txBody>
      </p:sp>
      <p:sp>
        <p:nvSpPr>
          <p:cNvPr id="4" name="Carré corné 3"/>
          <p:cNvSpPr/>
          <p:nvPr/>
        </p:nvSpPr>
        <p:spPr bwMode="auto">
          <a:xfrm>
            <a:off x="25646" y="1609026"/>
            <a:ext cx="1260140" cy="1171901"/>
          </a:xfrm>
          <a:prstGeom prst="foldedCorner">
            <a:avLst>
              <a:gd name="adj" fmla="val 15898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Elvis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married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Priscilla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2451" y="2876031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Text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64778" y="2876031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err="1" smtClean="0">
                <a:latin typeface="+mj-lt"/>
              </a:rPr>
              <a:t>HTMLTables</a:t>
            </a:r>
            <a:endParaRPr lang="en-US" dirty="0" smtClean="0">
              <a:latin typeface="+mj-lt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1979712" y="1612830"/>
            <a:ext cx="252028" cy="23199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1733264" y="1973125"/>
            <a:ext cx="252028" cy="23199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2236198" y="1973125"/>
            <a:ext cx="252028" cy="23199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2488226" y="2332910"/>
            <a:ext cx="252028" cy="23199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Connecteur droit 19"/>
          <p:cNvCxnSpPr>
            <a:stCxn id="6" idx="5"/>
            <a:endCxn id="16" idx="1"/>
          </p:cNvCxnSpPr>
          <p:nvPr/>
        </p:nvCxnSpPr>
        <p:spPr bwMode="auto">
          <a:xfrm>
            <a:off x="2194831" y="1810849"/>
            <a:ext cx="78276" cy="19625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26"/>
          <p:cNvCxnSpPr>
            <a:stCxn id="17" idx="1"/>
            <a:endCxn id="16" idx="5"/>
          </p:cNvCxnSpPr>
          <p:nvPr/>
        </p:nvCxnSpPr>
        <p:spPr bwMode="auto">
          <a:xfrm flipH="1" flipV="1">
            <a:off x="2451317" y="2171144"/>
            <a:ext cx="73818" cy="19574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28"/>
          <p:cNvCxnSpPr>
            <a:stCxn id="15" idx="0"/>
            <a:endCxn id="6" idx="3"/>
          </p:cNvCxnSpPr>
          <p:nvPr/>
        </p:nvCxnSpPr>
        <p:spPr bwMode="auto">
          <a:xfrm flipV="1">
            <a:off x="1859278" y="1810849"/>
            <a:ext cx="157343" cy="16227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ZoneTexte 31"/>
          <p:cNvSpPr txBox="1"/>
          <p:nvPr/>
        </p:nvSpPr>
        <p:spPr>
          <a:xfrm>
            <a:off x="1830865" y="2876031"/>
            <a:ext cx="1080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DOM Trees</a:t>
            </a:r>
          </a:p>
        </p:txBody>
      </p:sp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821491"/>
              </p:ext>
            </p:extLst>
          </p:nvPr>
        </p:nvGraphicFramePr>
        <p:xfrm>
          <a:off x="3386898" y="1609027"/>
          <a:ext cx="624840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/>
                <a:gridCol w="208280"/>
                <a:gridCol w="208280"/>
              </a:tblGrid>
              <a:tr h="220895">
                <a:tc>
                  <a:txBody>
                    <a:bodyPr/>
                    <a:lstStyle/>
                    <a:p>
                      <a:endParaRPr lang="fr-FR" sz="10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95"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95"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95"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" name="ZoneTexte 33"/>
          <p:cNvSpPr txBox="1"/>
          <p:nvPr/>
        </p:nvSpPr>
        <p:spPr>
          <a:xfrm>
            <a:off x="4585252" y="2876031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err="1" smtClean="0">
                <a:latin typeface="+mj-lt"/>
              </a:rPr>
              <a:t>RDFa</a:t>
            </a:r>
            <a:endParaRPr lang="en-US" dirty="0" smtClean="0">
              <a:latin typeface="+mj-lt"/>
            </a:endParaRPr>
          </a:p>
        </p:txBody>
      </p:sp>
      <p:sp>
        <p:nvSpPr>
          <p:cNvPr id="35" name="Carré corné 34"/>
          <p:cNvSpPr/>
          <p:nvPr/>
        </p:nvSpPr>
        <p:spPr bwMode="auto">
          <a:xfrm>
            <a:off x="4508456" y="1609027"/>
            <a:ext cx="1431695" cy="1016496"/>
          </a:xfrm>
          <a:prstGeom prst="foldedCorner">
            <a:avLst>
              <a:gd name="adj" fmla="val 2351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resource="Elvis"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021829" y="2876031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Path Ranking</a:t>
            </a:r>
          </a:p>
          <a:p>
            <a:pPr marL="0"/>
            <a:r>
              <a:rPr lang="en-US" dirty="0" smtClean="0">
                <a:latin typeface="+mj-lt"/>
              </a:rPr>
              <a:t>Algorithm</a:t>
            </a:r>
          </a:p>
        </p:txBody>
      </p:sp>
      <p:sp>
        <p:nvSpPr>
          <p:cNvPr id="22" name="Ellipse 21"/>
          <p:cNvSpPr/>
          <p:nvPr/>
        </p:nvSpPr>
        <p:spPr bwMode="auto">
          <a:xfrm>
            <a:off x="7732717" y="1731255"/>
            <a:ext cx="252028" cy="23199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7486269" y="2091550"/>
            <a:ext cx="252028" cy="23199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7989203" y="2091550"/>
            <a:ext cx="252028" cy="23199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Connecteur droit 25"/>
          <p:cNvCxnSpPr>
            <a:stCxn id="22" idx="5"/>
            <a:endCxn id="24" idx="1"/>
          </p:cNvCxnSpPr>
          <p:nvPr/>
        </p:nvCxnSpPr>
        <p:spPr bwMode="auto">
          <a:xfrm>
            <a:off x="7947836" y="1929274"/>
            <a:ext cx="78276" cy="19625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Connecteur droit 27"/>
          <p:cNvCxnSpPr>
            <a:stCxn id="23" idx="0"/>
            <a:endCxn id="22" idx="3"/>
          </p:cNvCxnSpPr>
          <p:nvPr/>
        </p:nvCxnSpPr>
        <p:spPr bwMode="auto">
          <a:xfrm flipV="1">
            <a:off x="7612283" y="1929274"/>
            <a:ext cx="157343" cy="16227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cteur droit 29"/>
          <p:cNvCxnSpPr>
            <a:endCxn id="24" idx="2"/>
          </p:cNvCxnSpPr>
          <p:nvPr/>
        </p:nvCxnSpPr>
        <p:spPr bwMode="auto">
          <a:xfrm flipV="1">
            <a:off x="7764683" y="2207547"/>
            <a:ext cx="224520" cy="3640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290" name="Picture 2" descr="http://upload.wikimedia.org/wikipedia/en/8/86/Freebas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9" y="4251878"/>
            <a:ext cx="1625581" cy="2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79771" y="5026395"/>
            <a:ext cx="840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solidFill>
                  <a:schemeClr val="accent2"/>
                </a:solidFill>
                <a:latin typeface="+mj-lt"/>
              </a:rPr>
              <a:t>Elvis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357637" y="5026393"/>
            <a:ext cx="134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solidFill>
                  <a:schemeClr val="accent2"/>
                </a:solidFill>
                <a:latin typeface="+mj-lt"/>
              </a:rPr>
              <a:t>Priscilla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25507" y="6128553"/>
            <a:ext cx="7989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with LCWA </a:t>
            </a:r>
            <a:r>
              <a:rPr lang="en-US" sz="1800" dirty="0" smtClean="0">
                <a:latin typeface="+mj-lt"/>
              </a:rPr>
              <a:t>(local closed world  assumption) </a:t>
            </a:r>
          </a:p>
          <a:p>
            <a:pPr marL="0"/>
            <a:r>
              <a:rPr lang="en-US" dirty="0" smtClean="0">
                <a:latin typeface="+mj-lt"/>
              </a:rPr>
              <a:t>aka. PCA </a:t>
            </a:r>
            <a:r>
              <a:rPr lang="en-US" sz="1800" dirty="0" smtClean="0">
                <a:latin typeface="+mj-lt"/>
              </a:rPr>
              <a:t>(partial completeness assumption)</a:t>
            </a:r>
          </a:p>
        </p:txBody>
      </p:sp>
      <p:cxnSp>
        <p:nvCxnSpPr>
          <p:cNvPr id="11" name="Connecteur droit avec flèche 10"/>
          <p:cNvCxnSpPr>
            <a:stCxn id="7" idx="3"/>
            <a:endCxn id="31" idx="1"/>
          </p:cNvCxnSpPr>
          <p:nvPr/>
        </p:nvCxnSpPr>
        <p:spPr bwMode="auto">
          <a:xfrm flipV="1">
            <a:off x="1120583" y="5241837"/>
            <a:ext cx="1237054" cy="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ZoneTexte 36"/>
          <p:cNvSpPr txBox="1"/>
          <p:nvPr/>
        </p:nvSpPr>
        <p:spPr>
          <a:xfrm>
            <a:off x="1052590" y="4829104"/>
            <a:ext cx="1370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solidFill>
                  <a:schemeClr val="accent2"/>
                </a:solidFill>
                <a:latin typeface="+mj-lt"/>
              </a:rPr>
              <a:t>married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2423408" y="5597288"/>
            <a:ext cx="1547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solidFill>
                  <a:schemeClr val="accent2"/>
                </a:solidFill>
                <a:latin typeface="+mj-lt"/>
              </a:rPr>
              <a:t>Madonna</a:t>
            </a:r>
          </a:p>
        </p:txBody>
      </p:sp>
      <p:cxnSp>
        <p:nvCxnSpPr>
          <p:cNvPr id="40" name="Connecteur droit avec flèche 39"/>
          <p:cNvCxnSpPr>
            <a:stCxn id="7" idx="3"/>
            <a:endCxn id="39" idx="1"/>
          </p:cNvCxnSpPr>
          <p:nvPr/>
        </p:nvCxnSpPr>
        <p:spPr bwMode="auto">
          <a:xfrm>
            <a:off x="1120583" y="5241839"/>
            <a:ext cx="1302825" cy="5708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Connecteur droit 42"/>
          <p:cNvCxnSpPr/>
          <p:nvPr/>
        </p:nvCxnSpPr>
        <p:spPr bwMode="auto">
          <a:xfrm flipV="1">
            <a:off x="1771995" y="5527285"/>
            <a:ext cx="331935" cy="1653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Connecteur droit 45"/>
          <p:cNvCxnSpPr/>
          <p:nvPr/>
        </p:nvCxnSpPr>
        <p:spPr bwMode="auto">
          <a:xfrm>
            <a:off x="1851902" y="5457282"/>
            <a:ext cx="97601" cy="3554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Connecteur droit 47"/>
          <p:cNvCxnSpPr/>
          <p:nvPr/>
        </p:nvCxnSpPr>
        <p:spPr bwMode="auto">
          <a:xfrm>
            <a:off x="192451" y="3861048"/>
            <a:ext cx="841199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Connecteur droit 49"/>
          <p:cNvCxnSpPr/>
          <p:nvPr/>
        </p:nvCxnSpPr>
        <p:spPr bwMode="auto">
          <a:xfrm>
            <a:off x="4508456" y="3861048"/>
            <a:ext cx="0" cy="13989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Connecteur droit avec flèche 51"/>
          <p:cNvCxnSpPr/>
          <p:nvPr/>
        </p:nvCxnSpPr>
        <p:spPr bwMode="auto">
          <a:xfrm>
            <a:off x="3970558" y="5259991"/>
            <a:ext cx="165618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tangle 52"/>
          <p:cNvSpPr/>
          <p:nvPr/>
        </p:nvSpPr>
        <p:spPr bwMode="auto">
          <a:xfrm>
            <a:off x="224740" y="4756515"/>
            <a:ext cx="3598736" cy="127166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844322" y="4687838"/>
            <a:ext cx="2592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Classification model for each of 4000 relations</a:t>
            </a:r>
          </a:p>
        </p:txBody>
      </p:sp>
    </p:spTree>
    <p:extLst>
      <p:ext uri="{BB962C8B-B14F-4D97-AF65-F5344CB8AC3E}">
        <p14:creationId xmlns:p14="http://schemas.microsoft.com/office/powerpoint/2010/main" val="36658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3" grpId="0"/>
      <p:bldP spid="37" grpId="0"/>
      <p:bldP spid="39" grpId="0"/>
      <p:bldP spid="53" grpId="0" animBg="1"/>
      <p:bldP spid="5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NELL couples different learners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6427113"/>
            <a:ext cx="36912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entury Gothic"/>
                <a:hlinkClick r:id="rId2"/>
              </a:rPr>
              <a:t>http://rtw.ml.cmu.edu/rtw/</a:t>
            </a:r>
            <a:r>
              <a:rPr lang="en-US" dirty="0" smtClean="0">
                <a:latin typeface="+mj-lt"/>
                <a:cs typeface="Century Gothic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13" y="2941024"/>
            <a:ext cx="25731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  <a:cs typeface="Century Gothic"/>
              </a:rPr>
              <a:t>Natural Language</a:t>
            </a:r>
          </a:p>
          <a:p>
            <a:r>
              <a:rPr lang="en-US" i="1" dirty="0" smtClean="0">
                <a:latin typeface="+mj-lt"/>
                <a:cs typeface="Century Gothic"/>
              </a:rPr>
              <a:t>Pattern Extractor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6414" y="1869454"/>
            <a:ext cx="2220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  <a:cs typeface="Century Gothic"/>
              </a:rPr>
              <a:t>Table Extractor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8529" y="3732292"/>
            <a:ext cx="24801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  <a:cs typeface="Century Gothic"/>
              </a:rPr>
              <a:t>Mutual exclusion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66413" y="5192271"/>
            <a:ext cx="3372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  <a:cs typeface="Century Gothic"/>
              </a:rPr>
              <a:t>Type Check</a:t>
            </a:r>
          </a:p>
        </p:txBody>
      </p:sp>
      <p:sp>
        <p:nvSpPr>
          <p:cNvPr id="19" name="Folded Corner 18"/>
          <p:cNvSpPr/>
          <p:nvPr/>
        </p:nvSpPr>
        <p:spPr>
          <a:xfrm>
            <a:off x="161094" y="3758995"/>
            <a:ext cx="3128592" cy="82105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+mj-lt"/>
                <a:cs typeface="Century Gothic"/>
              </a:rPr>
              <a:t>Krzewski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Century Gothic"/>
              </a:rPr>
              <a:t> coaches the Blue Devils.</a:t>
            </a:r>
          </a:p>
        </p:txBody>
      </p:sp>
      <p:sp>
        <p:nvSpPr>
          <p:cNvPr id="20" name="Folded Corner 19"/>
          <p:cNvSpPr/>
          <p:nvPr/>
        </p:nvSpPr>
        <p:spPr>
          <a:xfrm>
            <a:off x="5758588" y="2331119"/>
            <a:ext cx="3178456" cy="763546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  <a:latin typeface="+mj-lt"/>
                <a:cs typeface="Century Gothic"/>
              </a:rPr>
              <a:t>Krzewski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Century Gothic"/>
              </a:rPr>
              <a:t>  Blue Angels</a:t>
            </a:r>
          </a:p>
          <a:p>
            <a:r>
              <a:rPr lang="en-US" dirty="0" smtClean="0">
                <a:solidFill>
                  <a:schemeClr val="tx1"/>
                </a:solidFill>
                <a:latin typeface="+mj-lt"/>
                <a:cs typeface="Century Gothic"/>
              </a:rPr>
              <a:t>Miller	      Red Angels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6238" y="4187935"/>
            <a:ext cx="3509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  <a:cs typeface="Century Gothic"/>
              </a:rPr>
              <a:t>sports coach != scientist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8622" y="5553752"/>
            <a:ext cx="34371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  <a:cs typeface="Century Gothic"/>
              </a:rPr>
              <a:t>If I coach, am I a coach?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111" y="2941024"/>
            <a:ext cx="3362572" cy="178094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42564" y="1869453"/>
            <a:ext cx="3530358" cy="134600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98621" y="5192271"/>
            <a:ext cx="3966151" cy="73081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08529" y="3732292"/>
            <a:ext cx="3984698" cy="92067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30" name="Left-Right Arrow 29"/>
          <p:cNvSpPr/>
          <p:nvPr/>
        </p:nvSpPr>
        <p:spPr>
          <a:xfrm rot="20492910">
            <a:off x="3788592" y="2655990"/>
            <a:ext cx="1506385" cy="274341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31" name="Left-Right Arrow 30"/>
          <p:cNvSpPr/>
          <p:nvPr/>
        </p:nvSpPr>
        <p:spPr>
          <a:xfrm rot="5400000">
            <a:off x="5463307" y="4797799"/>
            <a:ext cx="426011" cy="274341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33" name="Left-Right Arrow 32"/>
          <p:cNvSpPr/>
          <p:nvPr/>
        </p:nvSpPr>
        <p:spPr>
          <a:xfrm rot="5400000">
            <a:off x="5494630" y="3336705"/>
            <a:ext cx="516837" cy="274341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34" name="Left-Right Arrow 33"/>
          <p:cNvSpPr/>
          <p:nvPr/>
        </p:nvSpPr>
        <p:spPr>
          <a:xfrm rot="2941561">
            <a:off x="3005185" y="4288756"/>
            <a:ext cx="1527712" cy="272778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35" name="Left-Right Arrow 34"/>
          <p:cNvSpPr/>
          <p:nvPr/>
        </p:nvSpPr>
        <p:spPr>
          <a:xfrm rot="5400000">
            <a:off x="3016960" y="3225386"/>
            <a:ext cx="2986201" cy="274341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37" name="Left-Right Arrow 36"/>
          <p:cNvSpPr/>
          <p:nvPr/>
        </p:nvSpPr>
        <p:spPr>
          <a:xfrm rot="1425675">
            <a:off x="3280548" y="3553949"/>
            <a:ext cx="1830032" cy="339642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3515" y="1299046"/>
            <a:ext cx="2244525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  <a:cs typeface="Century Gothic"/>
              </a:rPr>
              <a:t>Initial Ontology</a:t>
            </a:r>
          </a:p>
        </p:txBody>
      </p:sp>
      <p:sp>
        <p:nvSpPr>
          <p:cNvPr id="40" name="Left-Right Arrow 39"/>
          <p:cNvSpPr/>
          <p:nvPr/>
        </p:nvSpPr>
        <p:spPr>
          <a:xfrm rot="18730010">
            <a:off x="2046395" y="2166703"/>
            <a:ext cx="1217175" cy="274341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41" name="Left-Right Arrow 40"/>
          <p:cNvSpPr/>
          <p:nvPr/>
        </p:nvSpPr>
        <p:spPr>
          <a:xfrm rot="12887656">
            <a:off x="5077153" y="1623540"/>
            <a:ext cx="572024" cy="274341"/>
          </a:xfrm>
          <a:prstGeom prst="leftRightArrow">
            <a:avLst/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+mj-lt"/>
              <a:cs typeface="Century Gothic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2294" y="62068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[Carlson et al. 2010]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410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 animBg="1"/>
      <p:bldP spid="21" grpId="0"/>
      <p:bldP spid="22" grpId="0"/>
      <p:bldP spid="25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4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2060848"/>
            <a:ext cx="864096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feld 14"/>
          <p:cNvSpPr txBox="1">
            <a:spLocks noChangeArrowheads="1"/>
          </p:cNvSpPr>
          <p:nvPr/>
        </p:nvSpPr>
        <p:spPr bwMode="auto">
          <a:xfrm>
            <a:off x="251520" y="119675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30"/>
          <p:cNvSpPr txBox="1"/>
          <p:nvPr/>
        </p:nvSpPr>
        <p:spPr>
          <a:xfrm>
            <a:off x="4831880" y="2420888"/>
            <a:ext cx="3922869" cy="2277547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latin typeface="+mj-lt"/>
                <a:sym typeface="Wingdings"/>
              </a:rPr>
              <a:t> Scope &amp; </a:t>
            </a:r>
            <a:r>
              <a:rPr lang="en-US" dirty="0" smtClean="0">
                <a:latin typeface="+mj-lt"/>
              </a:rPr>
              <a:t>Goal</a:t>
            </a:r>
          </a:p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Regex-based Extraction</a:t>
            </a:r>
            <a:endParaRPr lang="en-US" dirty="0" smtClean="0"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Pattern-based Harvesting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Consistency Reasoning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Probabilistic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  <a:sym typeface="Wingdings"/>
              </a:rPr>
              <a:t>Web-Table Methods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760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7021"/>
            <a:ext cx="9144000" cy="221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692150"/>
          </a:xfrm>
        </p:spPr>
        <p:txBody>
          <a:bodyPr>
            <a:normAutofit/>
          </a:bodyPr>
          <a:lstStyle/>
          <a:p>
            <a:pPr defTabSz="893763" eaLnBrk="1" hangingPunct="1"/>
            <a:r>
              <a:rPr lang="en-US" sz="3400" dirty="0" smtClean="0"/>
              <a:t>Web Tables provide relational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9832" y="683404"/>
            <a:ext cx="597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[</a:t>
            </a:r>
            <a:r>
              <a:rPr lang="en-US" sz="1800" dirty="0" err="1" smtClean="0"/>
              <a:t>Cafarella</a:t>
            </a:r>
            <a:r>
              <a:rPr lang="en-US" sz="1800" dirty="0" smtClean="0"/>
              <a:t> et al: PVLDB 08; </a:t>
            </a:r>
            <a:r>
              <a:rPr lang="en-US" sz="1800" dirty="0" err="1" smtClean="0"/>
              <a:t>Sarawagi</a:t>
            </a:r>
            <a:r>
              <a:rPr lang="en-US" sz="1800" dirty="0" smtClean="0"/>
              <a:t> et al: PVLDB 09]</a:t>
            </a:r>
            <a:endParaRPr lang="en-US" sz="1800" dirty="0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214950"/>
            <a:ext cx="4534819" cy="16430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249234"/>
            <a:ext cx="6865870" cy="150019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3714752"/>
            <a:ext cx="7765231" cy="16430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5214950"/>
            <a:ext cx="5019675" cy="22669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857496"/>
            <a:ext cx="2357422" cy="213055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3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Web Tables can be annotated with YAGO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68340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[</a:t>
            </a:r>
            <a:r>
              <a:rPr lang="en-US" sz="1800" dirty="0" err="1" smtClean="0"/>
              <a:t>Limaye</a:t>
            </a:r>
            <a:r>
              <a:rPr lang="en-US" sz="1800" dirty="0" smtClean="0"/>
              <a:t>, </a:t>
            </a:r>
            <a:r>
              <a:rPr lang="en-US" sz="1800" dirty="0" err="1" smtClean="0"/>
              <a:t>Sarawagi</a:t>
            </a:r>
            <a:r>
              <a:rPr lang="en-US" sz="1800" dirty="0" smtClean="0"/>
              <a:t>, </a:t>
            </a:r>
            <a:r>
              <a:rPr lang="en-US" sz="1800" dirty="0" err="1" smtClean="0"/>
              <a:t>Chakrabarti</a:t>
            </a:r>
            <a:r>
              <a:rPr lang="en-US" sz="1800" dirty="0" smtClean="0"/>
              <a:t>: PVLDB 10]</a:t>
            </a:r>
            <a:endParaRPr lang="en-US" sz="1800" dirty="0"/>
          </a:p>
        </p:txBody>
      </p:sp>
      <p:sp>
        <p:nvSpPr>
          <p:cNvPr id="92" name="Textfeld 91"/>
          <p:cNvSpPr txBox="1"/>
          <p:nvPr/>
        </p:nvSpPr>
        <p:spPr>
          <a:xfrm>
            <a:off x="-20258" y="1125905"/>
            <a:ext cx="64152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 enable semantic search over Web tables</a:t>
            </a:r>
            <a:endParaRPr lang="en-US" dirty="0"/>
          </a:p>
        </p:txBody>
      </p:sp>
      <p:sp>
        <p:nvSpPr>
          <p:cNvPr id="94" name="Textfeld 93"/>
          <p:cNvSpPr txBox="1"/>
          <p:nvPr/>
        </p:nvSpPr>
        <p:spPr>
          <a:xfrm>
            <a:off x="-19852" y="1556792"/>
            <a:ext cx="76161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Map column headers to </a:t>
            </a:r>
            <a:r>
              <a:rPr lang="en-US" dirty="0" err="1" smtClean="0"/>
              <a:t>Yago</a:t>
            </a:r>
            <a:r>
              <a:rPr lang="en-US" dirty="0" smtClean="0"/>
              <a:t> classes,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Map cell values to </a:t>
            </a:r>
            <a:r>
              <a:rPr lang="en-US" dirty="0" err="1" smtClean="0"/>
              <a:t>Yago</a:t>
            </a:r>
            <a:r>
              <a:rPr lang="en-US" dirty="0" smtClean="0"/>
              <a:t> entities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Using joint inference for factor-graph learning model</a:t>
            </a:r>
            <a:endParaRPr lang="en-US" dirty="0"/>
          </a:p>
        </p:txBody>
      </p:sp>
      <p:sp>
        <p:nvSpPr>
          <p:cNvPr id="96" name="Rectangle 67"/>
          <p:cNvSpPr>
            <a:spLocks noChangeArrowheads="1"/>
          </p:cNvSpPr>
          <p:nvPr/>
        </p:nvSpPr>
        <p:spPr bwMode="auto">
          <a:xfrm>
            <a:off x="-36512" y="4365104"/>
            <a:ext cx="4732420" cy="468312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97" name="Line 30"/>
          <p:cNvSpPr>
            <a:spLocks noChangeShapeType="1"/>
          </p:cNvSpPr>
          <p:nvPr/>
        </p:nvSpPr>
        <p:spPr bwMode="auto">
          <a:xfrm>
            <a:off x="-36512" y="4833416"/>
            <a:ext cx="47324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98" name="Line 31"/>
          <p:cNvSpPr>
            <a:spLocks noChangeShapeType="1"/>
          </p:cNvSpPr>
          <p:nvPr/>
        </p:nvSpPr>
        <p:spPr bwMode="auto">
          <a:xfrm>
            <a:off x="3059832" y="4365104"/>
            <a:ext cx="0" cy="141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99" name="Line 32"/>
          <p:cNvSpPr>
            <a:spLocks noChangeShapeType="1"/>
          </p:cNvSpPr>
          <p:nvPr/>
        </p:nvSpPr>
        <p:spPr bwMode="auto">
          <a:xfrm>
            <a:off x="-36512" y="5419204"/>
            <a:ext cx="473242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100" name="Text Box 37"/>
          <p:cNvSpPr txBox="1">
            <a:spLocks noChangeArrowheads="1"/>
          </p:cNvSpPr>
          <p:nvPr/>
        </p:nvSpPr>
        <p:spPr bwMode="auto">
          <a:xfrm>
            <a:off x="222251" y="4482579"/>
            <a:ext cx="576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/>
              <a:t>Title</a:t>
            </a:r>
            <a:endParaRPr lang="en-US" sz="2200" dirty="0"/>
          </a:p>
        </p:txBody>
      </p:sp>
      <p:sp>
        <p:nvSpPr>
          <p:cNvPr id="101" name="Text Box 38"/>
          <p:cNvSpPr txBox="1">
            <a:spLocks noChangeArrowheads="1"/>
          </p:cNvSpPr>
          <p:nvPr/>
        </p:nvSpPr>
        <p:spPr bwMode="auto">
          <a:xfrm>
            <a:off x="3203848" y="4437112"/>
            <a:ext cx="926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/>
              <a:t>Author</a:t>
            </a:r>
            <a:endParaRPr lang="en-US" sz="2200" dirty="0"/>
          </a:p>
        </p:txBody>
      </p:sp>
      <p:sp>
        <p:nvSpPr>
          <p:cNvPr id="107" name="Line 32"/>
          <p:cNvSpPr>
            <a:spLocks noChangeShapeType="1"/>
          </p:cNvSpPr>
          <p:nvPr/>
        </p:nvSpPr>
        <p:spPr bwMode="auto">
          <a:xfrm>
            <a:off x="-36512" y="5777979"/>
            <a:ext cx="473242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 dirty="0"/>
          </a:p>
        </p:txBody>
      </p:sp>
      <p:sp>
        <p:nvSpPr>
          <p:cNvPr id="108" name="Text Box 39"/>
          <p:cNvSpPr txBox="1">
            <a:spLocks noChangeArrowheads="1"/>
          </p:cNvSpPr>
          <p:nvPr/>
        </p:nvSpPr>
        <p:spPr bwMode="auto">
          <a:xfrm>
            <a:off x="49229" y="5451897"/>
            <a:ext cx="30047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cs typeface="Arial" charset="0"/>
              </a:rPr>
              <a:t>A short history of time</a:t>
            </a:r>
            <a:endParaRPr lang="en-US" sz="2200" dirty="0">
              <a:cs typeface="Arial" charset="0"/>
            </a:endParaRP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3159754" y="5501754"/>
            <a:ext cx="14122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cs typeface="Arial" charset="0"/>
              </a:rPr>
              <a:t>S Hawkins</a:t>
            </a:r>
            <a:endParaRPr lang="en-US" sz="2200" dirty="0">
              <a:cs typeface="Arial" charset="0"/>
            </a:endParaRPr>
          </a:p>
        </p:txBody>
      </p:sp>
      <p:sp>
        <p:nvSpPr>
          <p:cNvPr id="111" name="Text Box 44"/>
          <p:cNvSpPr txBox="1">
            <a:spLocks noChangeArrowheads="1"/>
          </p:cNvSpPr>
          <p:nvPr/>
        </p:nvSpPr>
        <p:spPr bwMode="auto">
          <a:xfrm>
            <a:off x="3162929" y="4949304"/>
            <a:ext cx="1212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 Adams</a:t>
            </a:r>
            <a:endParaRPr lang="en-US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 Box 45"/>
          <p:cNvSpPr txBox="1">
            <a:spLocks noChangeArrowheads="1"/>
          </p:cNvSpPr>
          <p:nvPr/>
        </p:nvSpPr>
        <p:spPr bwMode="auto">
          <a:xfrm>
            <a:off x="18695" y="4949304"/>
            <a:ext cx="24397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cs typeface="Arial" charset="0"/>
              </a:rPr>
              <a:t>Hitchhiker's guide</a:t>
            </a:r>
            <a:endParaRPr lang="en-US" sz="2200" dirty="0">
              <a:cs typeface="Arial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85" y="3284984"/>
            <a:ext cx="2603175" cy="1333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4059" y="5559623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Book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664259" y="5559623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Person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804248" y="4767535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Entity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2867" y="638132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err="1" smtClean="0">
                <a:solidFill>
                  <a:srgbClr val="3333CC"/>
                </a:solidFill>
                <a:latin typeface="+mj-lt"/>
              </a:rPr>
              <a:t>hasAuthor</a:t>
            </a:r>
            <a:endParaRPr lang="en-US" sz="2400" dirty="0" smtClean="0">
              <a:solidFill>
                <a:srgbClr val="3333CC"/>
              </a:solidFill>
              <a:latin typeface="+mj-lt"/>
            </a:endParaRPr>
          </a:p>
        </p:txBody>
      </p:sp>
      <p:cxnSp>
        <p:nvCxnSpPr>
          <p:cNvPr id="7" name="Straight Arrow Connector 6"/>
          <p:cNvCxnSpPr>
            <a:stCxn id="3" idx="0"/>
            <a:endCxn id="116" idx="2"/>
          </p:cNvCxnSpPr>
          <p:nvPr/>
        </p:nvCxnSpPr>
        <p:spPr bwMode="auto">
          <a:xfrm flipV="1">
            <a:off x="6341113" y="5229200"/>
            <a:ext cx="982669" cy="330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16"/>
          <p:cNvCxnSpPr>
            <a:stCxn id="115" idx="0"/>
            <a:endCxn id="116" idx="2"/>
          </p:cNvCxnSpPr>
          <p:nvPr/>
        </p:nvCxnSpPr>
        <p:spPr bwMode="auto">
          <a:xfrm flipH="1" flipV="1">
            <a:off x="7323782" y="5229200"/>
            <a:ext cx="954588" cy="330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 bwMode="auto">
          <a:xfrm>
            <a:off x="5076056" y="3284984"/>
            <a:ext cx="4067944" cy="3528244"/>
          </a:xfrm>
          <a:prstGeom prst="rect">
            <a:avLst/>
          </a:prstGeom>
          <a:noFill/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51329" y="3538104"/>
            <a:ext cx="5472953" cy="1921402"/>
          </a:xfrm>
          <a:custGeom>
            <a:avLst/>
            <a:gdLst>
              <a:gd name="connsiteX0" fmla="*/ 0 w 5472953"/>
              <a:gd name="connsiteY0" fmla="*/ 832190 h 1921402"/>
              <a:gd name="connsiteX1" fmla="*/ 3361765 w 5472953"/>
              <a:gd name="connsiteY1" fmla="*/ 38814 h 1921402"/>
              <a:gd name="connsiteX2" fmla="*/ 5472953 w 5472953"/>
              <a:gd name="connsiteY2" fmla="*/ 1921402 h 192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953" h="1921402">
                <a:moveTo>
                  <a:pt x="0" y="832190"/>
                </a:moveTo>
                <a:cubicBezTo>
                  <a:pt x="1224803" y="344734"/>
                  <a:pt x="2449606" y="-142721"/>
                  <a:pt x="3361765" y="38814"/>
                </a:cubicBezTo>
                <a:cubicBezTo>
                  <a:pt x="4273924" y="220349"/>
                  <a:pt x="4873438" y="1070875"/>
                  <a:pt x="5472953" y="1921402"/>
                </a:cubicBezTo>
              </a:path>
            </a:pathLst>
          </a:custGeom>
          <a:noFill/>
          <a:ln w="38100" cap="flat" cmpd="sng" algn="ctr">
            <a:solidFill>
              <a:srgbClr val="CC0099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130384" y="4606389"/>
            <a:ext cx="3533875" cy="10646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051720" y="6021288"/>
            <a:ext cx="171752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Freeform 18"/>
          <p:cNvSpPr/>
          <p:nvPr/>
        </p:nvSpPr>
        <p:spPr bwMode="auto">
          <a:xfrm>
            <a:off x="2636103" y="6051176"/>
            <a:ext cx="3845379" cy="567118"/>
          </a:xfrm>
          <a:custGeom>
            <a:avLst/>
            <a:gdLst>
              <a:gd name="connsiteX0" fmla="*/ 281909 w 3845379"/>
              <a:gd name="connsiteY0" fmla="*/ 0 h 567118"/>
              <a:gd name="connsiteX1" fmla="*/ 362591 w 3845379"/>
              <a:gd name="connsiteY1" fmla="*/ 497542 h 567118"/>
              <a:gd name="connsiteX2" fmla="*/ 3845379 w 3845379"/>
              <a:gd name="connsiteY2" fmla="*/ 551330 h 56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5379" h="567118">
                <a:moveTo>
                  <a:pt x="281909" y="0"/>
                </a:moveTo>
                <a:cubicBezTo>
                  <a:pt x="25294" y="202827"/>
                  <a:pt x="-231321" y="405654"/>
                  <a:pt x="362591" y="497542"/>
                </a:cubicBezTo>
                <a:cubicBezTo>
                  <a:pt x="956503" y="589430"/>
                  <a:pt x="2400941" y="570380"/>
                  <a:pt x="3845379" y="551330"/>
                </a:cubicBezTo>
              </a:path>
            </a:pathLst>
          </a:custGeom>
          <a:noFill/>
          <a:ln w="38100" cap="flat" cmpd="sng" algn="ctr">
            <a:solidFill>
              <a:srgbClr val="CC0099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5" grpId="0"/>
      <p:bldP spid="116" grpId="0"/>
      <p:bldP spid="5" grpId="0"/>
      <p:bldP spid="10" grpId="0" animBg="1"/>
      <p:bldP spid="11" grpId="0" animBg="1"/>
      <p:bldP spid="19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Statistics yield semantics of Web Tables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5568" y="6448981"/>
            <a:ext cx="378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[</a:t>
            </a:r>
            <a:r>
              <a:rPr lang="en-US" sz="1800" dirty="0" err="1" smtClean="0"/>
              <a:t>Venetis,Halevy</a:t>
            </a:r>
            <a:r>
              <a:rPr lang="en-US" sz="1800" dirty="0" smtClean="0"/>
              <a:t> et al: PVLDB 11]</a:t>
            </a:r>
            <a:endParaRPr lang="en-US" sz="1800" dirty="0"/>
          </a:p>
        </p:txBody>
      </p:sp>
      <p:sp>
        <p:nvSpPr>
          <p:cNvPr id="40" name="Textfeld 39"/>
          <p:cNvSpPr txBox="1"/>
          <p:nvPr/>
        </p:nvSpPr>
        <p:spPr>
          <a:xfrm>
            <a:off x="-23030" y="4293096"/>
            <a:ext cx="9025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Idea: Infer classes from co-occurrences, headers are class names</a:t>
            </a:r>
          </a:p>
        </p:txBody>
      </p:sp>
      <p:pic>
        <p:nvPicPr>
          <p:cNvPr id="7" name="Picture 2" descr="Screen shot 2011-08-23 at 2.43.0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3" y="1484784"/>
            <a:ext cx="9063191" cy="2412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71118" y="4749075"/>
                <a:ext cx="5709194" cy="912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/>
                                </a:rPr>
                                <m:t>𝑣𝑎𝑙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>
                              <a:latin typeface="Cambria Math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/>
                                </a:rPr>
                                <m:t>𝑣𝑎𝑙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r>
                            <a:rPr lang="en-US" b="0" i="1" smtClean="0">
                              <a:latin typeface="Cambria Math"/>
                            </a:rPr>
                            <m:t>𝑐𝑙𝑎𝑠𝑠</m:t>
                          </m:r>
                        </m:e>
                      </m:d>
                      <m:r>
                        <a:rPr lang="en-US" b="0" i="1">
                          <a:latin typeface="Cambria Math"/>
                        </a:rPr>
                        <m:t>∝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nary>
                        <m:naryPr>
                          <m:chr m:val="∏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b="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>
                                  <a:latin typeface="Cambria Math"/>
                                </a:rPr>
                                <m:t>𝑐𝑙𝑎𝑠𝑠</m:t>
                              </m:r>
                              <m:r>
                                <a:rPr lang="en-US" b="0" i="1">
                                  <a:latin typeface="Cambria Math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𝑣𝑎𝑙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𝑐𝑙𝑎𝑠𝑠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118" y="4749075"/>
                <a:ext cx="5709194" cy="9121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45"/>
          <p:cNvSpPr txBox="1"/>
          <p:nvPr/>
        </p:nvSpPr>
        <p:spPr>
          <a:xfrm>
            <a:off x="35496" y="5777388"/>
            <a:ext cx="53158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12 Mio. Web tables: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1.5 Mio. labeled columns (=classes)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155 Mio. instances (=values)</a:t>
            </a:r>
          </a:p>
        </p:txBody>
      </p:sp>
    </p:spTree>
    <p:extLst>
      <p:ext uri="{BB962C8B-B14F-4D97-AF65-F5344CB8AC3E}">
        <p14:creationId xmlns:p14="http://schemas.microsoft.com/office/powerpoint/2010/main" val="23111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  <p:bldP spid="5" grpId="0"/>
      <p:bldP spid="1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4"/>
            <a:ext cx="914400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Statistics yield semantics of Web Tables</a:t>
            </a:r>
            <a:endParaRPr lang="en-US" dirty="0"/>
          </a:p>
        </p:txBody>
      </p:sp>
      <p:sp>
        <p:nvSpPr>
          <p:cNvPr id="40" name="Textfeld 39"/>
          <p:cNvSpPr txBox="1"/>
          <p:nvPr/>
        </p:nvSpPr>
        <p:spPr>
          <a:xfrm>
            <a:off x="35496" y="4438273"/>
            <a:ext cx="8776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Idea: Infer facts from table rows, header identifies relation name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40796" y="4869160"/>
            <a:ext cx="558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err="1" smtClean="0">
                <a:solidFill>
                  <a:srgbClr val="3333CC"/>
                </a:solidFill>
                <a:latin typeface="+mj-lt"/>
              </a:rPr>
              <a:t>hasLocation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(</a:t>
            </a:r>
            <a:r>
              <a:rPr lang="en-US" dirty="0" err="1" smtClean="0">
                <a:solidFill>
                  <a:srgbClr val="3333CC"/>
                </a:solidFill>
                <a:latin typeface="+mj-lt"/>
              </a:rPr>
              <a:t>ThirdWorkshop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, </a:t>
            </a:r>
            <a:r>
              <a:rPr lang="en-US" dirty="0" err="1" smtClean="0">
                <a:solidFill>
                  <a:srgbClr val="3333CC"/>
                </a:solidFill>
                <a:latin typeface="+mj-lt"/>
              </a:rPr>
              <a:t>SanDiego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)</a:t>
            </a:r>
          </a:p>
        </p:txBody>
      </p:sp>
      <p:sp>
        <p:nvSpPr>
          <p:cNvPr id="9" name="Textfeld 46"/>
          <p:cNvSpPr txBox="1"/>
          <p:nvPr/>
        </p:nvSpPr>
        <p:spPr>
          <a:xfrm>
            <a:off x="45313" y="5633372"/>
            <a:ext cx="8978740" cy="1107996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but: </a:t>
            </a:r>
            <a:r>
              <a:rPr lang="en-US" dirty="0" err="1" smtClean="0"/>
              <a:t>classes&amp;entities</a:t>
            </a:r>
            <a:r>
              <a:rPr lang="en-US" dirty="0" smtClean="0"/>
              <a:t> not </a:t>
            </a:r>
            <a:r>
              <a:rPr lang="en-US" dirty="0" err="1" smtClean="0"/>
              <a:t>canonicalized</a:t>
            </a:r>
            <a:r>
              <a:rPr lang="en-US" dirty="0" smtClean="0"/>
              <a:t>. Instances may include:</a:t>
            </a:r>
          </a:p>
          <a:p>
            <a:r>
              <a:rPr lang="en-US" dirty="0" smtClean="0"/>
              <a:t>   Google Inc., Google, NASDAQ GOOG, Google search engine, …</a:t>
            </a:r>
          </a:p>
          <a:p>
            <a:r>
              <a:rPr lang="en-US" dirty="0" smtClean="0"/>
              <a:t>   Jet Li, Li </a:t>
            </a:r>
            <a:r>
              <a:rPr lang="en-US" dirty="0" err="1" smtClean="0"/>
              <a:t>Lianjie</a:t>
            </a:r>
            <a:r>
              <a:rPr lang="en-US" dirty="0" smtClean="0"/>
              <a:t>,  Ley Lin </a:t>
            </a:r>
            <a:r>
              <a:rPr lang="en-US" dirty="0" err="1" smtClean="0"/>
              <a:t>Git</a:t>
            </a:r>
            <a:r>
              <a:rPr lang="en-US" dirty="0" smtClean="0"/>
              <a:t>, Li </a:t>
            </a:r>
            <a:r>
              <a:rPr lang="en-US" dirty="0" err="1" smtClean="0"/>
              <a:t>Yangzhong</a:t>
            </a:r>
            <a:r>
              <a:rPr lang="en-US" dirty="0" smtClean="0"/>
              <a:t>, Nameless hero, …</a:t>
            </a:r>
          </a:p>
        </p:txBody>
      </p:sp>
      <p:pic>
        <p:nvPicPr>
          <p:cNvPr id="10" name="Picture 2" descr="Screen shot 2011-08-23 at 2.43.0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3" y="1484784"/>
            <a:ext cx="9063191" cy="24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3583244"/>
            <a:ext cx="9144000" cy="230425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1196752"/>
            <a:ext cx="9144000" cy="230425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0"/>
            <a:ext cx="9793088" cy="692150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Knowledge Bases: a Pragmatic Definition</a:t>
            </a:r>
          </a:p>
        </p:txBody>
      </p:sp>
      <p:sp>
        <p:nvSpPr>
          <p:cNvPr id="34819" name="TextBox 34818"/>
          <p:cNvSpPr txBox="1"/>
          <p:nvPr/>
        </p:nvSpPr>
        <p:spPr>
          <a:xfrm>
            <a:off x="180495" y="1124744"/>
            <a:ext cx="8925841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800" dirty="0" smtClean="0">
                <a:solidFill>
                  <a:srgbClr val="3333CC"/>
                </a:solidFill>
                <a:latin typeface="+mj-lt"/>
              </a:rPr>
              <a:t>Comprehensive</a:t>
            </a:r>
            <a:r>
              <a:rPr lang="en-US" sz="2800" dirty="0" smtClean="0">
                <a:latin typeface="+mj-lt"/>
              </a:rPr>
              <a:t> and semantically organized </a:t>
            </a:r>
          </a:p>
          <a:p>
            <a:pPr lvl="1">
              <a:spcBef>
                <a:spcPts val="1200"/>
              </a:spcBef>
            </a:pPr>
            <a:r>
              <a:rPr lang="en-US" sz="2800" dirty="0" smtClean="0">
                <a:solidFill>
                  <a:srgbClr val="3333CC"/>
                </a:solidFill>
                <a:latin typeface="+mj-lt"/>
              </a:rPr>
              <a:t>machine-readable</a:t>
            </a:r>
            <a:r>
              <a:rPr lang="en-US" sz="2800" dirty="0" smtClean="0">
                <a:latin typeface="+mj-lt"/>
              </a:rPr>
              <a:t> collection of </a:t>
            </a:r>
          </a:p>
          <a:p>
            <a:pPr lvl="1"/>
            <a:r>
              <a:rPr lang="en-US" sz="2800" dirty="0" smtClean="0">
                <a:latin typeface="+mj-lt"/>
              </a:rPr>
              <a:t>universally relevant or domain-specific</a:t>
            </a:r>
          </a:p>
          <a:p>
            <a:pPr lvl="1"/>
            <a:r>
              <a:rPr lang="en-US" sz="2800" dirty="0" smtClean="0">
                <a:solidFill>
                  <a:srgbClr val="3333CC"/>
                </a:solidFill>
                <a:latin typeface="+mj-lt"/>
              </a:rPr>
              <a:t>entities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smtClean="0">
                <a:solidFill>
                  <a:srgbClr val="3333CC"/>
                </a:solidFill>
                <a:latin typeface="+mj-lt"/>
              </a:rPr>
              <a:t>classes</a:t>
            </a:r>
            <a:r>
              <a:rPr lang="en-US" sz="2800" dirty="0" smtClean="0">
                <a:latin typeface="+mj-lt"/>
              </a:rPr>
              <a:t>, and </a:t>
            </a:r>
          </a:p>
          <a:p>
            <a:pPr lvl="1"/>
            <a:r>
              <a:rPr lang="en-US" sz="2800" dirty="0" smtClean="0">
                <a:latin typeface="+mj-lt"/>
              </a:rPr>
              <a:t>SPO </a:t>
            </a:r>
            <a:r>
              <a:rPr lang="en-US" sz="2800" dirty="0" smtClean="0">
                <a:solidFill>
                  <a:srgbClr val="3333CC"/>
                </a:solidFill>
                <a:latin typeface="+mj-lt"/>
              </a:rPr>
              <a:t>facts</a:t>
            </a:r>
            <a:r>
              <a:rPr lang="en-US" sz="2800" dirty="0" smtClean="0">
                <a:latin typeface="+mj-lt"/>
              </a:rPr>
              <a:t> (attributes, relations)</a:t>
            </a:r>
          </a:p>
          <a:p>
            <a:pPr marL="0">
              <a:spcBef>
                <a:spcPts val="1200"/>
              </a:spcBef>
            </a:pPr>
            <a:r>
              <a:rPr lang="en-US" sz="2600" dirty="0" smtClean="0">
                <a:latin typeface="+mj-lt"/>
              </a:rPr>
              <a:t>plus </a:t>
            </a:r>
            <a:r>
              <a:rPr lang="en-US" sz="2600" dirty="0" smtClean="0">
                <a:solidFill>
                  <a:srgbClr val="3333CC"/>
                </a:solidFill>
                <a:latin typeface="+mj-lt"/>
              </a:rPr>
              <a:t>spatial</a:t>
            </a:r>
            <a:r>
              <a:rPr lang="en-US" sz="2600" dirty="0" smtClean="0">
                <a:latin typeface="+mj-lt"/>
              </a:rPr>
              <a:t> and </a:t>
            </a:r>
            <a:r>
              <a:rPr lang="en-US" sz="2600" dirty="0" smtClean="0">
                <a:solidFill>
                  <a:srgbClr val="3333CC"/>
                </a:solidFill>
                <a:latin typeface="+mj-lt"/>
              </a:rPr>
              <a:t>temporal</a:t>
            </a:r>
            <a:r>
              <a:rPr lang="en-US" sz="2600" dirty="0" smtClean="0">
                <a:latin typeface="+mj-lt"/>
              </a:rPr>
              <a:t> dimensions</a:t>
            </a:r>
          </a:p>
          <a:p>
            <a:pPr marL="0"/>
            <a:r>
              <a:rPr lang="en-US" sz="2600" dirty="0" smtClean="0">
                <a:latin typeface="+mj-lt"/>
              </a:rPr>
              <a:t>plus </a:t>
            </a:r>
            <a:r>
              <a:rPr lang="en-US" sz="2600" dirty="0" smtClean="0">
                <a:solidFill>
                  <a:srgbClr val="3333CC"/>
                </a:solidFill>
                <a:latin typeface="+mj-lt"/>
              </a:rPr>
              <a:t>commonsense properties</a:t>
            </a:r>
            <a:r>
              <a:rPr lang="en-US" sz="2600" dirty="0" smtClean="0">
                <a:latin typeface="+mj-lt"/>
              </a:rPr>
              <a:t> and </a:t>
            </a:r>
            <a:r>
              <a:rPr lang="en-US" sz="2600" dirty="0" smtClean="0">
                <a:solidFill>
                  <a:srgbClr val="3333CC"/>
                </a:solidFill>
                <a:latin typeface="+mj-lt"/>
              </a:rPr>
              <a:t>rules</a:t>
            </a:r>
          </a:p>
          <a:p>
            <a:pPr marL="0"/>
            <a:r>
              <a:rPr lang="en-US" sz="2600" dirty="0" smtClean="0">
                <a:latin typeface="+mj-lt"/>
              </a:rPr>
              <a:t>plus </a:t>
            </a:r>
            <a:r>
              <a:rPr lang="en-US" sz="2600" dirty="0" smtClean="0">
                <a:solidFill>
                  <a:srgbClr val="3333CC"/>
                </a:solidFill>
                <a:latin typeface="+mj-lt"/>
              </a:rPr>
              <a:t>contexts of entities</a:t>
            </a:r>
            <a:r>
              <a:rPr lang="en-US" sz="2600" dirty="0" smtClean="0">
                <a:latin typeface="+mj-lt"/>
              </a:rPr>
              <a:t> and </a:t>
            </a:r>
            <a:r>
              <a:rPr lang="en-US" sz="2600" dirty="0" smtClean="0">
                <a:solidFill>
                  <a:srgbClr val="3333CC"/>
                </a:solidFill>
                <a:latin typeface="+mj-lt"/>
              </a:rPr>
              <a:t>facts</a:t>
            </a:r>
          </a:p>
          <a:p>
            <a:pPr marL="0"/>
            <a:r>
              <a:rPr lang="en-US" sz="2600" dirty="0" smtClean="0">
                <a:latin typeface="+mj-lt"/>
              </a:rPr>
              <a:t>        (textual &amp; visual witnesses, descriptors, statistics)</a:t>
            </a:r>
          </a:p>
          <a:p>
            <a:pPr marL="0"/>
            <a:r>
              <a:rPr lang="en-US" sz="2600" dirty="0" smtClean="0">
                <a:latin typeface="+mj-lt"/>
              </a:rPr>
              <a:t>plus …..</a:t>
            </a:r>
          </a:p>
        </p:txBody>
      </p:sp>
    </p:spTree>
    <p:extLst>
      <p:ext uri="{BB962C8B-B14F-4D97-AF65-F5344CB8AC3E}">
        <p14:creationId xmlns:p14="http://schemas.microsoft.com/office/powerpoint/2010/main" val="14637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7821" y="-1"/>
            <a:ext cx="9171821" cy="764705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Take-Home Lessons</a:t>
            </a:r>
          </a:p>
        </p:txBody>
      </p:sp>
      <p:sp>
        <p:nvSpPr>
          <p:cNvPr id="8" name="Rectangle 25"/>
          <p:cNvSpPr/>
          <p:nvPr/>
        </p:nvSpPr>
        <p:spPr bwMode="auto">
          <a:xfrm>
            <a:off x="0" y="2114712"/>
            <a:ext cx="9144000" cy="136815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985740" y="2258728"/>
            <a:ext cx="78903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/>
              <a:t>For high precision, </a:t>
            </a:r>
            <a:r>
              <a:rPr lang="en-US" sz="2400" dirty="0" smtClean="0">
                <a:solidFill>
                  <a:srgbClr val="0000FF"/>
                </a:solidFill>
              </a:rPr>
              <a:t>consistency reasoning </a:t>
            </a:r>
            <a:r>
              <a:rPr lang="en-US" sz="2400" dirty="0" smtClean="0"/>
              <a:t>is crucial: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pic>
        <p:nvPicPr>
          <p:cNvPr id="78854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1" y="2114712"/>
            <a:ext cx="876240" cy="1215430"/>
          </a:xfrm>
          <a:prstGeom prst="rect">
            <a:avLst/>
          </a:prstGeom>
          <a:noFill/>
        </p:spPr>
      </p:pic>
      <p:sp>
        <p:nvSpPr>
          <p:cNvPr id="12" name="Rectangle 25"/>
          <p:cNvSpPr/>
          <p:nvPr/>
        </p:nvSpPr>
        <p:spPr bwMode="auto">
          <a:xfrm>
            <a:off x="13681" y="692696"/>
            <a:ext cx="9130319" cy="135000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3273" y="764704"/>
            <a:ext cx="5396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Bootstrapping </a:t>
            </a:r>
            <a:r>
              <a:rPr lang="en-US" sz="2400" dirty="0" smtClean="0"/>
              <a:t>works well for recall </a:t>
            </a:r>
            <a:endParaRPr lang="en-US" sz="2400" dirty="0"/>
          </a:p>
        </p:txBody>
      </p:sp>
      <p:sp>
        <p:nvSpPr>
          <p:cNvPr id="14" name="TextBox 17"/>
          <p:cNvSpPr txBox="1"/>
          <p:nvPr/>
        </p:nvSpPr>
        <p:spPr>
          <a:xfrm>
            <a:off x="913273" y="1193332"/>
            <a:ext cx="5593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but details matter: </a:t>
            </a:r>
            <a:r>
              <a:rPr lang="en-US" sz="2000" dirty="0" smtClean="0">
                <a:solidFill>
                  <a:srgbClr val="0000FF"/>
                </a:solidFill>
              </a:rPr>
              <a:t>seeds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counter-seeds</a:t>
            </a:r>
            <a:r>
              <a:rPr lang="en-US" sz="2000" dirty="0" smtClean="0"/>
              <a:t>,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pattern</a:t>
            </a:r>
            <a:r>
              <a:rPr lang="en-US" sz="2000" dirty="0" smtClean="0"/>
              <a:t> language, statistical </a:t>
            </a:r>
            <a:r>
              <a:rPr lang="en-US" sz="2000" dirty="0" smtClean="0">
                <a:solidFill>
                  <a:srgbClr val="0000FF"/>
                </a:solidFill>
              </a:rPr>
              <a:t>confidence</a:t>
            </a:r>
            <a:r>
              <a:rPr lang="en-US" sz="2000" dirty="0" smtClean="0"/>
              <a:t>, etc.</a:t>
            </a:r>
          </a:p>
        </p:txBody>
      </p:sp>
      <p:pic>
        <p:nvPicPr>
          <p:cNvPr id="15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1" y="692696"/>
            <a:ext cx="876240" cy="1215430"/>
          </a:xfrm>
          <a:prstGeom prst="rect">
            <a:avLst/>
          </a:prstGeom>
          <a:noFill/>
        </p:spPr>
      </p:pic>
      <p:sp>
        <p:nvSpPr>
          <p:cNvPr id="25" name="Rectangle 25"/>
          <p:cNvSpPr/>
          <p:nvPr/>
        </p:nvSpPr>
        <p:spPr bwMode="auto">
          <a:xfrm>
            <a:off x="0" y="3573016"/>
            <a:ext cx="9144000" cy="136815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985740" y="3717032"/>
            <a:ext cx="81339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/>
              <a:t>Harness initial KB for </a:t>
            </a:r>
            <a:r>
              <a:rPr lang="en-US" sz="2400" dirty="0" smtClean="0">
                <a:solidFill>
                  <a:srgbClr val="0000FF"/>
                </a:solidFill>
              </a:rPr>
              <a:t>distant supervision</a:t>
            </a:r>
            <a:r>
              <a:rPr lang="en-US" sz="2400" dirty="0" smtClean="0"/>
              <a:t> &amp; </a:t>
            </a:r>
            <a:r>
              <a:rPr lang="en-US" sz="2400" dirty="0" smtClean="0">
                <a:solidFill>
                  <a:srgbClr val="0000FF"/>
                </a:solidFill>
              </a:rPr>
              <a:t>efficiency</a:t>
            </a:r>
            <a:r>
              <a:rPr lang="en-US" sz="2400" dirty="0" smtClean="0"/>
              <a:t>: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seeds</a:t>
            </a:r>
            <a:r>
              <a:rPr lang="en-US" sz="2000" dirty="0" smtClean="0"/>
              <a:t> from KB, </a:t>
            </a:r>
            <a:r>
              <a:rPr lang="en-US" sz="2000" dirty="0" err="1" smtClean="0"/>
              <a:t>canonicalized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entities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000" dirty="0" smtClean="0"/>
              <a:t>with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type constraints</a:t>
            </a:r>
          </a:p>
        </p:txBody>
      </p:sp>
      <p:pic>
        <p:nvPicPr>
          <p:cNvPr id="27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1" y="3573016"/>
            <a:ext cx="876240" cy="1215430"/>
          </a:xfrm>
          <a:prstGeom prst="rect">
            <a:avLst/>
          </a:prstGeom>
          <a:noFill/>
        </p:spPr>
      </p:pic>
      <p:sp>
        <p:nvSpPr>
          <p:cNvPr id="28" name="Rectangle 25"/>
          <p:cNvSpPr/>
          <p:nvPr/>
        </p:nvSpPr>
        <p:spPr bwMode="auto">
          <a:xfrm>
            <a:off x="0" y="5013176"/>
            <a:ext cx="9144000" cy="136815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99592" y="5157192"/>
            <a:ext cx="785663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/>
              <a:t>Hand-crafted </a:t>
            </a:r>
            <a:r>
              <a:rPr lang="en-US" sz="2400" dirty="0" smtClean="0">
                <a:solidFill>
                  <a:srgbClr val="0000FF"/>
                </a:solidFill>
              </a:rPr>
              <a:t>domain models </a:t>
            </a:r>
            <a:r>
              <a:rPr lang="en-US" sz="2400" dirty="0" smtClean="0"/>
              <a:t>are assets:</a:t>
            </a:r>
            <a:endParaRPr lang="en-US" sz="2400" dirty="0" smtClean="0">
              <a:solidFill>
                <a:srgbClr val="0000FF"/>
              </a:solidFill>
            </a:endParaRP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expressive constraints are vital,  modeling is not a bottleneck, 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but no out-of-model discovery</a:t>
            </a:r>
          </a:p>
        </p:txBody>
      </p:sp>
      <p:pic>
        <p:nvPicPr>
          <p:cNvPr id="30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1" y="5013176"/>
            <a:ext cx="876240" cy="1215430"/>
          </a:xfrm>
          <a:prstGeom prst="rect">
            <a:avLst/>
          </a:prstGeom>
          <a:noFill/>
        </p:spPr>
      </p:pic>
      <p:sp>
        <p:nvSpPr>
          <p:cNvPr id="31" name="Textfeld 30"/>
          <p:cNvSpPr txBox="1"/>
          <p:nvPr/>
        </p:nvSpPr>
        <p:spPr>
          <a:xfrm>
            <a:off x="971600" y="2708920"/>
            <a:ext cx="7515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various methods incl. </a:t>
            </a:r>
            <a:r>
              <a:rPr lang="en-US" sz="2000" dirty="0" err="1" smtClean="0"/>
              <a:t>MaxSat</a:t>
            </a:r>
            <a:r>
              <a:rPr lang="en-US" sz="2000" dirty="0" smtClean="0"/>
              <a:t>, MLN/factor-graph MCMC,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5" grpId="0" animBg="1"/>
      <p:bldP spid="2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303"/>
            <a:ext cx="9122627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dirty="0" smtClean="0"/>
              <a:t>Open Problems and Grand Challenges</a:t>
            </a:r>
          </a:p>
        </p:txBody>
      </p:sp>
      <p:sp>
        <p:nvSpPr>
          <p:cNvPr id="5" name="Rectangle 26"/>
          <p:cNvSpPr/>
          <p:nvPr/>
        </p:nvSpPr>
        <p:spPr bwMode="auto">
          <a:xfrm>
            <a:off x="0" y="1844824"/>
            <a:ext cx="9144000" cy="108012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7"/>
          <p:cNvSpPr/>
          <p:nvPr/>
        </p:nvSpPr>
        <p:spPr bwMode="auto">
          <a:xfrm>
            <a:off x="0" y="2996952"/>
            <a:ext cx="9144000" cy="100013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28"/>
          <p:cNvSpPr/>
          <p:nvPr/>
        </p:nvSpPr>
        <p:spPr bwMode="auto">
          <a:xfrm>
            <a:off x="0" y="5373216"/>
            <a:ext cx="9144000" cy="121444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857225" y="5445224"/>
            <a:ext cx="625042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Real-time</a:t>
            </a:r>
            <a:r>
              <a:rPr lang="en-US" sz="2400" dirty="0" smtClean="0"/>
              <a:t> &amp; </a:t>
            </a:r>
            <a:r>
              <a:rPr lang="en-US" sz="2400" dirty="0" smtClean="0">
                <a:solidFill>
                  <a:srgbClr val="0000FF"/>
                </a:solidFill>
              </a:rPr>
              <a:t>incremental</a:t>
            </a:r>
            <a:r>
              <a:rPr lang="en-US" sz="2400" dirty="0" smtClean="0"/>
              <a:t> fact extraction</a:t>
            </a:r>
          </a:p>
          <a:p>
            <a:r>
              <a:rPr lang="en-US" sz="2400" dirty="0" smtClean="0"/>
              <a:t>for </a:t>
            </a:r>
            <a:r>
              <a:rPr lang="en-US" sz="2400" dirty="0" smtClean="0">
                <a:solidFill>
                  <a:srgbClr val="0000FF"/>
                </a:solidFill>
              </a:rPr>
              <a:t>continuous</a:t>
            </a:r>
            <a:r>
              <a:rPr lang="en-US" sz="2400" dirty="0" smtClean="0"/>
              <a:t> KB growth &amp; maintenance</a:t>
            </a:r>
          </a:p>
          <a:p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0000FF"/>
                </a:solidFill>
              </a:rPr>
              <a:t>life-cycle</a:t>
            </a:r>
            <a:r>
              <a:rPr lang="en-US" sz="2000" dirty="0" smtClean="0"/>
              <a:t> management over years and decades)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899592" y="3089480"/>
            <a:ext cx="6784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Extensions to </a:t>
            </a:r>
            <a:r>
              <a:rPr lang="en-US" sz="2400" dirty="0" smtClean="0">
                <a:solidFill>
                  <a:srgbClr val="0000FF"/>
                </a:solidFill>
              </a:rPr>
              <a:t>ternary</a:t>
            </a:r>
            <a:r>
              <a:rPr lang="en-US" sz="2400" dirty="0" smtClean="0"/>
              <a:t> &amp; higher-</a:t>
            </a:r>
            <a:r>
              <a:rPr lang="en-US" sz="2400" dirty="0" err="1" smtClean="0"/>
              <a:t>arity</a:t>
            </a:r>
            <a:r>
              <a:rPr lang="en-US" sz="2400" dirty="0" smtClean="0"/>
              <a:t> relations</a:t>
            </a:r>
          </a:p>
        </p:txBody>
      </p:sp>
      <p:sp>
        <p:nvSpPr>
          <p:cNvPr id="14" name="TextBox 19"/>
          <p:cNvSpPr txBox="1"/>
          <p:nvPr/>
        </p:nvSpPr>
        <p:spPr>
          <a:xfrm>
            <a:off x="857224" y="1916262"/>
            <a:ext cx="7359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Efficiency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0000FF"/>
                </a:solidFill>
              </a:rPr>
              <a:t>scalability</a:t>
            </a:r>
            <a:r>
              <a:rPr lang="en-US" sz="2400" dirty="0" smtClean="0"/>
              <a:t> of best methods for</a:t>
            </a:r>
          </a:p>
          <a:p>
            <a:r>
              <a:rPr lang="en-US" sz="2400" dirty="0" smtClean="0"/>
              <a:t>(probabilistic) </a:t>
            </a:r>
            <a:r>
              <a:rPr lang="en-US" sz="2400" dirty="0" smtClean="0">
                <a:solidFill>
                  <a:srgbClr val="0000FF"/>
                </a:solidFill>
              </a:rPr>
              <a:t>reasoning</a:t>
            </a:r>
            <a:r>
              <a:rPr lang="en-US" sz="2400" dirty="0" smtClean="0"/>
              <a:t> without losing accuracy</a:t>
            </a:r>
            <a:endParaRPr lang="en-US" sz="2400" dirty="0"/>
          </a:p>
        </p:txBody>
      </p:sp>
      <p:sp>
        <p:nvSpPr>
          <p:cNvPr id="16" name="TextBox 21"/>
          <p:cNvSpPr txBox="1"/>
          <p:nvPr/>
        </p:nvSpPr>
        <p:spPr>
          <a:xfrm>
            <a:off x="899592" y="3521528"/>
            <a:ext cx="835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events </a:t>
            </a:r>
            <a:r>
              <a:rPr lang="en-US" sz="2000" dirty="0" smtClean="0"/>
              <a:t>in context: who did what to/with whom when where why …?</a:t>
            </a:r>
          </a:p>
        </p:txBody>
      </p:sp>
      <p:pic>
        <p:nvPicPr>
          <p:cNvPr id="76802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74864"/>
            <a:ext cx="827584" cy="812537"/>
          </a:xfrm>
          <a:prstGeom prst="rect">
            <a:avLst/>
          </a:prstGeom>
          <a:noFill/>
        </p:spPr>
      </p:pic>
      <p:pic>
        <p:nvPicPr>
          <p:cNvPr id="20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99100"/>
            <a:ext cx="899592" cy="899592"/>
          </a:xfrm>
          <a:prstGeom prst="rect">
            <a:avLst/>
          </a:prstGeom>
          <a:noFill/>
        </p:spPr>
      </p:pic>
      <p:pic>
        <p:nvPicPr>
          <p:cNvPr id="21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89480"/>
            <a:ext cx="899592" cy="899592"/>
          </a:xfrm>
          <a:prstGeom prst="rect">
            <a:avLst/>
          </a:prstGeom>
          <a:noFill/>
        </p:spPr>
      </p:pic>
      <p:sp>
        <p:nvSpPr>
          <p:cNvPr id="18" name="Rectangle 26"/>
          <p:cNvSpPr/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857224" y="908150"/>
            <a:ext cx="826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Robust fact extraction with </a:t>
            </a:r>
            <a:r>
              <a:rPr lang="en-US" sz="2400" dirty="0" smtClean="0">
                <a:solidFill>
                  <a:srgbClr val="0000FF"/>
                </a:solidFill>
              </a:rPr>
              <a:t>both</a:t>
            </a:r>
            <a:r>
              <a:rPr lang="en-US" sz="2400" dirty="0" smtClean="0"/>
              <a:t> high </a:t>
            </a:r>
            <a:r>
              <a:rPr lang="en-US" sz="2400" dirty="0" smtClean="0">
                <a:solidFill>
                  <a:srgbClr val="0000FF"/>
                </a:solidFill>
              </a:rPr>
              <a:t>precision</a:t>
            </a:r>
            <a:r>
              <a:rPr lang="en-US" sz="2400" dirty="0" smtClean="0"/>
              <a:t> &amp; </a:t>
            </a:r>
            <a:r>
              <a:rPr lang="en-US" sz="2400" dirty="0" smtClean="0">
                <a:solidFill>
                  <a:srgbClr val="0000FF"/>
                </a:solidFill>
              </a:rPr>
              <a:t>recall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4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988"/>
            <a:ext cx="899592" cy="899592"/>
          </a:xfrm>
          <a:prstGeom prst="rect">
            <a:avLst/>
          </a:prstGeom>
          <a:noFill/>
        </p:spPr>
      </p:pic>
      <p:sp>
        <p:nvSpPr>
          <p:cNvPr id="25" name="Textfeld 24"/>
          <p:cNvSpPr txBox="1"/>
          <p:nvPr/>
        </p:nvSpPr>
        <p:spPr>
          <a:xfrm>
            <a:off x="899592" y="1268760"/>
            <a:ext cx="5679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 highly automated (self-tuning) as possible</a:t>
            </a:r>
            <a:endParaRPr lang="en-US" sz="2000" dirty="0"/>
          </a:p>
        </p:txBody>
      </p:sp>
      <p:sp>
        <p:nvSpPr>
          <p:cNvPr id="26" name="Rectangle 27"/>
          <p:cNvSpPr/>
          <p:nvPr/>
        </p:nvSpPr>
        <p:spPr bwMode="auto">
          <a:xfrm>
            <a:off x="0" y="4077072"/>
            <a:ext cx="9144000" cy="122413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899592" y="4149080"/>
            <a:ext cx="606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Large-scale studies for </a:t>
            </a:r>
            <a:r>
              <a:rPr lang="en-US" sz="2400" dirty="0" smtClean="0">
                <a:solidFill>
                  <a:srgbClr val="0000FF"/>
                </a:solidFill>
              </a:rPr>
              <a:t>vertical domains</a:t>
            </a:r>
          </a:p>
        </p:txBody>
      </p:sp>
      <p:sp>
        <p:nvSpPr>
          <p:cNvPr id="28" name="TextBox 21"/>
          <p:cNvSpPr txBox="1"/>
          <p:nvPr/>
        </p:nvSpPr>
        <p:spPr>
          <a:xfrm>
            <a:off x="930020" y="4581128"/>
            <a:ext cx="632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e.g. academia: researchers, publications, organizations,</a:t>
            </a:r>
          </a:p>
          <a:p>
            <a:r>
              <a:rPr lang="en-US" sz="1800" dirty="0" smtClean="0"/>
              <a:t>collaborations, projects, funding, software, datasets, …</a:t>
            </a:r>
          </a:p>
        </p:txBody>
      </p:sp>
      <p:pic>
        <p:nvPicPr>
          <p:cNvPr id="29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9600"/>
            <a:ext cx="899592" cy="899592"/>
          </a:xfrm>
          <a:prstGeom prst="rect">
            <a:avLst/>
          </a:prstGeom>
          <a:noFill/>
        </p:spPr>
      </p:pic>
      <p:pic>
        <p:nvPicPr>
          <p:cNvPr id="30" name="Picture 4" descr="C:\Users\weikum\AppData\Local\Temp\million-dollars-pile-of-mone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7014" y="4104816"/>
            <a:ext cx="1505613" cy="1158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2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8" grpId="0" animBg="1"/>
      <p:bldP spid="2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1520" y="2852936"/>
            <a:ext cx="8683662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572000" y="3212976"/>
            <a:ext cx="4331635" cy="1107996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Open Information Extraction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Relation Paraphrases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Big Data Algorithms</a:t>
            </a:r>
          </a:p>
        </p:txBody>
      </p:sp>
      <p:sp>
        <p:nvSpPr>
          <p:cNvPr id="39" name="Textfeld 14"/>
          <p:cNvSpPr txBox="1">
            <a:spLocks noChangeArrowheads="1"/>
          </p:cNvSpPr>
          <p:nvPr/>
        </p:nvSpPr>
        <p:spPr bwMode="auto">
          <a:xfrm>
            <a:off x="251520" y="119675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40" name="Textfeld 14"/>
          <p:cNvSpPr txBox="1">
            <a:spLocks noChangeArrowheads="1"/>
          </p:cNvSpPr>
          <p:nvPr/>
        </p:nvSpPr>
        <p:spPr bwMode="auto">
          <a:xfrm>
            <a:off x="251520" y="206084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011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-7938" y="2997200"/>
            <a:ext cx="9151938" cy="360203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938" y="908050"/>
            <a:ext cx="9144000" cy="201612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192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defTabSz="893763"/>
            <a:r>
              <a:rPr lang="en-US" dirty="0" smtClean="0">
                <a:solidFill>
                  <a:schemeClr val="tx1"/>
                </a:solidFill>
              </a:rPr>
              <a:t>Discovering "Unknown" Knowledge</a:t>
            </a:r>
          </a:p>
        </p:txBody>
      </p:sp>
      <p:sp>
        <p:nvSpPr>
          <p:cNvPr id="81925" name="AutoShape 2" descr="data:image/jpeg;base64,/9j/4AAQSkZJRgABAQAAAQABAAD/2wCEAAkGBhQSERUUExQVFRQVGBgYGBcXGRcXGBcaFh8YGhwcGBcYHSYeHBojHBcYHy8gIycpLCwsHR4xNTAqNSYrLCkBCQoKDgwOGg8PGiwkHCQsLCwsLCksLCwsLCwsLCwsLCwsLCwsLCwsLCwsLCwsLCwsLCwsLCwsLCwsLCwsLCwsLP/AABEIAOcA2gMBIgACEQEDEQH/xAAbAAABBQEBAAAAAAAAAAAAAAACAQMEBQYAB//EAEcQAAIBAgQDBgMFBgQCCQUAAAECEQADBBIhMQVBUQYTImFxgTKRoRQjUrHwBzNCYnLBgtHh8SRTFkOSoqPC0tPyFSVjc7L/xAAaAQACAwEBAAAAAAAAAAAAAAABAgADBAUG/8QAKBEAAgIDAAIBAwMFAAAAAAAAAAECEQMhMRJBUQQTMiIjcVJhgZGh/9oADAMBAAIRAxEAPwDcIaeC00oH9qdiuJFaNzDHzo11P6/tQDfejUf70wBxW/yowYpuunp+vWoQNtq4NpQvt+hShdKK6QMPrFdmoJ8WvzpWqEoXNNKV96QUeWiARRyolFMY3G27KZ7rKiyBJ5k7ADct5CSelQML2wwb3O6F7JcOgW6tyzm8lN1VDHyBmnSdAbLaeXvRBqV7Z9D5iuy1GQBbgPPWiJowmlBG9QgjUqnSlIpCaKIEK4jWuFFNEAM+dM4w/dv6f3FP5aj4z92/p/elfBo9Ka7eyhdCSzqmnLMYk9ABJJ8qqrfFr5NxFFk3Q5FtHbKCoifGMpcL4jKpOq6GCatTMGADpsZAM8jGsa61UcP7OG1cW7mthgAp+7dyEhQQtxrgOYqoGcqSYqiLjTs0yu1RdoYZTzzD8xtWlJrNj4lH8y/mK0ZmhjfSvN6M6nWiB/KgszTyjSikIcppxWPtSokTrTinSnoFijauCf3pRRtQolgBaICa4PTgNFKwDTpoP1rShutOGADJAAkkkgAAaknoB1rB8X/aYIJwtjvk1y3bhIV8u5t21GZlHUss06i3wlm8BHWq/jPH7WFRi5zP4QtpSO8uM85FVerQdToACdhXlvFO2mNddMR3RK/Bh7SoxPRSc1wnzBHP2Ls9wlrY726SbjgypcuUDRmLGTN18ozN0hRoNLVjpbIy/u95dfvcQc10yEVR4LCndLc+QgudWPlAoGtpkNsqpU/ErAEGNdVYEV1zGaaGQTHz00jUxTb30YSfERPhIkAnc7nyGtWJE4C+KxuFtOcBcDWxEYe795kA37hnMiY/dkxr4YMCqbB9usfihmONWyvMWLKSNpDF9VI151dpdAEgnQ+QB36TPlTeI4RavOLjWRnB3IykzvJGpgkR/rTa9i0i64Z2gv4cK1+8cRZL21dnVA1sXGC5w9tVBClllWB0JIIjXcuOVeaYu1Ni7anK723AnNIkGCehBAM+lQ/2ddsMRZFtMS5uYW4Qq3XMvYd/hDtztsSACdiRttSOF7QOHqjUI15GjKR+vzroqlDCA100SpShagAFXSgxa/dt6VIimcX+7f0NSXAx6U9tP1pWf4XxFlvYhcRdRQl3u07zELJBW24AtQqTD/EuvKNyb65aVwVcBlO6sAQfIg6UKcOtBYW1aHpbQD8qyWqaZqfbCVPEPUfmK0ZrPBtRPUfnWkJpcbasrzejM2qfVdNPTrUdB5VIHvV0RBxd6dC02BRg0wBQYFGlAR9aMH9CoyBEUQFDRRpFFAMv+1TEOnCsRkMF+7tk9Fd1VvmDHoTWNThgiNAg8KrEQFMZdeWg3PlV5+2LtNbtYQ4QeK9fAMaeC3bIcs07Tkhfc8qrbmHy6gjfeDPXN67etaI/iKukfJZsqxhbaZZLwEGUaGYOY8hGusDWoVntVh8uZVuMv8oVjpPItoddt6fOF70+NfAnw2yJB00dssgmTIGwHnrSG29693FhFWCO9cqCLQiQCNi5iQIgSJJp7VWx0m3SFwnanCtEs1sHQG6hXb+ZQVHz5VdYTCi8Pu3FwEEgowYDfbLJ/KmsN+z/AAwOYi49yR42bWYGwACjXWAOo1FOH9nmELEm2vsMsc91g/6VU88PVlv2JfJPTg4tqcwCKskk+EAcyc20edY3jHGMTibijBd4MMsjvUKpcvFTqULMGCAwJEc/StUvYXDHQqzrpo9y866fys5XlzHWrZOHKoEACIEAAQByA5DSleeuf9Gj9P8A1P8A0YTgL4jDmWt4w2yNe9BuCd5VkLsh1PKDz61Lw3DrH2W+LLMB3d6UZy6gAEwBMDSANJGkgc9wibaARrpVPx/gq3QzjMrOht3Mupe2xGaJgBwAYPsdDTRz29gn9PS/Sbbhl0tYss05mtW2aepVSZ85NSQdKRXBVSmqkAr6Rp9KRTS+zMggaImgIohTIgtN4v8Adt/SaOgv/u332NB8IulOCPfalI9PSgNvWjG1YzYBH6960hrNMdv960pNHGulOb0ZtBTwG5FMIKemKdCjwPSjUU0hpzvKIAxSmgE+VLNEgWtGlAf1NKtEDPIuNcM73EcQzAd+99reZtSLRCG0Fj4VyRt9YqabTAIpmQqggzMwJB6E71fdvuEG0/29BKd33eJUESQP3VwCRmYMchGpykQDFYbivb9LMZbFw3Coy954FjzE5yJk7LNa9y4ImkXWJvdyB4fvH8NpSYViYgkclX4mfkB1NXvCOHi1aCTmM5i53uM0ZnY82YyecaDlWI7J8Su4jFNevuGbLGx8AkEKg5DWdyeteioP1/oKyZ278ToYYUvJjtp9dp+lOpdH6AqPl68thyo2GogMdNgBHzJqkuok5xHP5UjHbpTAumdn/wAJD/8AdmfkDSq0nSG6gEo49VPL2FMhaofcxET0502rjfMDHTX5xTN6dA3gB5SC77eEeZ2/yqRbtTyB/IeS+XmagCx4Fd0e3yQyv9NyT8swarIVQ8GxaHElQwJa2QY3lGX+zGtBPtV8eGHKqkCaINQEUU0yKwqDE/u2/pP5UQNN4k/dtP4T+VR8IulOSdOnpXMtIU1H+tdm161ko2AsDWlIrNXCTpB5bA1pDT4tWU5vRmbcAnUzUlUpmwnTnUhVorggSj5UYFItEB0okFopoYNEi1CC0SChiqvtJ2kTCWx8LX7n7q0TGaIlmPK2o1J8oGpopW9AZnf2jcXDNbwikeAi/fP4QgLW18ifj9FXrXivH7+Zkc6s6lmI/ExzAeqoUHlWr7Rs3dXHJ7y7fYKxjxNcu6NAAgDKpAGw0qbi+yFzE4BFt2rhNsF1uDJldz8QVc8lSdM22gOwrdFxxpWV026RD/ZziQSZksY+nnGoMzvyr0m2SI9edeQdnsPdwWKC3kZCeTAgHnoYiNBtXr2HuhlzDYwZk/WsH1KqdrjOrgd46fofxGIFtS7kZRqao8B2sv3mIt4MsvJ2dVBj0BqxxNvvgLakHxAsBBIC8o33g+1S1wdsRnz5RsmS6F+QWOXOki0lsMhtsTiCBmt2Z6ZyYiOWnL0p04Q3BLBZH8Nxc4E/hfRx8/YU9huFWLvitFdNJtnUf1AaezCncLbIlGIJjQ7URLXoC1gwg0VFJ/ApmP6m11qtxxLyLt02rREBEKq5g83MxO0L86LF4q5kVp8SM1lxMAnZW9zk5bP5UOM43YwqF2ytcMTG4B1GZtI02SZJ8pIKuyOkrZVYfsraS5bvYRyl0XFCkNIYEwwbkZWZr0vD3syBo3G20eVZrs9auNf++CK1rMSisGyuwAAOUZcwRmJgtGYa1qAsabVcr9mTM03oQn5Vxrq4zyo0UiJpvRgUANOgVCCl6TNSkGhyxRbALPrSfKkNF8qrbsJQ2zT4O1RbQmKkVWhxwUS01+vzpxGqUQcc1yGgBohRIU/aLtQmEBREa9iXTNasIrsz65ZYqCFWSdTEwYrz3jGBx1sfacZ3dp8S9u2VWLmJKgHS1ZHgCrA8Ou5J1r1xD4uhjcH6Vg+0PZjGtjLt+3aTEC4FFt+8t22tIAB3ZV40DAtIOs69KvxNISVmOu4V7lxZzjuwbgz3GuOXAypnA8C665VB1nWt5dvF/EC+VLdhlKtkNtLgggCQMwKMTPI89BUfgPZLEfaVTEC3bDBSRbcs5ALkl2HhUgEgBZ+I9Ku+1uAi7cnKhuNZuW2bS25tBR3ZO0jKdN4cEAwYb6iDcVIs+nmlOitewuItFbgBOq5gB0BDr0MESAdwarezysjNaf8A6uR65edWOBvEXgrKy+BjBBjMCJ8Q8O2g166bVy2pvM88gI2Gmm3npXPvVM6fGP4nAW3kPbDfQ/OoeG7K2hBARjM5bgczvBVwwZTH4TpVpZBG/vE04+HIJKOQSZIgEHzgj6injJoSXwUo7LXWxGd7o7iZFoxeuL4dFW9fV2gPLTPP0q2wodTDMGKmA8gyPONjOhHL0ou6uNoXA2+EBfaQJ+tR8HiWe46W18Ns5DMAEwJ19yAB0k708pOQkY0Jxaz3dsDcvcznzK+MACeqgeimot7s9hLoQ3ivhmYLKz5iCc5BDNJExoB0q+xfD0vWytyRtEGGVlMgqeTA7f5GqexYy3TauHMQVCmBrmVmU5eU924McwIiYqRbXCakqY+mJCTcsKAtrxgR8UZswidWZS49SDvWwN2QCpkMAR6HUfSs5fthLbR/Cp9DAO0eVaDDWitq2GOqogJ6kAAn6VZDhmz1aYamlzUiNvp+vKuaBJ6U5nHAa5zXLRUQA6xqflpSa0ZFCKDQQdef0/yo8tCTRzSMJnrZpymhThFVrQ4STO4+u3nT60yWp22aJAkNOCmop1BUIwiP0KdtCgRelUfEmv4y99kwxNu0h/4rEDlpPcW/5yCMxG22hqzHFzeiuTpFpwa5OMvSQTkDJqD4DlXTyzKZ86su0EfZrwIBzIygGILMIUa6TJFRcXwRbfcth1VHsgW0UQA1sAnu5+ZHnPWm+0WK7zBl7X8L2z6Q4BB9P7V05ah/gzR3IyHDWt3LUTOXwkhiCpUQRIhlYGfQzQ2cRCoScxYAEmNSNifUDWm14Wqw2Ve82LgAFpmSY85PzqkXiRZrKg6FLc68o15bmfnXDUfLh6B6NpJP59Dzp+ec603h18I5nz/yobtsE/X5UCroeKxyWhLHyAHxMTyUDc1W8ED2u8Z8oW4xuHUDu2Ytp4oBWMomdweR0mHB20BdoAQE5j/CBvrWLscRbEm5fdx3LMe6TOqyOSknSdJiCZJGpq6CsVtcRqbPGjaR3Li8oJzFjkII0MKqHSeW/md6YwgNy415bq3HkNlXRRClVBHxQFLCTzZjHShwVt/suIRghZ3jOGACkxmLIxFyZ5AEknlTGItXLFu1cQlrtklnGW4mVJgBs6jnGmuzcqs+2DyrdG0xOMLKARlBIU7ncwdR6/StWtyQDvImsV2mxIS2rKfju2wNNwzAx7jT3raWR4V8h+VCC9lGetUKB1pR7etKa6daczhAUdAKWmALQNRTQTSsKFBop/WlBRxShM+t0cvypwiaaVqc9KpRYOZoHn8qKfLQ+lNLT9sUwAgDtUTjHHrOEtd5iHCLyG7MeiKNWP5c4qsxfaO5cuvhuHot7ELo9x5+z2DMeNh8Tb+EdNTuKsOA/s7tW7gxGLdsZi/Ce8uwVQr/AMq3EKB+orRjwN7ZVKdEHhPH8VeQ4p7QwuFX4FcTfvMWCoCDoqMSJ0k7AxrW5wuEFtQiiAJ9ySSxPUkkknqah8RVbly1bLLmW4t0rMkhJI09YM+VWQNbFBRWihybIXGEPcsy/EnjX1TX6jSouKslk76yM/eKM9oEDvARupOzgfOIPWrVuh2IP+o+VVHBW7pmw52WWtH8SHp6Vb1CmP4mhFrMplSDr/TIYMP4SBMjSK8+4Vj4xrBhAWQDHIt/8tPSvbuL8EQ53UEZxLgahiBAfL+KND1FeC4uwUxbrqDII6a6DUAbgzXPeFQk0uHShnc4q+nquCxWmmugnqJ11janmuoPETE7k6eVZ7hWP0C7s24JGw0n08O9XeCsH4j4iv60Gw16VjcaNVjWOwbYkBTKWBqRENcI1GYHZecc9JiKTC8NsqoKhbTgMMy21JcNvnygEnTkQfyqQ2Ok5SfDoOnvU3DhQJ318qlvgPx6ZfH8ZzYq3aYOzDKovQJXUKAM5Lc+oq3xnD8+YSzMVjM3xFj67AQIFJbayL5diukxJ9CedM8Q48pvFbYkou86Zm2B9pP+9WVyiebeio7UYsX7mEwyjRCrXI/hYZYUwRBgkk+nWvQcFxVGuthzC37YBKc2Q7OnVT8xrNeZdnsEHxbux1knUxmZikkmN2BmPYeXpvansz9qtq9o93ibXis3RoQR/CT+E6+k9JB2Qgnow5pUT3HI0CrVT2e7R9+WtXQLeKtaXLcjX+ZR0J+WnUVbtVMk4umImFS0IaliiQ4t70NGK6lZBsNy/P8AtR0DjlNL3fmaVhM+D9adG1NppTnzqksHUPWqbij3MVf+xYZikZTi7y6G1bbUW0P/ADXHyGvOpXF+INZtg217y9cYW7NvYPcYEieiqAWJ6Cr3s1wIYSwLc53JL3Lh3uXX1dz6nYchArVgx+T8mVZJVoe4JwOzhLQtWECIOm7HmzHmx61JxmAW8uV8+U7hXdJ9ShB+tEzQw6Np77j56/TrT4raZyJgODWbOtq2qmInUn5nWpZNI08jA9Jn60SLp186O2AC4DlMakaj25e+3vUHimENy2HtfvE8VuOfOPerBmjkT6f61Dt3u6u920BLhJt+Tbuh+rD1I5UUwHcL4kL9oOBB2ZeasNx/evIe3HB8mPLoPiCaAaaT+UKIr1TH2/szm+g+7b9+oH/iDzHMcxPSsp2vw+bE2SDKuBB32YEGekMf0aXIvgtxOmUWAwh8MiIkwB8Jmd48/wA6tLOIa0uus9NCZ20iKkmzFxl18IB8mV9m+YZf8NPXbQyyR/oeX68q5c1umdOE00UHE8Xb5syv8IY5lI22YwNcynnWO4r2kuKZt4glYPhbISZ1/hjXlrWt4vakwZ0PznQR01ZdugrI4/KoY6H30gkGDzGhYVfiivZJy+CvwfGr110GdiNPhAtn4lnxanWY0I3FbzB4YW7JGVROp3O4BJk6nc6nesX2YwYe8CRoDp5wynWPSt2EhSsHXlqdwJiNYNWZErpFUXrZL7LcOc3bekANJPUbASRM6eVeoxp7Vi+xaBlDGA2k77zrv6HStldOh9DV2NGPK7Znu0vZ8sy4zDKPtdpTl5C8nO0/qJg8jFScDjlvWkupOV1kTuJ3B8wZHtVxY+Bf6V/IVT27AtXHtgQGm6ojSGgOAfJtY/mqZo2rFgx7NRg0GXzpZrIWimkJ6Uk0jTyoWEIGjplbnkR+vKndaWyGcVvKnVNR1iadfELbVrjHwoGYz0UFj9BVNFg3wPCG/j7t5hKYQdxa/wD2uA99h5gFLfsa2IFUvZbh5s4W0jfvCM9w8zcf7y4T55mIq7FdaEfFUY5O2C9uQQedBZu65T8Q+o608KC/YzeRGoI3B/XKmoUdpRUNcflcJdhWacrfwvHQ8m/lPtNTKYBxqNj8CL1soSRsVYbqw1DD0NSDSZqBCo4PxrvS9m8uS8hZSpIPeKJGZfUDNHQjzim41gQt2yg0CyEGvw+AxPlkO9aPifCEvgEyrrqrroyx59PKs3j+LhcRbsYs91cn7m6f3d4xGjbLc8RBU78ulRq1oaLpkzieFC20vR+50uedp4D/APZIW4P6COdVmJX4oJMMwPKCu4I6+X8wPOtPgL05rV1YfXQ7Op5r1EGCOXvWJxWBuW7l3uUNy7hiq37OxxOGMmxdtHbvkUd3P8WQqeVZ8uHz2ul2LL4OnwrOL2T9QBA9QfOMzc/w1iuOXBEToWJ26aqPYOemxrb/AG9b1sXLTB0ggkgh0PNXXdGDMTB6c6xnE8GHuajdgCwOpBmeenxAew3qvEmtM2N3ws+yXC4iVkgDX2Iby3H1rXYZZuOCCArKNwIJUHXmPC1d2e4blthiPhX+rz35mV+oqVhABcxDOQEF9lZuQFq3ZttJ6CHmo05OypzS0ang1rLkWPFlLH12/NmqfxO7ls3DzykD1Og+pFROAIzK19wVa8QyqdCloCLasDs0SxHIsRyoMJeOKuF8sYe2w7oz++YbvH/LU6L1MnaJ1xVaMknbstkSAB0AHyEVUdqMMxtC7bnPYYXQAYzqs50PUMhYR1jpVwTXRR6KtFWl0OoZTKsAQeoOo+lFlqn4Jlw967goAFv72wOtm4TPP+G4WG2gIq596wyVOjQmI1A1G21AI96RhQQOtPTTQt06F86G0RmWQUONsZ7fd6jvGt2yRqYdhm9PDm186cQU5h1Bv2VP4muendqRMc9bij3FV41ckPJ0jSr8Z9PzP+lPA1Ewv7y4eUqo/wAKyfq5qYK6piCBpQaSlokEvWQylWAIO4NVN63iLH7r763+An7xf6WPxD11q4pIo2Aztvt9hSSlxmtOpystxWGU9CQCKsrHH8O7lEv2iwAJAdZAMgaE+RqVieH2rkd5bRyNiyqxHoSJFQMV2RwlwQ+HtkTMa7+xoUEtFaRI1HUaj51X8RwSXfBcVXU7qwBH19aiYXsVhbMdyty1BJAt3bqgSSTpmjc9KT/o64mMZi1BOkvbYqOgLISR6yahAD2aZFy27rG2GzW1doawetm6FJAGvhcMI02pvimAulkvhZxFgEZkAVcRaaM6RJg6ZgrGMw0OpqeOC3MsDGYmT/Ee4J9ptR9KG931plVbrXmaSEa2gJA5tcTKFUSNYk6ATRuyUZviXBsLirZxKIneMJNxJRm/ry/FHRwYgisRcw4a4AIAzDczvH/lNb7G8CyXmFq53d65bNy4oUmxckkEhJGVwY1Bk6EjU1lCuS/bB+N3CLA5gM0jeYAB5aCqshoxPpu+GYFLVrvrkBLQLQNAIEZj1aBA9etVPCeEE27ZxAVRnuYm6raDPcZ7kNJgKhK76EqOlSDfQWbNy7eFy1cuqlu0AAruXykgjV1ABYA9NTrR8d4Pd+0WwyricGzqb1tzlayR4g8/9ZakDwNMRvGzJVFIrv8AUy5ZxjFAUn7MRq4JHffyrz7vq3PYaa1aqoAAAgAQANAANgPKsxxrtiEAXCBb7bE2/vAkQMuVSAW8i6gdeVUfCe0+Kv3Wtpi1S8Bm+z4rB92Ss/EuS5LDzVm5TQeRB+3Kj0Sku3lUSxCjqTA+Z0rzvjWL4yVgDDlQd8LcNm6w8vtCso9J96wvFsbZV1XF4bGNfZoUY68xtkwdQ+toidPhFKsl8D9t+z2DtPagW8Xbhmw7eMjWbDwLq6dBD/4anqQwDKQQQCCNiDqCPWvE7mIsWn1W9w+8ZOay8W2MfyfdsDzVkGmk1e9ne1GLwNoIypjsMPEGslUu2wxLQF/duu8KCPLkKSf61/cKi4nprVwFUfA+3eCxZCWroW7/AMq6O7uSeQVtCf6SavitZ2mujJiA08KZnyp4JSsjMtbOv65VM4briAdPBab/AMRk/wDaNV1s7ef09alWLuRb7/xEW7ax+Js0fW4DS4Fc0Nk4aDhuqZvxkv8A9oyPpAqatRbFoKAo2UAD0Gn9qkA107ModdQzRCiAWKWgLVExvFLdkTduJbHLOwWfQHU+1ByDROmkrJY39oVoErZt3brawSO6t6aa3H1+Smspxr9o+MTKxaxYtPIzW1bEFDpAd2yqGbWDlikeRDrHJ+j1cmaZvXFTV2VR1YhfzrxO/wBpbt1vHiMS+hBHeKgAOnwKNNCf7a1S8NbD/arvfJba3KBO9JcrCAtBaTGq786X7qH+y1097ucdtFR3Vy3ddiVQIwYFgJglSQABqTyHqKi4qyyjukcDFXx4rsQVVdGdQZgKDCr1InnPl3Z7ti9triYPD2r18kqpQ5cLh7WhDM4AzO5GZojZRyipHELFy9buPxLGXLiqMz2rR7mwFA2yCGczI1PSi50KsbZq7nGcNbe1c762tizba2+dx3iHxhMyfEXeCQAJ30rzvtGbt/E96gW3ZClLT3i1rwsPvCbY8csJWfCcsbHWnezPDraL9sOHt2mulBYtAGLaDZpJJLsAWLbwBETR4/CBmNx2d3kGdNJkEAbADTSo5lkIVsL7WbndNdvvdbDqbaCwq4S2ityzgZwsACVAOlaLgLZSqLbVb14547wlXyDWSUZnAHO6T5ATVFw/KXK5YWNB6aazv+oqBh+LNc4zZnNks4o20MmAXt5SJBmAyzG2pBqqTciylHh6lg7N0eHJZtr1DNdYxA18KAaAdfSqvtLw17xw/wANu8t09xeQklbpRmTNKiLbFMjLqDmGsir3D3dBO551F45PdOyjxWst1f6rLB498se9UwatMsyRdND3CuIDE2Ld2AjOpDLOqXElbiHrlcMPan7+DS/aazdRbiMIZWEg+3I+Y1FUuD+54jiLa/ucVbXG2emYwl8DzJKPHnPOr3PB/X5UZrwnQsH5wPO8bw4YbGXsI4+4u2+/wxIBCKNLlofyqZIGmg86psTwa2njtubdxVJGQwG5jwHdfKIO1bP9pWHIsWcYk58HeW4SIJ7loW6PSI06VSG/bvFblvKya5TEbHnm2OgjyIPOrov2VrWiA+AtYzDqxRM7rkJb4rdzVQQdx4gDA6ivS+yOP+0YDDXJJJtqGkyc6DI8nqGU1geBW1t5gwmXzCQZAYggDnFTv2bdskW6/DroK3RexBVp0di7uyxGhgyOuulDJtfwCWtno6inxUcGnxPlWawMyVoUWAKtiQkzlJvOOQhLdu36SQxH9J6ajZXWPSpHZO1mS7fmTeutB/8Ax2/u7f0Un3pvp/ybDk4aRDTgamQaqePdrMPgx99cAc/DbXxXHPILbGp9dq2+VFFWXmaqvjXaexhR948uRK208V1/6UGvPcwKw3E+1+KxQPdlsFZg6+FsQ/vqtseQlpHKqHvrdpDAOY6s7NmdogSXOp2mqJZq4WxxX01XFO2WJuq3cgYYR4SSr3DMavIypGo0zb71543HHsNnxDXFusxPe3Pvs0x8F0DbwjTSOlPYzHsxhSYnTc77idxz18/Ko13GAK8wUA8WaGGv4txGtVqTl0u8VHhNXjYvKSGV9CdGBOu8jNI6aiqziPEUUBbvwtoFMtmBjQIDBI01/vVZwzs8cXdL4ZBaRGzNfaVtr0ygnUjoK0VnB2sKxdPvLp+K+4zGZ/gGyb/603jGLIpNlZgOB33tzeutYwqgkFwO+ybR5L5nXoDtUvDdkLeIAuOhw2FXxFndnxN4DmSfDbUjUCJ/q0qVgr4vziL7nuLROQH4WZIlmH8UHRRzIOm1LfxTXz3jZsqnwJPP8T8s35cqfyYPFMubOJti33WHQ2rAEaaM0CJOkgnck6n6VU8fAvNhcKIAvXVRund24Le2i1JSRESANWOkcyTPPQGoPA8TnxveFhFjDiYjxNd36DZufSlit2F8ovuO3ZvIqwqoNFB2GwjlA0HtUG5hgVfyzRqOZ6elHim8efTMwn0n/ehe8F578wI5E7e1Qg/hb4tP3pWRbDMZjSATpGxCr9azHBb/AHRwTlQb13FLdPP940awZ+FgQNpHrV1x8BMJeAEPdyWQI2LlVJM/4vlpWcxhCcSw6geG0cPmVTlXMbgKyD5MBp86eKsS6dnuJb841/OnrhGug1Mb7zypvEv4tPP3ijYc+fL1/RrIjdL5KXiQFrD8OxDb4XEfZ2O/3V7Nh9flab2rQ3h15VR/ZDisDxPD6lw93JpENkt3rcQOTEfIVYcD4iMThrOIXa6isR0YjxD2aR7VozbUZGLFqUkSsTYW7be08ZLqMjaDZwVJ6c68Q7FXLmExlzBX41LJBJAFy2NCB0dfn4a9vuGDXi/7WME1viBvJIZ7du8h01azKN7gBTHvUwu7iNljVSRpluE3DErI8RiJIJAEagDnWHxKsuPvC20X7eIe9abQgsFFxVJmTOUr01FbFLqP3LqwyXFzZV2GYAga66AxGlZnFtk4w+gBc2GUEcsqA5dZkf8AqnarF7Fe6Pbuz/HVxmFs4lNBdUMR+E7MvswI9qtwK81/Z1xDucTiMEBCN/xViejkC6o8gwke9ekq2lZHpiMwfGOJ/Z8Pduzqq+H+ptF+pn2q6w+PsYDC2rd25AtoifiYkAA6DfxGPesz2jsKUR3Fxrdm4tx1SNQv8TLHjCzmK+ROuxm3+CWb2EdrVzvnuKTbvOQ5mQ4iAFGqgQAKuwJeIs+lXxbt9iMUIwpGFsne84m6dY+7t7DnqfzrP4Z7NgsYL3W+K9dOa4/U5j6bTGlV2Bd7lpHPhLBpCgnxSQYBMDxDb2oMK+clW3B0PlERuJO+m2tVyt6ZaqXCZe4vmMAkzsOfoPl8hTV3FAjWREGevl/b2pp8EcxzRAiJ8ug31G+4qt4jxIJlW0md2JVVEktvMxuJ0+dRRt6Gv5Hb/FNQsFmbwhAPGxkx5iYqwwfZqIuY9oU6phbYlnjUBsu+mvQdeVMYW2MFBJz4y4DnZde5X8K8gTtPryiUslmYmRmYS0zmjnqBz60/OB70uuJcRAQlsiW7QhUtwFHRBAEsTHzPWs9jla/cXDoSpfdtDCAeJtTOkR509xG/mupZ/gsjvW2ALHRA0TOUS1SOC2u6tHFsql737udltgwsb6nVjRiq2K3ZMxoR3SxbVVs2ANJGrDYf4dSerT0qQlnMNFABjpB0129qrsJbGUAgFiZkGZH80jQyTprU1MSFMCRlBOUEDUwPKDz+dAjY3xm6Us3SJACwI3OchPQDxes1E7KWgti/dZY76/lWfwJIjXWNSPanuJYU3rbqpOdwCsxGZWDD2kR703w+4UwiW7qm3dzXJtkRu7MIHIa/SrV+It/qJ7YjVYB0BBKyTCiNon0FSLKSU1+EjYHWZ/tVU2IIG0nMJgEf67CrO04KmACIUxqPPnz0pXoYXiq5u6tE/FdNwczCAkb+dxJ9Kzl9c74++CPBcQCdx3DWxpH60q3xeM/4qYkJba5vGozO0nkIRNvKq7hyAcPfNu9p7jmdCX8eu3KBvPKjHQGey4h5J5QTRs2224/tURb4MtrBj66/3qRcUZTPUf22rIjc1wXsgQMVjVkk95Yb0DWVAHztmq/sjh+5GJwoaRhsTdVdI8N2LyiI5d4R000qZ2UCrjsVrq9nDPrHI30/8oqLcsdxxfE/hxdi1eH9Vg90/poyGtbV4f4OdzK0WriP1/asL+1Xg3eWcPdA1t3u7bb4b4y8zp41QT/NW8YzyM1RdscAbuBxNtJzG2XTYkvb8axPOVA96og/GSZpluLPPuyjHuAp+K02XQZioPiUa7EBiuvSovGsJ/8AclcnwhLOoE5ZYrHhG+bn51c8NYG4HWAt+yjCNs6jNMdct0jbTLULjSg3bLMPiAUsuoXumN0Zt4zAED0PvpvZSuEjGcSawcNjFHjwtwC4BIBs3fC4Plsee9ezK8gEajkddR12rx3FYIHCXgZk2XidARlLSAdJ8OhrX9nv2ht9kw82pPc2pOYanKutUuPkLPTJo4Pe/D9V/wA6pv8AoriMNd73BoAp1uYYuFt3Oea2Zi3c/wC6fKlrqEIKO0K5WZXEdl7wa6bNo5O9Ny1LIpyXQGIgPpBzCP8AemrPAMSNWtEzv4rcadPFtXV1XTirJHhW47g+KViBYaDpIe1rvpq+k8zFTcB2Tu4VM/d95irogsDbAtyJhZbpAnn6V1dRcEkOnsj2OzlxJJtsz6lmLW9TuZ8WoJpbXA8S58SR5zb8MxEQ2oilrqnghXJlYvBMQ7X/ALsg37ioPEnhT4c3x7hTEVruOYO6SltLRCLoADbAAQZQIzbD+1dXU0oKxYydDNjgeIB8VsDXQAoY3jn1oz2duAnwdf4lkz7xz+tdXUlbJ5Mj/YL3e5gjCMuhZYMa8m9PrTn/ANIdjLISSDzX/PbbfpXV1P4oNkNeGsNAh9fBrvPPn/nU/DYR8q+AgEToyiYOxE+Yrq6mcUGyDx7BuLV5gnie3cWZUR/B13iB70NzhjjCvbRdTZt2wZXdyiHntBJrq6ooKgnqQwhMxrB5neDG/WpP2WRJ6bcuu1dXVhUV00zm7oi8FwmXH3PDAfCW41Gpt3bm+syA61L7V2Qt/BX/AOd8OdAZGIXw8xoLltOu50rq6tkF+0Ypv92xxrUiYpi5gwQwInMCNejCK6urFWjZGTPIuFH7iwYjuXKGCZ8LPa0POQy1brdK5j01PLlIn3rq6tjRTFh3LZ7q5JBJt3BCiN1baemm9VXBbafZrMz+6t//AMjzrq6hFaK8j4f/2Q=="/>
          <p:cNvSpPr>
            <a:spLocks noChangeAspect="1" noChangeArrowheads="1"/>
          </p:cNvSpPr>
          <p:nvPr/>
        </p:nvSpPr>
        <p:spPr bwMode="auto">
          <a:xfrm>
            <a:off x="1698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1926" name="Textfeld 9"/>
          <p:cNvSpPr txBox="1">
            <a:spLocks noChangeArrowheads="1"/>
          </p:cNvSpPr>
          <p:nvPr/>
        </p:nvSpPr>
        <p:spPr bwMode="auto">
          <a:xfrm>
            <a:off x="250825" y="908050"/>
            <a:ext cx="6715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/>
              <a:t>so far KB has relations with type signatures </a:t>
            </a:r>
          </a:p>
          <a:p>
            <a:pPr eaLnBrk="1" hangingPunct="1"/>
            <a:r>
              <a:rPr lang="en-US" sz="2400" dirty="0" smtClean="0"/>
              <a:t>&lt;</a:t>
            </a:r>
            <a:r>
              <a:rPr lang="en-US" sz="2400" dirty="0" smtClean="0">
                <a:solidFill>
                  <a:srgbClr val="008000"/>
                </a:solidFill>
              </a:rPr>
              <a:t>entity1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relation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entity2</a:t>
            </a:r>
            <a:r>
              <a:rPr lang="en-US" sz="2400" dirty="0" smtClean="0"/>
              <a:t>&gt;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81927" name="TextBox 2"/>
          <p:cNvSpPr txBox="1">
            <a:spLocks noChangeArrowheads="1"/>
          </p:cNvSpPr>
          <p:nvPr/>
        </p:nvSpPr>
        <p:spPr bwMode="auto">
          <a:xfrm>
            <a:off x="198438" y="1844675"/>
            <a:ext cx="8353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Arial Narrow" pitchFamily="34" charset="0"/>
              </a:rPr>
              <a:t>&lt; </a:t>
            </a:r>
            <a:r>
              <a:rPr lang="en-US" dirty="0" err="1" smtClean="0">
                <a:solidFill>
                  <a:srgbClr val="008000"/>
                </a:solidFill>
                <a:latin typeface="Arial Narrow" pitchFamily="34" charset="0"/>
              </a:rPr>
              <a:t>CarlaBruni</a:t>
            </a:r>
            <a:r>
              <a:rPr lang="en-US" dirty="0" smtClean="0">
                <a:latin typeface="Arial Narrow" pitchFamily="34" charset="0"/>
              </a:rPr>
              <a:t>  </a:t>
            </a:r>
            <a:r>
              <a:rPr lang="en-US" sz="2400" dirty="0" err="1" smtClean="0">
                <a:solidFill>
                  <a:srgbClr val="C00000"/>
                </a:solidFill>
                <a:latin typeface="Arial Narrow" pitchFamily="34" charset="0"/>
              </a:rPr>
              <a:t>marriedTo</a:t>
            </a:r>
            <a:r>
              <a:rPr lang="en-US" dirty="0" smtClean="0">
                <a:latin typeface="Arial Narrow" pitchFamily="34" charset="0"/>
              </a:rPr>
              <a:t>  </a:t>
            </a:r>
            <a:r>
              <a:rPr lang="en-US" dirty="0" err="1" smtClean="0">
                <a:solidFill>
                  <a:srgbClr val="008000"/>
                </a:solidFill>
                <a:latin typeface="Arial Narrow" pitchFamily="34" charset="0"/>
              </a:rPr>
              <a:t>NicolasSarkozy</a:t>
            </a:r>
            <a:r>
              <a:rPr lang="en-US" dirty="0" smtClean="0">
                <a:latin typeface="Arial Narrow" pitchFamily="34" charset="0"/>
              </a:rPr>
              <a:t>&gt;            	</a:t>
            </a:r>
            <a:r>
              <a:rPr lang="en-US" dirty="0" smtClean="0">
                <a:latin typeface="Arial Narrow" pitchFamily="34" charset="0"/>
                <a:sym typeface="Symbol" pitchFamily="18" charset="2"/>
              </a:rPr>
              <a:t> 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sym typeface="Symbol" pitchFamily="18" charset="2"/>
              </a:rPr>
              <a:t>Person</a:t>
            </a:r>
            <a:r>
              <a:rPr lang="en-US" dirty="0" smtClean="0">
                <a:latin typeface="Arial Narrow" pitchFamily="34" charset="0"/>
                <a:sym typeface="Symbol" pitchFamily="18" charset="2"/>
              </a:rPr>
              <a:t>  </a:t>
            </a:r>
            <a:r>
              <a:rPr lang="en-US" dirty="0" smtClean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dirty="0" smtClean="0">
                <a:latin typeface="Arial Narrow" pitchFamily="34" charset="0"/>
                <a:sym typeface="Symbol" pitchFamily="18" charset="2"/>
              </a:rPr>
              <a:t>  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sym typeface="Symbol" pitchFamily="18" charset="2"/>
              </a:rPr>
              <a:t>Person</a:t>
            </a:r>
            <a:r>
              <a:rPr lang="en-US" dirty="0" smtClean="0">
                <a:latin typeface="Arial Narrow" pitchFamily="34" charset="0"/>
                <a:sym typeface="Symbol" pitchFamily="18" charset="2"/>
              </a:rPr>
              <a:t> </a:t>
            </a:r>
            <a:endParaRPr lang="en-US" dirty="0" smtClean="0">
              <a:latin typeface="Arial Narrow" pitchFamily="34" charset="0"/>
            </a:endParaRPr>
          </a:p>
          <a:p>
            <a:pPr eaLnBrk="1" hangingPunct="1"/>
            <a:r>
              <a:rPr lang="en-US" dirty="0" smtClean="0">
                <a:latin typeface="Arial Narrow" pitchFamily="34" charset="0"/>
              </a:rPr>
              <a:t>&lt; </a:t>
            </a:r>
            <a:r>
              <a:rPr lang="en-US" dirty="0" err="1" smtClean="0">
                <a:solidFill>
                  <a:srgbClr val="008000"/>
                </a:solidFill>
                <a:latin typeface="Arial Narrow" pitchFamily="34" charset="0"/>
              </a:rPr>
              <a:t>NataliePortman</a:t>
            </a:r>
            <a:r>
              <a:rPr lang="en-US" dirty="0" smtClean="0">
                <a:latin typeface="Arial Narrow" pitchFamily="34" charset="0"/>
              </a:rPr>
              <a:t>  </a:t>
            </a:r>
            <a:r>
              <a:rPr lang="en-US" sz="2400" dirty="0" err="1" smtClean="0">
                <a:solidFill>
                  <a:srgbClr val="C00000"/>
                </a:solidFill>
                <a:latin typeface="Arial Narrow" pitchFamily="34" charset="0"/>
              </a:rPr>
              <a:t>wonAward</a:t>
            </a:r>
            <a:r>
              <a:rPr lang="en-US" dirty="0" smtClean="0">
                <a:latin typeface="Arial Narrow" pitchFamily="34" charset="0"/>
              </a:rPr>
              <a:t>  </a:t>
            </a:r>
            <a:r>
              <a:rPr lang="en-US" dirty="0" err="1" smtClean="0">
                <a:solidFill>
                  <a:srgbClr val="008000"/>
                </a:solidFill>
                <a:latin typeface="Arial Narrow" pitchFamily="34" charset="0"/>
              </a:rPr>
              <a:t>AcademyAward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&gt;  	</a:t>
            </a:r>
            <a:r>
              <a:rPr lang="en-US" dirty="0" smtClean="0">
                <a:latin typeface="Arial Narrow" pitchFamily="34" charset="0"/>
                <a:sym typeface="Symbol" pitchFamily="18" charset="2"/>
              </a:rPr>
              <a:t> 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sym typeface="Symbol" pitchFamily="18" charset="2"/>
              </a:rPr>
              <a:t>Person</a:t>
            </a:r>
            <a:r>
              <a:rPr lang="en-US" dirty="0" smtClean="0">
                <a:latin typeface="Arial Narrow" pitchFamily="34" charset="0"/>
                <a:sym typeface="Symbol" pitchFamily="18" charset="2"/>
              </a:rPr>
              <a:t>  </a:t>
            </a:r>
            <a:r>
              <a:rPr lang="en-US" dirty="0" smtClean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dirty="0" smtClean="0">
                <a:latin typeface="Arial Narrow" pitchFamily="34" charset="0"/>
                <a:sym typeface="Symbol" pitchFamily="18" charset="2"/>
              </a:rPr>
              <a:t> </a:t>
            </a:r>
            <a:r>
              <a:rPr lang="en-US" dirty="0" smtClean="0">
                <a:solidFill>
                  <a:srgbClr val="008000"/>
                </a:solidFill>
                <a:latin typeface="Arial Narrow" pitchFamily="34" charset="0"/>
                <a:sym typeface="Symbol" pitchFamily="18" charset="2"/>
              </a:rPr>
              <a:t>Prize </a:t>
            </a:r>
            <a:endParaRPr lang="en-US" dirty="0">
              <a:solidFill>
                <a:srgbClr val="008000"/>
              </a:solidFill>
              <a:latin typeface="Arial Narrow" pitchFamily="34" charset="0"/>
            </a:endParaRPr>
          </a:p>
        </p:txBody>
      </p:sp>
      <p:sp>
        <p:nvSpPr>
          <p:cNvPr id="81928" name="Textfeld 12"/>
          <p:cNvSpPr txBox="1">
            <a:spLocks noChangeArrowheads="1"/>
          </p:cNvSpPr>
          <p:nvPr/>
        </p:nvSpPr>
        <p:spPr bwMode="auto">
          <a:xfrm>
            <a:off x="250825" y="3141663"/>
            <a:ext cx="8726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/>
              <a:t>Open and Dynamic Knowledge Harvesting:</a:t>
            </a:r>
          </a:p>
          <a:p>
            <a:pPr eaLnBrk="1" hangingPunct="1"/>
            <a:r>
              <a:rPr lang="en-US" sz="2400" dirty="0" smtClean="0"/>
              <a:t>would like to discover new entities and new relation types </a:t>
            </a:r>
          </a:p>
          <a:p>
            <a:pPr eaLnBrk="1" hangingPunct="1"/>
            <a:r>
              <a:rPr lang="en-US" sz="2400" dirty="0" smtClean="0"/>
              <a:t>&lt;</a:t>
            </a:r>
            <a:r>
              <a:rPr lang="en-US" sz="2400" dirty="0" smtClean="0">
                <a:solidFill>
                  <a:srgbClr val="008000"/>
                </a:solidFill>
              </a:rPr>
              <a:t>name1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66CC"/>
                </a:solidFill>
              </a:rPr>
              <a:t>phrase</a:t>
            </a:r>
            <a:r>
              <a:rPr lang="en-US" sz="2400" dirty="0" smtClean="0"/>
              <a:t>,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name2</a:t>
            </a:r>
            <a:r>
              <a:rPr lang="en-US" sz="2400" dirty="0" smtClean="0"/>
              <a:t>&gt;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81929" name="TextBox 2"/>
          <p:cNvSpPr txBox="1">
            <a:spLocks noChangeArrowheads="1"/>
          </p:cNvSpPr>
          <p:nvPr/>
        </p:nvSpPr>
        <p:spPr bwMode="auto">
          <a:xfrm>
            <a:off x="250825" y="4508500"/>
            <a:ext cx="82137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Madame </a:t>
            </a:r>
            <a:r>
              <a:rPr lang="en-US" i="1" dirty="0" err="1" smtClean="0">
                <a:solidFill>
                  <a:srgbClr val="008000"/>
                </a:solidFill>
                <a:latin typeface="Arial Narrow" pitchFamily="34" charset="0"/>
              </a:rPr>
              <a:t>Bruni</a:t>
            </a:r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latin typeface="Arial Narrow" pitchFamily="34" charset="0"/>
              </a:rPr>
              <a:t>in </a:t>
            </a:r>
            <a:r>
              <a:rPr lang="en-US" sz="2400" i="1" dirty="0" smtClean="0">
                <a:solidFill>
                  <a:srgbClr val="0066CC"/>
                </a:solidFill>
                <a:latin typeface="Arial Narrow" pitchFamily="34" charset="0"/>
              </a:rPr>
              <a:t>her happy marriage with </a:t>
            </a:r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the French president </a:t>
            </a:r>
            <a:r>
              <a:rPr lang="en-US" i="1" dirty="0" smtClean="0">
                <a:latin typeface="Arial Narrow" pitchFamily="34" charset="0"/>
              </a:rPr>
              <a:t>…</a:t>
            </a:r>
          </a:p>
          <a:p>
            <a:pPr eaLnBrk="1" hangingPunct="1"/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The first lady </a:t>
            </a:r>
            <a:r>
              <a:rPr lang="en-US" i="1" dirty="0" smtClean="0">
                <a:latin typeface="Arial Narrow" pitchFamily="34" charset="0"/>
              </a:rPr>
              <a:t>had </a:t>
            </a:r>
            <a:r>
              <a:rPr lang="en-US" sz="2400" i="1" dirty="0" smtClean="0">
                <a:solidFill>
                  <a:srgbClr val="0066CC"/>
                </a:solidFill>
                <a:latin typeface="Arial Narrow" pitchFamily="34" charset="0"/>
              </a:rPr>
              <a:t>a passionate affair with </a:t>
            </a:r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Stones singer Mick </a:t>
            </a:r>
            <a:r>
              <a:rPr lang="en-US" i="1" dirty="0" smtClean="0">
                <a:latin typeface="Arial Narrow" pitchFamily="34" charset="0"/>
              </a:rPr>
              <a:t>…</a:t>
            </a:r>
          </a:p>
          <a:p>
            <a:pPr eaLnBrk="1" hangingPunct="1"/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Natalie</a:t>
            </a:r>
            <a:r>
              <a:rPr lang="en-US" i="1" dirty="0" smtClean="0">
                <a:latin typeface="Arial Narrow" pitchFamily="34" charset="0"/>
              </a:rPr>
              <a:t> </a:t>
            </a:r>
            <a:r>
              <a:rPr lang="en-US" sz="2400" i="1" dirty="0" smtClean="0">
                <a:solidFill>
                  <a:srgbClr val="0066CC"/>
                </a:solidFill>
                <a:latin typeface="Arial Narrow" pitchFamily="34" charset="0"/>
              </a:rPr>
              <a:t>was honored by </a:t>
            </a:r>
            <a:r>
              <a:rPr lang="en-US" i="1" dirty="0" smtClean="0">
                <a:latin typeface="Arial Narrow" pitchFamily="34" charset="0"/>
              </a:rPr>
              <a:t>the </a:t>
            </a:r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Oscar</a:t>
            </a:r>
            <a:r>
              <a:rPr lang="en-US" i="1" dirty="0" smtClean="0">
                <a:latin typeface="Arial Narrow" pitchFamily="34" charset="0"/>
              </a:rPr>
              <a:t> …</a:t>
            </a:r>
          </a:p>
          <a:p>
            <a:pPr eaLnBrk="1" hangingPunct="1"/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Bonham Carter </a:t>
            </a:r>
            <a:r>
              <a:rPr lang="en-US" sz="2400" i="1" dirty="0" smtClean="0">
                <a:solidFill>
                  <a:srgbClr val="0066CC"/>
                </a:solidFill>
                <a:latin typeface="Arial Narrow" pitchFamily="34" charset="0"/>
              </a:rPr>
              <a:t>was disappointed </a:t>
            </a:r>
            <a:r>
              <a:rPr lang="en-US" i="1" dirty="0" smtClean="0">
                <a:latin typeface="Arial Narrow" pitchFamily="34" charset="0"/>
              </a:rPr>
              <a:t>that her </a:t>
            </a:r>
            <a:r>
              <a:rPr lang="en-US" sz="2400" i="1" dirty="0" smtClean="0">
                <a:solidFill>
                  <a:srgbClr val="0066CC"/>
                </a:solidFill>
                <a:latin typeface="Arial Narrow" pitchFamily="34" charset="0"/>
              </a:rPr>
              <a:t>nomination for </a:t>
            </a:r>
            <a:r>
              <a:rPr lang="en-US" i="1" dirty="0" smtClean="0">
                <a:latin typeface="Arial Narrow" pitchFamily="34" charset="0"/>
              </a:rPr>
              <a:t>the </a:t>
            </a:r>
            <a:r>
              <a:rPr lang="en-US" i="1" dirty="0" smtClean="0">
                <a:solidFill>
                  <a:srgbClr val="008000"/>
                </a:solidFill>
                <a:latin typeface="Arial Narrow" pitchFamily="34" charset="0"/>
              </a:rPr>
              <a:t>Oscar</a:t>
            </a:r>
            <a:r>
              <a:rPr lang="en-US" i="1" dirty="0" smtClean="0">
                <a:latin typeface="Arial Narrow" pitchFamily="34" charset="0"/>
              </a:rPr>
              <a:t> …</a:t>
            </a:r>
            <a:endParaRPr lang="en-US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-4130" y="746774"/>
            <a:ext cx="9148130" cy="954033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1700807"/>
            <a:ext cx="9144000" cy="1031051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2731860"/>
            <a:ext cx="9144000" cy="93655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3573016"/>
            <a:ext cx="9144000" cy="1015664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4876711"/>
            <a:ext cx="9144000" cy="1562109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title"/>
          </p:nvPr>
        </p:nvSpPr>
        <p:spPr>
          <a:xfrm>
            <a:off x="-252536" y="0"/>
            <a:ext cx="5904656" cy="500063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Open IE with </a:t>
            </a:r>
            <a:r>
              <a:rPr lang="en-US" sz="4000" dirty="0" err="1" smtClean="0"/>
              <a:t>ReVerb</a:t>
            </a:r>
            <a:endParaRPr lang="en-US" sz="4000" dirty="0" smtClean="0"/>
          </a:p>
        </p:txBody>
      </p:sp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6015373" y="76390"/>
            <a:ext cx="3057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[A. Fader et al. 2011, </a:t>
            </a:r>
          </a:p>
          <a:p>
            <a:pPr eaLnBrk="1" hangingPunct="1"/>
            <a:r>
              <a:rPr lang="en-US" sz="1800" dirty="0" smtClean="0"/>
              <a:t>T. Lin 2012, </a:t>
            </a:r>
            <a:r>
              <a:rPr lang="en-US" sz="1800" dirty="0" err="1" smtClean="0"/>
              <a:t>Mausam</a:t>
            </a:r>
            <a:r>
              <a:rPr lang="en-US" sz="1800" dirty="0" smtClean="0"/>
              <a:t> 2012]</a:t>
            </a:r>
            <a:endParaRPr lang="en-US" sz="1800" dirty="0"/>
          </a:p>
        </p:txBody>
      </p:sp>
      <p:sp>
        <p:nvSpPr>
          <p:cNvPr id="30729" name="TextBox 4"/>
          <p:cNvSpPr txBox="1">
            <a:spLocks noChangeArrowheads="1"/>
          </p:cNvSpPr>
          <p:nvPr/>
        </p:nvSpPr>
        <p:spPr bwMode="auto">
          <a:xfrm>
            <a:off x="179512" y="764704"/>
            <a:ext cx="73645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Consider </a:t>
            </a:r>
            <a:r>
              <a:rPr lang="en-US" sz="2400" dirty="0" smtClean="0">
                <a:solidFill>
                  <a:srgbClr val="0000FF"/>
                </a:solidFill>
              </a:rPr>
              <a:t>all verbal phrases </a:t>
            </a:r>
            <a:r>
              <a:rPr lang="en-US" sz="2400" dirty="0" smtClean="0"/>
              <a:t>as potential relations</a:t>
            </a:r>
          </a:p>
          <a:p>
            <a:pPr eaLnBrk="1" hangingPunct="1"/>
            <a:r>
              <a:rPr lang="en-US" sz="2400" dirty="0" smtClean="0"/>
              <a:t>and all noun phrases as arguments</a:t>
            </a:r>
            <a:endParaRPr lang="en-US" sz="2400" dirty="0"/>
          </a:p>
        </p:txBody>
      </p: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323528" y="1700808"/>
            <a:ext cx="86409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Problem 1: incoherent extractions</a:t>
            </a:r>
          </a:p>
          <a:p>
            <a:pPr eaLnBrk="1" hangingPunct="1"/>
            <a:r>
              <a:rPr lang="en-US" sz="2000" dirty="0" smtClean="0"/>
              <a:t>     </a:t>
            </a:r>
            <a:r>
              <a:rPr lang="en-US" sz="1800" dirty="0" smtClean="0"/>
              <a:t>"New York City has a population of 8 Mio" </a:t>
            </a:r>
            <a:r>
              <a:rPr lang="en-US" sz="1800" dirty="0" smtClean="0">
                <a:sym typeface="Symbol"/>
              </a:rPr>
              <a:t> &lt;New York City, has, 8 Mio&gt;</a:t>
            </a:r>
          </a:p>
          <a:p>
            <a:pPr eaLnBrk="1" hangingPunct="1"/>
            <a:r>
              <a:rPr lang="en-US" sz="1800" dirty="0" smtClean="0">
                <a:sym typeface="Symbol"/>
              </a:rPr>
              <a:t>     "Hero is a movie by Zhang </a:t>
            </a:r>
            <a:r>
              <a:rPr lang="en-US" sz="1800" dirty="0" err="1" smtClean="0">
                <a:sym typeface="Symbol"/>
              </a:rPr>
              <a:t>Yimou</a:t>
            </a:r>
            <a:r>
              <a:rPr lang="en-US" sz="1800" dirty="0" smtClean="0">
                <a:sym typeface="Symbol"/>
              </a:rPr>
              <a:t>"  &lt;Hero, is, Zhang </a:t>
            </a:r>
            <a:r>
              <a:rPr lang="en-US" sz="1800" dirty="0" err="1" smtClean="0">
                <a:sym typeface="Symbol"/>
              </a:rPr>
              <a:t>Yimou</a:t>
            </a:r>
            <a:r>
              <a:rPr lang="en-US" sz="1800" dirty="0" smtClean="0">
                <a:sym typeface="Symbol"/>
              </a:rPr>
              <a:t>&gt;</a:t>
            </a:r>
          </a:p>
          <a:p>
            <a:pPr eaLnBrk="1" hangingPunct="1"/>
            <a:r>
              <a:rPr lang="en-US" sz="2400" dirty="0" smtClean="0">
                <a:sym typeface="Symbol"/>
              </a:rPr>
              <a:t>Problem 2: uninformative extractions</a:t>
            </a:r>
          </a:p>
          <a:p>
            <a:pPr eaLnBrk="1" hangingPunct="1"/>
            <a:r>
              <a:rPr lang="en-US" sz="2000" dirty="0" smtClean="0"/>
              <a:t>     </a:t>
            </a:r>
            <a:r>
              <a:rPr lang="en-US" sz="1800" dirty="0" smtClean="0"/>
              <a:t>"Gold has an atomic weight of 196" </a:t>
            </a:r>
            <a:r>
              <a:rPr lang="en-US" sz="1800" dirty="0" smtClean="0">
                <a:sym typeface="Symbol"/>
              </a:rPr>
              <a:t> &lt;Gold, has, atomic weight&gt;</a:t>
            </a:r>
          </a:p>
          <a:p>
            <a:pPr eaLnBrk="1" hangingPunct="1"/>
            <a:r>
              <a:rPr lang="en-US" sz="1800" dirty="0" smtClean="0"/>
              <a:t>     "Faust made a deal with the devil" </a:t>
            </a:r>
            <a:r>
              <a:rPr lang="en-US" sz="1800" dirty="0" smtClean="0">
                <a:sym typeface="Symbol"/>
              </a:rPr>
              <a:t> &lt;Faust, made, a deal&gt;</a:t>
            </a:r>
          </a:p>
        </p:txBody>
      </p:sp>
      <p:sp>
        <p:nvSpPr>
          <p:cNvPr id="73" name="TextBox 4"/>
          <p:cNvSpPr txBox="1">
            <a:spLocks noChangeArrowheads="1"/>
          </p:cNvSpPr>
          <p:nvPr/>
        </p:nvSpPr>
        <p:spPr bwMode="auto">
          <a:xfrm>
            <a:off x="323528" y="4869160"/>
            <a:ext cx="90569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Solution: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 regular expressions over POS tags:</a:t>
            </a:r>
          </a:p>
          <a:p>
            <a:pPr eaLnBrk="1" hangingPunct="1"/>
            <a:r>
              <a:rPr lang="en-US" sz="2400" dirty="0" smtClean="0"/>
              <a:t>  </a:t>
            </a:r>
            <a:r>
              <a:rPr lang="en-US" dirty="0" smtClean="0"/>
              <a:t>VB DET N PREP; VB (N | ADJ | ADV | PRN | DET)* PREP; etc.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 relation phrase must have # distinct </a:t>
            </a:r>
            <a:r>
              <a:rPr lang="en-US" sz="2400" dirty="0" err="1" smtClean="0"/>
              <a:t>arg</a:t>
            </a:r>
            <a:r>
              <a:rPr lang="en-US" sz="2400" dirty="0" smtClean="0"/>
              <a:t> pairs &gt; threshold</a:t>
            </a:r>
          </a:p>
        </p:txBody>
      </p:sp>
      <p:sp>
        <p:nvSpPr>
          <p:cNvPr id="74" name="TextBox 4"/>
          <p:cNvSpPr txBox="1">
            <a:spLocks noChangeArrowheads="1"/>
          </p:cNvSpPr>
          <p:nvPr/>
        </p:nvSpPr>
        <p:spPr bwMode="auto">
          <a:xfrm>
            <a:off x="323528" y="3573016"/>
            <a:ext cx="60966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Problem 3: over-specific extractions</a:t>
            </a:r>
          </a:p>
          <a:p>
            <a:pPr eaLnBrk="1" hangingPunct="1"/>
            <a:r>
              <a:rPr lang="en-US" sz="1800" dirty="0" smtClean="0"/>
              <a:t>     "Hero is the most colorful movie by Zhang </a:t>
            </a:r>
            <a:r>
              <a:rPr lang="en-US" sz="1800" dirty="0" err="1" smtClean="0"/>
              <a:t>Yimou</a:t>
            </a:r>
            <a:r>
              <a:rPr lang="en-US" sz="1800" dirty="0" smtClean="0"/>
              <a:t>" </a:t>
            </a:r>
          </a:p>
          <a:p>
            <a:pPr eaLnBrk="1" hangingPunct="1"/>
            <a:r>
              <a:rPr lang="en-US" sz="1800" dirty="0" smtClean="0">
                <a:sym typeface="Symbol"/>
              </a:rPr>
              <a:t>        &lt;..., is the most colorful movie by, …&gt;</a:t>
            </a:r>
            <a:endParaRPr lang="en-US" sz="1800" dirty="0" smtClean="0"/>
          </a:p>
        </p:txBody>
      </p:sp>
      <p:sp>
        <p:nvSpPr>
          <p:cNvPr id="75" name="Rechteck 74"/>
          <p:cNvSpPr/>
          <p:nvPr/>
        </p:nvSpPr>
        <p:spPr>
          <a:xfrm>
            <a:off x="3847790" y="6441332"/>
            <a:ext cx="5292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http://ai.cs.washington.edu/demos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5"/>
            <a:ext cx="10490492" cy="520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52736"/>
            <a:ext cx="1049049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-681812" y="-127862"/>
            <a:ext cx="10438388" cy="748550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dirty="0" smtClean="0"/>
              <a:t>Open IE Example: </a:t>
            </a:r>
            <a:r>
              <a:rPr lang="en-US" dirty="0" err="1" smtClean="0"/>
              <a:t>ReVerb</a:t>
            </a: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368607" y="404664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hlinkClick r:id="rId5"/>
              </a:rPr>
              <a:t>http://openie.cs.washington.edu/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4889309" y="908720"/>
            <a:ext cx="4254691" cy="43088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?x  "a song composed by"  ?y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-681812" y="-127862"/>
            <a:ext cx="10438388" cy="748550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dirty="0" smtClean="0"/>
              <a:t>Open IE Example: </a:t>
            </a:r>
            <a:r>
              <a:rPr lang="en-US" dirty="0" err="1" smtClean="0"/>
              <a:t>ReVerb</a:t>
            </a: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368607" y="476672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hlinkClick r:id="rId3"/>
              </a:rPr>
              <a:t>http://openie.cs.washington.edu/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52736"/>
            <a:ext cx="1175509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89309" y="908720"/>
            <a:ext cx="3813865" cy="43088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?x  "a piece written by"  ?y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2347860"/>
            <a:ext cx="9144000" cy="43215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4288" y="835397"/>
            <a:ext cx="9144000" cy="1342366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-681812" y="-127862"/>
            <a:ext cx="10438388" cy="748550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dirty="0" smtClean="0"/>
              <a:t>Open IE with Noun Phrases: </a:t>
            </a:r>
            <a:r>
              <a:rPr lang="en-US" dirty="0" err="1" smtClean="0"/>
              <a:t>ReNoun</a:t>
            </a: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61809" y="1323672"/>
            <a:ext cx="8812967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Goal: 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	g</a:t>
            </a: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iven attribute/relation names (e.g. "CEO")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find facts with these attributes (e.g. &lt;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"Ma</a:t>
            </a: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", </a:t>
            </a:r>
            <a:r>
              <a:rPr lang="en-US" sz="1800" i="0" u="none" strike="noStrike" kern="1200" dirty="0" err="1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isCEOof</a:t>
            </a: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, 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"Alibaba group"</a:t>
            </a: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&gt;)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160" y="2514163"/>
            <a:ext cx="7019271" cy="168362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1. Start with 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high-quality </a:t>
            </a: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seed patterns such as</a:t>
            </a: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	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3333CC"/>
                </a:solidFill>
                <a:latin typeface="Arial" pitchFamily="18"/>
                <a:ea typeface="Arial Unicode MS" pitchFamily="2"/>
                <a:cs typeface="Arial Unicode MS" pitchFamily="2"/>
              </a:rPr>
              <a:t>t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3333CC"/>
                </a:solidFill>
                <a:latin typeface="Helvetica" pitchFamily="34"/>
                <a:ea typeface="Helvetica" pitchFamily="34"/>
                <a:cs typeface="Helvetica" pitchFamily="34"/>
              </a:rPr>
              <a:t>he A of S, O  </a:t>
            </a:r>
            <a:r>
              <a:rPr lang="en-US" sz="1800" i="0" u="none" strike="noStrike" kern="1200" dirty="0" smtClean="0">
                <a:ln>
                  <a:noFill/>
                </a:ln>
                <a:latin typeface="Helvetica" pitchFamily="34"/>
                <a:ea typeface="Helvetica" pitchFamily="34"/>
                <a:cs typeface="Helvetica" pitchFamily="34"/>
              </a:rPr>
              <a:t>(e.g. </a:t>
            </a:r>
            <a:r>
              <a:rPr lang="en-US" sz="1800" dirty="0" smtClean="0">
                <a:solidFill>
                  <a:srgbClr val="000080"/>
                </a:solidFill>
                <a:latin typeface="Helvetica" pitchFamily="34"/>
                <a:ea typeface="Helvetica" pitchFamily="34"/>
                <a:cs typeface="Helvetica" pitchFamily="34"/>
              </a:rPr>
              <a:t>"</a:t>
            </a:r>
            <a:r>
              <a:rPr lang="en-US" sz="1800" dirty="0" smtClean="0">
                <a:solidFill>
                  <a:srgbClr val="3333CC"/>
                </a:solidFill>
                <a:latin typeface="Helvetica" pitchFamily="34"/>
                <a:ea typeface="Helvetica" pitchFamily="34"/>
                <a:cs typeface="Helvetica" pitchFamily="34"/>
              </a:rPr>
              <a:t>the 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3333CC"/>
                </a:solidFill>
                <a:latin typeface="Helvetica" pitchFamily="34"/>
                <a:ea typeface="Helvetica" pitchFamily="34"/>
                <a:cs typeface="Helvetica" pitchFamily="34"/>
              </a:rPr>
              <a:t>CEO of Google, Larry Page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000080"/>
                </a:solidFill>
                <a:latin typeface="Helvetica" pitchFamily="34"/>
                <a:ea typeface="Helvetica" pitchFamily="34"/>
                <a:cs typeface="Helvetica" pitchFamily="34"/>
              </a:rPr>
              <a:t>"</a:t>
            </a:r>
            <a:r>
              <a:rPr lang="en-US" sz="1800" i="0" u="none" strike="noStrike" kern="1200" dirty="0" smtClean="0">
                <a:ln>
                  <a:noFill/>
                </a:ln>
                <a:latin typeface="Helvetica" pitchFamily="34"/>
                <a:ea typeface="Helvetica" pitchFamily="34"/>
                <a:cs typeface="Helvetica" pitchFamily="34"/>
              </a:rPr>
              <a:t>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Helvetica" pitchFamily="34"/>
                <a:cs typeface="Helvetica" pitchFamily="34"/>
              </a:rPr>
              <a:t>    to </a:t>
            </a:r>
            <a:r>
              <a:rPr lang="en-US" sz="1800" dirty="0" smtClean="0">
                <a:solidFill>
                  <a:srgbClr val="000000"/>
                </a:solidFill>
                <a:latin typeface="Helvetica" pitchFamily="34"/>
                <a:ea typeface="Helvetica" pitchFamily="34"/>
                <a:cs typeface="Helvetica" pitchFamily="34"/>
              </a:rPr>
              <a:t>acquire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Helvetica" pitchFamily="34"/>
                <a:cs typeface="Helvetica" pitchFamily="34"/>
              </a:rPr>
              <a:t> seed facts such as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Helvetica" pitchFamily="34"/>
                <a:cs typeface="Helvetica" pitchFamily="34"/>
              </a:rPr>
              <a:t>	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Helvetica" pitchFamily="34"/>
                <a:ea typeface="Helvetica" pitchFamily="34"/>
                <a:cs typeface="Helvetica" pitchFamily="34"/>
              </a:rPr>
              <a:t>&lt;Larry Page, </a:t>
            </a:r>
            <a:r>
              <a:rPr lang="en-US" sz="1800" i="0" u="none" strike="noStrike" kern="1200" dirty="0" err="1" smtClean="0">
                <a:ln>
                  <a:noFill/>
                </a:ln>
                <a:solidFill>
                  <a:srgbClr val="FF0000"/>
                </a:solidFill>
                <a:latin typeface="Helvetica" pitchFamily="34"/>
                <a:ea typeface="Helvetica" pitchFamily="34"/>
                <a:cs typeface="Helvetica" pitchFamily="34"/>
              </a:rPr>
              <a:t>isCEOof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Helvetica" pitchFamily="34"/>
                <a:ea typeface="Helvetica" pitchFamily="34"/>
                <a:cs typeface="Helvetica" pitchFamily="34"/>
              </a:rPr>
              <a:t>, Google&gt;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i="0" u="none" strike="noStrike" kern="1200" dirty="0" smtClean="0">
              <a:ln>
                <a:noFill/>
              </a:ln>
              <a:solidFill>
                <a:srgbClr val="000080"/>
              </a:solidFill>
              <a:latin typeface="Helvetica" pitchFamily="34"/>
              <a:ea typeface="Helvetica" pitchFamily="34"/>
              <a:cs typeface="Helvetica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solidFill>
                  <a:srgbClr val="000000"/>
                </a:solidFill>
                <a:latin typeface="Helvetica" pitchFamily="34"/>
                <a:ea typeface="Helvetica" pitchFamily="34"/>
                <a:cs typeface="Helvetica" pitchFamily="34"/>
              </a:rPr>
              <a:t>2. Use seed facts to learn dependency-parse patterns, such as</a:t>
            </a:r>
            <a:endParaRPr lang="en-US" sz="1800" i="0" u="none" strike="noStrike" kern="1200" dirty="0">
              <a:ln>
                <a:noFill/>
              </a:ln>
              <a:solidFill>
                <a:srgbClr val="000000"/>
              </a:solidFill>
              <a:latin typeface="Helvetica" pitchFamily="34"/>
              <a:ea typeface="Helvetica" pitchFamily="34"/>
              <a:cs typeface="Helvetica" pitchFamily="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9469" y="5656408"/>
            <a:ext cx="4890098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80"/>
                </a:solidFill>
              </a:defRPr>
            </a:pP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Arial Unicode MS" pitchFamily="2"/>
                <a:cs typeface="Arial Unicode MS" pitchFamily="2"/>
              </a:rPr>
              <a:t>A 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CEO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Arial Unicode MS" pitchFamily="2"/>
                <a:cs typeface="Arial Unicode MS" pitchFamily="2"/>
              </a:rPr>
              <a:t>, such as 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DC2300"/>
                </a:solidFill>
                <a:latin typeface="Arial" pitchFamily="18"/>
                <a:ea typeface="Arial Unicode MS" pitchFamily="2"/>
                <a:cs typeface="Arial Unicode MS" pitchFamily="2"/>
              </a:rPr>
              <a:t>Page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Arial Unicode MS" pitchFamily="2"/>
                <a:cs typeface="Arial Unicode MS" pitchFamily="2"/>
              </a:rPr>
              <a:t> of 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Google</a:t>
            </a:r>
            <a:r>
              <a:rPr lang="en-US" sz="1800" b="0" i="0" u="none" strike="noStrike" kern="1200" dirty="0" smtClean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Arial Unicode MS" pitchFamily="2"/>
                <a:cs typeface="Arial Unicode MS" pitchFamily="2"/>
              </a:rPr>
              <a:t>, will always...</a:t>
            </a:r>
            <a:endParaRPr lang="en-US" sz="1800" b="0" i="0" u="none" strike="noStrike" kern="1200" dirty="0">
              <a:ln>
                <a:noFill/>
              </a:ln>
              <a:solidFill>
                <a:srgbClr val="000080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90360" y="4437112"/>
            <a:ext cx="3373200" cy="3244928"/>
          </a:xfrm>
          <a:custGeom>
            <a:avLst/>
            <a:gdLst>
              <a:gd name="stAng" fmla="val 11903400"/>
              <a:gd name="enAng" fmla="val 20541600"/>
              <a:gd name="sw1" fmla="+- enAng 0 stAng"/>
              <a:gd name="sw2" fmla="+- sw1 21600000 0"/>
              <a:gd name="swAng" fmla="?: sw1 sw1 sw2"/>
              <a:gd name="wt1" fmla="sin 10800 stAng"/>
              <a:gd name="ht1" fmla="cos 10800 stAng"/>
              <a:gd name="dx1" fmla="cat2 10800 ht1 wt1"/>
              <a:gd name="dy1" fmla="sat2 10800 ht1 wt1"/>
              <a:gd name="x1" fmla="+- 10800 dx1 0"/>
              <a:gd name="y1" fmla="+- 10800 dy1 0"/>
              <a:gd name="wt2" fmla="sin 10800 enAng"/>
              <a:gd name="ht2" fmla="cos 10800 enAng"/>
              <a:gd name="dx2" fmla="cat2 10800 ht2 wt2"/>
              <a:gd name="dy2" fmla="sat2 10800 ht2 wt2"/>
              <a:gd name="x2" fmla="+- 10800 dx2 0"/>
              <a:gd name="y2" fmla="+- 10800 dy2 0"/>
              <a:gd name="idx" fmla="cos 10800 2700000"/>
              <a:gd name="idy" fmla="sin 10800 2700000"/>
              <a:gd name="il" fmla="+- 10800 0 idx"/>
              <a:gd name="ir" fmla="+- 10800 idx 0"/>
              <a:gd name="it" fmla="+- 10800 0 idy"/>
              <a:gd name="ib" fmla="+- 10800 idy 0"/>
              <a:gd name="low" fmla="val 0"/>
              <a:gd name="mid" fmla="val 10800"/>
              <a:gd name="high" fmla="val 21600"/>
            </a:gdLst>
            <a:ahLst/>
            <a:cxnLst>
              <a:cxn ang="0">
                <a:pos x="high" y="mid"/>
              </a:cxn>
              <a:cxn ang="cd4">
                <a:pos x="mid" y="high"/>
              </a:cxn>
              <a:cxn ang="cd2">
                <a:pos x="low" y="mid"/>
              </a:cxn>
              <a:cxn ang="3cd4">
                <a:pos x="mid" y="low"/>
              </a:cxn>
            </a:cxnLst>
            <a:rect l="il" t="it" r="ir" b="ib"/>
            <a:pathLst>
              <a:path w="21600" h="21600" fill="none">
                <a:moveTo>
                  <a:pt x="x1" y="y1"/>
                </a:moveTo>
                <a:arcTo wR="mid" hR="mid" stAng="stAng" swAng="swAng"/>
              </a:path>
            </a:pathLst>
          </a:custGeom>
          <a:noFill/>
          <a:ln w="36000">
            <a:solidFill>
              <a:srgbClr val="280099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028079" y="5364808"/>
            <a:ext cx="508320" cy="929520"/>
          </a:xfrm>
          <a:custGeom>
            <a:avLst/>
            <a:gdLst>
              <a:gd name="stAng" fmla="val 11903400"/>
              <a:gd name="enAng" fmla="val 20541600"/>
              <a:gd name="sw1" fmla="+- enAng 0 stAng"/>
              <a:gd name="sw2" fmla="+- sw1 21600000 0"/>
              <a:gd name="swAng" fmla="?: sw1 sw1 sw2"/>
              <a:gd name="wt1" fmla="sin 10800 stAng"/>
              <a:gd name="ht1" fmla="cos 10800 stAng"/>
              <a:gd name="dx1" fmla="cat2 10800 ht1 wt1"/>
              <a:gd name="dy1" fmla="sat2 10800 ht1 wt1"/>
              <a:gd name="x1" fmla="+- 10800 dx1 0"/>
              <a:gd name="y1" fmla="+- 10800 dy1 0"/>
              <a:gd name="wt2" fmla="sin 10800 enAng"/>
              <a:gd name="ht2" fmla="cos 10800 enAng"/>
              <a:gd name="dx2" fmla="cat2 10800 ht2 wt2"/>
              <a:gd name="dy2" fmla="sat2 10800 ht2 wt2"/>
              <a:gd name="x2" fmla="+- 10800 dx2 0"/>
              <a:gd name="y2" fmla="+- 10800 dy2 0"/>
              <a:gd name="idx" fmla="cos 10800 2700000"/>
              <a:gd name="idy" fmla="sin 10800 2700000"/>
              <a:gd name="il" fmla="+- 10800 0 idx"/>
              <a:gd name="ir" fmla="+- 10800 idx 0"/>
              <a:gd name="it" fmla="+- 10800 0 idy"/>
              <a:gd name="ib" fmla="+- 10800 idy 0"/>
              <a:gd name="low" fmla="val 0"/>
              <a:gd name="mid" fmla="val 10800"/>
              <a:gd name="high" fmla="val 21600"/>
            </a:gdLst>
            <a:ahLst/>
            <a:cxnLst>
              <a:cxn ang="0">
                <a:pos x="high" y="mid"/>
              </a:cxn>
              <a:cxn ang="cd4">
                <a:pos x="mid" y="high"/>
              </a:cxn>
              <a:cxn ang="cd2">
                <a:pos x="low" y="mid"/>
              </a:cxn>
              <a:cxn ang="3cd4">
                <a:pos x="mid" y="low"/>
              </a:cxn>
            </a:cxnLst>
            <a:rect l="il" t="it" r="ir" b="ib"/>
            <a:pathLst>
              <a:path w="21600" h="21600" fill="none">
                <a:moveTo>
                  <a:pt x="x1" y="y1"/>
                </a:moveTo>
                <a:arcTo wR="mid" hR="mid" stAng="stAng" swAng="swAng"/>
              </a:path>
            </a:pathLst>
          </a:custGeom>
          <a:noFill/>
          <a:ln w="36000">
            <a:solidFill>
              <a:srgbClr val="DC23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317080" y="5364808"/>
            <a:ext cx="714600" cy="826200"/>
          </a:xfrm>
          <a:custGeom>
            <a:avLst/>
            <a:gdLst>
              <a:gd name="stAng" fmla="val 11903400"/>
              <a:gd name="enAng" fmla="val 20541600"/>
              <a:gd name="sw1" fmla="+- enAng 0 stAng"/>
              <a:gd name="sw2" fmla="+- sw1 21600000 0"/>
              <a:gd name="swAng" fmla="?: sw1 sw1 sw2"/>
              <a:gd name="wt1" fmla="sin 10800 stAng"/>
              <a:gd name="ht1" fmla="cos 10800 stAng"/>
              <a:gd name="dx1" fmla="cat2 10800 ht1 wt1"/>
              <a:gd name="dy1" fmla="sat2 10800 ht1 wt1"/>
              <a:gd name="x1" fmla="+- 10800 dx1 0"/>
              <a:gd name="y1" fmla="+- 10800 dy1 0"/>
              <a:gd name="wt2" fmla="sin 10800 enAng"/>
              <a:gd name="ht2" fmla="cos 10800 enAng"/>
              <a:gd name="dx2" fmla="cat2 10800 ht2 wt2"/>
              <a:gd name="dy2" fmla="sat2 10800 ht2 wt2"/>
              <a:gd name="x2" fmla="+- 10800 dx2 0"/>
              <a:gd name="y2" fmla="+- 10800 dy2 0"/>
              <a:gd name="idx" fmla="cos 10800 2700000"/>
              <a:gd name="idy" fmla="sin 10800 2700000"/>
              <a:gd name="il" fmla="+- 10800 0 idx"/>
              <a:gd name="ir" fmla="+- 10800 idx 0"/>
              <a:gd name="it" fmla="+- 10800 0 idy"/>
              <a:gd name="ib" fmla="+- 10800 idy 0"/>
              <a:gd name="low" fmla="val 0"/>
              <a:gd name="mid" fmla="val 10800"/>
              <a:gd name="high" fmla="val 21600"/>
            </a:gdLst>
            <a:ahLst/>
            <a:cxnLst>
              <a:cxn ang="0">
                <a:pos x="high" y="mid"/>
              </a:cxn>
              <a:cxn ang="cd4">
                <a:pos x="mid" y="high"/>
              </a:cxn>
              <a:cxn ang="cd2">
                <a:pos x="low" y="mid"/>
              </a:cxn>
              <a:cxn ang="3cd4">
                <a:pos x="mid" y="low"/>
              </a:cxn>
            </a:cxnLst>
            <a:rect l="il" t="it" r="ir" b="ib"/>
            <a:pathLst>
              <a:path w="21600" h="21600" fill="none">
                <a:moveTo>
                  <a:pt x="x1" y="y1"/>
                </a:moveTo>
                <a:arcTo wR="mid" hR="mid" stAng="stAng" swAng="swAng"/>
              </a:path>
            </a:pathLst>
          </a:custGeom>
          <a:noFill/>
          <a:ln w="36000">
            <a:solidFill>
              <a:srgbClr val="DC23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754400" y="5364808"/>
            <a:ext cx="594720" cy="826200"/>
          </a:xfrm>
          <a:custGeom>
            <a:avLst/>
            <a:gdLst>
              <a:gd name="stAng" fmla="val 11903400"/>
              <a:gd name="enAng" fmla="val 20541600"/>
              <a:gd name="sw1" fmla="+- enAng 0 stAng"/>
              <a:gd name="sw2" fmla="+- sw1 21600000 0"/>
              <a:gd name="swAng" fmla="?: sw1 sw1 sw2"/>
              <a:gd name="wt1" fmla="sin 10800 stAng"/>
              <a:gd name="ht1" fmla="cos 10800 stAng"/>
              <a:gd name="dx1" fmla="cat2 10800 ht1 wt1"/>
              <a:gd name="dy1" fmla="sat2 10800 ht1 wt1"/>
              <a:gd name="x1" fmla="+- 10800 dx1 0"/>
              <a:gd name="y1" fmla="+- 10800 dy1 0"/>
              <a:gd name="wt2" fmla="sin 10800 enAng"/>
              <a:gd name="ht2" fmla="cos 10800 enAng"/>
              <a:gd name="dx2" fmla="cat2 10800 ht2 wt2"/>
              <a:gd name="dy2" fmla="sat2 10800 ht2 wt2"/>
              <a:gd name="x2" fmla="+- 10800 dx2 0"/>
              <a:gd name="y2" fmla="+- 10800 dy2 0"/>
              <a:gd name="idx" fmla="cos 10800 2700000"/>
              <a:gd name="idy" fmla="sin 10800 2700000"/>
              <a:gd name="il" fmla="+- 10800 0 idx"/>
              <a:gd name="ir" fmla="+- 10800 idx 0"/>
              <a:gd name="it" fmla="+- 10800 0 idy"/>
              <a:gd name="ib" fmla="+- 10800 idy 0"/>
              <a:gd name="low" fmla="val 0"/>
              <a:gd name="mid" fmla="val 10800"/>
              <a:gd name="high" fmla="val 21600"/>
            </a:gdLst>
            <a:ahLst/>
            <a:cxnLst>
              <a:cxn ang="0">
                <a:pos x="high" y="mid"/>
              </a:cxn>
              <a:cxn ang="cd4">
                <a:pos x="mid" y="high"/>
              </a:cxn>
              <a:cxn ang="cd2">
                <a:pos x="low" y="mid"/>
              </a:cxn>
              <a:cxn ang="3cd4">
                <a:pos x="mid" y="low"/>
              </a:cxn>
            </a:cxnLst>
            <a:rect l="il" t="it" r="ir" b="ib"/>
            <a:pathLst>
              <a:path w="21600" h="21600" fill="none">
                <a:moveTo>
                  <a:pt x="x1" y="y1"/>
                </a:moveTo>
                <a:arcTo wR="mid" hR="mid" stAng="stAng" swAng="swAng"/>
              </a:path>
            </a:pathLst>
          </a:custGeom>
          <a:noFill/>
          <a:ln w="36000">
            <a:solidFill>
              <a:srgbClr val="DC23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958080" y="5364808"/>
            <a:ext cx="756360" cy="826200"/>
          </a:xfrm>
          <a:custGeom>
            <a:avLst/>
            <a:gdLst>
              <a:gd name="stAng" fmla="val 11903400"/>
              <a:gd name="enAng" fmla="val 20541600"/>
              <a:gd name="sw1" fmla="+- enAng 0 stAng"/>
              <a:gd name="sw2" fmla="+- sw1 21600000 0"/>
              <a:gd name="swAng" fmla="?: sw1 sw1 sw2"/>
              <a:gd name="wt1" fmla="sin 10800 stAng"/>
              <a:gd name="ht1" fmla="cos 10800 stAng"/>
              <a:gd name="dx1" fmla="cat2 10800 ht1 wt1"/>
              <a:gd name="dy1" fmla="sat2 10800 ht1 wt1"/>
              <a:gd name="x1" fmla="+- 10800 dx1 0"/>
              <a:gd name="y1" fmla="+- 10800 dy1 0"/>
              <a:gd name="wt2" fmla="sin 10800 enAng"/>
              <a:gd name="ht2" fmla="cos 10800 enAng"/>
              <a:gd name="dx2" fmla="cat2 10800 ht2 wt2"/>
              <a:gd name="dy2" fmla="sat2 10800 ht2 wt2"/>
              <a:gd name="x2" fmla="+- 10800 dx2 0"/>
              <a:gd name="y2" fmla="+- 10800 dy2 0"/>
              <a:gd name="idx" fmla="cos 10800 2700000"/>
              <a:gd name="idy" fmla="sin 10800 2700000"/>
              <a:gd name="il" fmla="+- 10800 0 idx"/>
              <a:gd name="ir" fmla="+- 10800 idx 0"/>
              <a:gd name="it" fmla="+- 10800 0 idy"/>
              <a:gd name="ib" fmla="+- 10800 idy 0"/>
              <a:gd name="low" fmla="val 0"/>
              <a:gd name="mid" fmla="val 10800"/>
              <a:gd name="high" fmla="val 21600"/>
            </a:gdLst>
            <a:ahLst/>
            <a:cxnLst>
              <a:cxn ang="0">
                <a:pos x="high" y="mid"/>
              </a:cxn>
              <a:cxn ang="cd4">
                <a:pos x="mid" y="high"/>
              </a:cxn>
              <a:cxn ang="cd2">
                <a:pos x="low" y="mid"/>
              </a:cxn>
              <a:cxn ang="3cd4">
                <a:pos x="mid" y="low"/>
              </a:cxn>
            </a:cxnLst>
            <a:rect l="il" t="it" r="ir" b="ib"/>
            <a:pathLst>
              <a:path w="21600" h="21600" fill="none">
                <a:moveTo>
                  <a:pt x="x1" y="y1"/>
                </a:moveTo>
                <a:arcTo wR="mid" hR="mid" stAng="stAng" swAng="swAng"/>
              </a:path>
            </a:pathLst>
          </a:custGeom>
          <a:noFill/>
          <a:ln w="36000">
            <a:solidFill>
              <a:srgbClr val="DC23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160" y="6217437"/>
            <a:ext cx="4726720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3. Apply these patterns to learn new facts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719040" y="5436808"/>
            <a:ext cx="261720" cy="696240"/>
          </a:xfrm>
          <a:custGeom>
            <a:avLst/>
            <a:gdLst>
              <a:gd name="stAng" fmla="val 11858400"/>
              <a:gd name="enAng" fmla="val 20496600"/>
              <a:gd name="sw1" fmla="+- enAng 0 stAng"/>
              <a:gd name="sw2" fmla="+- sw1 21600000 0"/>
              <a:gd name="swAng" fmla="?: sw1 sw1 sw2"/>
              <a:gd name="wt1" fmla="sin 10800 stAng"/>
              <a:gd name="ht1" fmla="cos 10800 stAng"/>
              <a:gd name="dx1" fmla="cat2 10800 ht1 wt1"/>
              <a:gd name="dy1" fmla="sat2 10800 ht1 wt1"/>
              <a:gd name="x1" fmla="+- 10800 dx1 0"/>
              <a:gd name="y1" fmla="+- 10800 dy1 0"/>
              <a:gd name="wt2" fmla="sin 10800 enAng"/>
              <a:gd name="ht2" fmla="cos 10800 enAng"/>
              <a:gd name="dx2" fmla="cat2 10800 ht2 wt2"/>
              <a:gd name="dy2" fmla="sat2 10800 ht2 wt2"/>
              <a:gd name="x2" fmla="+- 10800 dx2 0"/>
              <a:gd name="y2" fmla="+- 10800 dy2 0"/>
              <a:gd name="idx" fmla="cos 10800 2700000"/>
              <a:gd name="idy" fmla="sin 10800 2700000"/>
              <a:gd name="il" fmla="+- 10800 0 idx"/>
              <a:gd name="ir" fmla="+- 10800 idx 0"/>
              <a:gd name="it" fmla="+- 10800 0 idy"/>
              <a:gd name="ib" fmla="+- 10800 idy 0"/>
              <a:gd name="low" fmla="val 0"/>
              <a:gd name="mid" fmla="val 10800"/>
              <a:gd name="high" fmla="val 21600"/>
            </a:gdLst>
            <a:ahLst/>
            <a:cxnLst>
              <a:cxn ang="0">
                <a:pos x="high" y="mid"/>
              </a:cxn>
              <a:cxn ang="cd4">
                <a:pos x="mid" y="high"/>
              </a:cxn>
              <a:cxn ang="cd2">
                <a:pos x="low" y="mid"/>
              </a:cxn>
              <a:cxn ang="3cd4">
                <a:pos x="mid" y="low"/>
              </a:cxn>
            </a:cxnLst>
            <a:rect l="il" t="it" r="ir" b="ib"/>
            <a:pathLst>
              <a:path w="21600" h="21600" fill="none">
                <a:moveTo>
                  <a:pt x="x1" y="y1"/>
                </a:moveTo>
                <a:arcTo wR="mid" hR="mid" stAng="stAng" swAng="swAng"/>
              </a:path>
            </a:pathLst>
          </a:custGeom>
          <a:noFill/>
          <a:ln w="36000">
            <a:solidFill>
              <a:srgbClr val="280099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211400" y="5436808"/>
            <a:ext cx="261720" cy="696240"/>
          </a:xfrm>
          <a:custGeom>
            <a:avLst/>
            <a:gdLst>
              <a:gd name="stAng" fmla="val 11858400"/>
              <a:gd name="enAng" fmla="val 20496600"/>
              <a:gd name="sw1" fmla="+- enAng 0 stAng"/>
              <a:gd name="sw2" fmla="+- sw1 21600000 0"/>
              <a:gd name="swAng" fmla="?: sw1 sw1 sw2"/>
              <a:gd name="wt1" fmla="sin 10800 stAng"/>
              <a:gd name="ht1" fmla="cos 10800 stAng"/>
              <a:gd name="dx1" fmla="cat2 10800 ht1 wt1"/>
              <a:gd name="dy1" fmla="sat2 10800 ht1 wt1"/>
              <a:gd name="x1" fmla="+- 10800 dx1 0"/>
              <a:gd name="y1" fmla="+- 10800 dy1 0"/>
              <a:gd name="wt2" fmla="sin 10800 enAng"/>
              <a:gd name="ht2" fmla="cos 10800 enAng"/>
              <a:gd name="dx2" fmla="cat2 10800 ht2 wt2"/>
              <a:gd name="dy2" fmla="sat2 10800 ht2 wt2"/>
              <a:gd name="x2" fmla="+- 10800 dx2 0"/>
              <a:gd name="y2" fmla="+- 10800 dy2 0"/>
              <a:gd name="idx" fmla="cos 10800 2700000"/>
              <a:gd name="idy" fmla="sin 10800 2700000"/>
              <a:gd name="il" fmla="+- 10800 0 idx"/>
              <a:gd name="ir" fmla="+- 10800 idx 0"/>
              <a:gd name="it" fmla="+- 10800 0 idy"/>
              <a:gd name="ib" fmla="+- 10800 idy 0"/>
              <a:gd name="low" fmla="val 0"/>
              <a:gd name="mid" fmla="val 10800"/>
              <a:gd name="high" fmla="val 21600"/>
            </a:gdLst>
            <a:ahLst/>
            <a:cxnLst>
              <a:cxn ang="0">
                <a:pos x="high" y="mid"/>
              </a:cxn>
              <a:cxn ang="cd4">
                <a:pos x="mid" y="high"/>
              </a:cxn>
              <a:cxn ang="cd2">
                <a:pos x="low" y="mid"/>
              </a:cxn>
              <a:cxn ang="3cd4">
                <a:pos x="mid" y="low"/>
              </a:cxn>
            </a:cxnLst>
            <a:rect l="il" t="it" r="ir" b="ib"/>
            <a:pathLst>
              <a:path w="21600" h="21600" fill="none">
                <a:moveTo>
                  <a:pt x="x1" y="y1"/>
                </a:moveTo>
                <a:arcTo wR="mid" hR="mid" stAng="stAng" swAng="swAng"/>
              </a:path>
            </a:pathLst>
          </a:custGeom>
          <a:noFill/>
          <a:ln w="36000">
            <a:solidFill>
              <a:srgbClr val="280099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1809" y="837948"/>
            <a:ext cx="5901978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Idea</a:t>
            </a: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: 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	harness noun phrases to populate relations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2616" y="445734"/>
            <a:ext cx="318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1800" dirty="0" smtClean="0">
                <a:latin typeface="+mj-lt"/>
              </a:rPr>
              <a:t>[M. </a:t>
            </a:r>
            <a:r>
              <a:rPr lang="en-US" sz="1800" dirty="0" err="1" smtClean="0">
                <a:latin typeface="+mj-lt"/>
              </a:rPr>
              <a:t>Yahya</a:t>
            </a:r>
            <a:r>
              <a:rPr lang="en-US" sz="1800" dirty="0" smtClean="0">
                <a:latin typeface="+mj-lt"/>
              </a:rPr>
              <a:t> et al.: EMNLP'14]</a:t>
            </a:r>
          </a:p>
        </p:txBody>
      </p:sp>
    </p:spTree>
    <p:extLst>
      <p:ext uri="{BB962C8B-B14F-4D97-AF65-F5344CB8AC3E}">
        <p14:creationId xmlns:p14="http://schemas.microsoft.com/office/powerpoint/2010/main" val="38494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6024907"/>
            <a:ext cx="9144000" cy="886856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5200804"/>
            <a:ext cx="9144000" cy="83099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Flowchart: Process 23"/>
          <p:cNvSpPr/>
          <p:nvPr/>
        </p:nvSpPr>
        <p:spPr bwMode="auto">
          <a:xfrm>
            <a:off x="0" y="1956826"/>
            <a:ext cx="9144000" cy="3200366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-684584" y="-127862"/>
            <a:ext cx="10729192" cy="1324614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sz="4000" dirty="0" smtClean="0"/>
              <a:t>Diversity and Ambiguity of </a:t>
            </a:r>
            <a:br>
              <a:rPr lang="en-US" sz="4000" dirty="0" smtClean="0"/>
            </a:br>
            <a:r>
              <a:rPr lang="en-US" sz="4000" dirty="0" smtClean="0"/>
              <a:t>Relational Phrases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299679"/>
            <a:ext cx="32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Who </a:t>
            </a:r>
            <a:r>
              <a:rPr lang="en-US" sz="2400" dirty="0" smtClean="0">
                <a:solidFill>
                  <a:srgbClr val="0070C0"/>
                </a:solidFill>
              </a:rPr>
              <a:t>covered</a:t>
            </a:r>
            <a:r>
              <a:rPr lang="en-US" sz="2400" dirty="0" smtClean="0">
                <a:solidFill>
                  <a:srgbClr val="C00000"/>
                </a:solidFill>
              </a:rPr>
              <a:t> whom?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77746" y="1956826"/>
            <a:ext cx="9404241" cy="3074964"/>
            <a:chOff x="-77746" y="1956826"/>
            <a:chExt cx="9404241" cy="3074964"/>
          </a:xfrm>
        </p:grpSpPr>
        <p:sp>
          <p:nvSpPr>
            <p:cNvPr id="4" name="TextBox 3"/>
            <p:cNvSpPr txBox="1"/>
            <p:nvPr/>
          </p:nvSpPr>
          <p:spPr>
            <a:xfrm>
              <a:off x="-77746" y="4600903"/>
              <a:ext cx="78694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Cave </a:t>
              </a:r>
              <a:r>
                <a:rPr lang="de-DE" dirty="0" smtClean="0">
                  <a:solidFill>
                    <a:srgbClr val="0070C0"/>
                  </a:solidFill>
                </a:rPr>
                <a:t>sang</a:t>
              </a:r>
              <a:r>
                <a:rPr lang="de-DE" dirty="0" smtClean="0"/>
                <a:t> </a:t>
              </a:r>
              <a:r>
                <a:rPr lang="de-DE" dirty="0" err="1" smtClean="0"/>
                <a:t>Hallelujah</a:t>
              </a:r>
              <a:r>
                <a:rPr lang="de-DE" dirty="0" smtClean="0"/>
                <a:t>, </a:t>
              </a:r>
              <a:r>
                <a:rPr lang="de-DE" dirty="0" err="1" smtClean="0"/>
                <a:t>his</a:t>
              </a:r>
              <a:r>
                <a:rPr lang="de-DE" dirty="0" smtClean="0"/>
                <a:t> </a:t>
              </a:r>
              <a:r>
                <a:rPr lang="de-DE" dirty="0" err="1" smtClean="0"/>
                <a:t>own</a:t>
              </a:r>
              <a:r>
                <a:rPr lang="de-DE" dirty="0" smtClean="0"/>
                <a:t> </a:t>
              </a:r>
              <a:r>
                <a:rPr lang="de-DE" dirty="0" err="1" smtClean="0"/>
                <a:t>song</a:t>
              </a:r>
              <a:r>
                <a:rPr lang="de-DE" dirty="0" smtClean="0"/>
                <a:t> </a:t>
              </a:r>
              <a:r>
                <a:rPr lang="de-DE" dirty="0" err="1" smtClean="0"/>
                <a:t>unrelated</a:t>
              </a:r>
              <a:r>
                <a:rPr lang="de-DE" dirty="0" smtClean="0"/>
                <a:t> </a:t>
              </a:r>
              <a:r>
                <a:rPr lang="de-DE" dirty="0" err="1" smtClean="0"/>
                <a:t>to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Cohen</a:t>
              </a:r>
              <a:r>
                <a:rPr lang="de-DE" dirty="0" err="1" smtClean="0"/>
                <a:t>'s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77746" y="2818600"/>
              <a:ext cx="91871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Nina </a:t>
              </a:r>
              <a:r>
                <a:rPr lang="de-DE" dirty="0" err="1" smtClean="0">
                  <a:solidFill>
                    <a:srgbClr val="C00000"/>
                  </a:solidFill>
                </a:rPr>
                <a:t>Simone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singing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of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/>
                <a:t>Don't</a:t>
              </a:r>
              <a:r>
                <a:rPr lang="de-DE" dirty="0" smtClean="0"/>
                <a:t> </a:t>
              </a:r>
              <a:r>
                <a:rPr lang="de-DE" dirty="0" err="1" smtClean="0"/>
                <a:t>Explain</a:t>
              </a:r>
              <a:r>
                <a:rPr lang="de-DE" dirty="0" smtClean="0"/>
                <a:t> </a:t>
              </a:r>
              <a:r>
                <a:rPr lang="de-DE" dirty="0" err="1" smtClean="0"/>
                <a:t>revived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Holiday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/>
                <a:t>old</a:t>
              </a:r>
              <a:r>
                <a:rPr lang="de-DE" dirty="0" smtClean="0"/>
                <a:t> </a:t>
              </a:r>
              <a:r>
                <a:rPr lang="de-DE" dirty="0" err="1" smtClean="0"/>
                <a:t>song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77746" y="3272069"/>
              <a:ext cx="78486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Cat</a:t>
              </a:r>
              <a:r>
                <a:rPr lang="de-DE" dirty="0" smtClean="0">
                  <a:solidFill>
                    <a:srgbClr val="C00000"/>
                  </a:solidFill>
                </a:rPr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Power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voice</a:t>
              </a:r>
              <a:r>
                <a:rPr lang="de-DE" dirty="0" smtClean="0"/>
                <a:t> </a:t>
              </a:r>
              <a:r>
                <a:rPr lang="de-DE" dirty="0" err="1" smtClean="0"/>
                <a:t>is</a:t>
              </a:r>
              <a:r>
                <a:rPr lang="de-DE" dirty="0" smtClean="0"/>
                <a:t> </a:t>
              </a:r>
              <a:r>
                <a:rPr lang="de-DE" dirty="0" err="1" smtClean="0"/>
                <a:t>sad</a:t>
              </a:r>
              <a:r>
                <a:rPr lang="de-DE" dirty="0" smtClean="0"/>
                <a:t> </a:t>
              </a:r>
              <a:r>
                <a:rPr lang="de-DE" dirty="0" smtClean="0">
                  <a:solidFill>
                    <a:srgbClr val="0070C0"/>
                  </a:solidFill>
                </a:rPr>
                <a:t>in her </a:t>
              </a:r>
              <a:r>
                <a:rPr lang="de-DE" dirty="0" err="1" smtClean="0">
                  <a:solidFill>
                    <a:srgbClr val="0070C0"/>
                  </a:solidFill>
                </a:rPr>
                <a:t>version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of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/>
                <a:t>Don't</a:t>
              </a:r>
              <a:r>
                <a:rPr lang="de-DE" dirty="0" smtClean="0"/>
                <a:t> </a:t>
              </a:r>
              <a:r>
                <a:rPr lang="de-DE" dirty="0" err="1" smtClean="0"/>
                <a:t>Explain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77746" y="4167453"/>
              <a:ext cx="63722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C00000"/>
                  </a:solidFill>
                </a:rPr>
                <a:t>Cale</a:t>
              </a:r>
              <a:r>
                <a:rPr lang="de-DE" smtClean="0"/>
                <a:t> </a:t>
              </a:r>
              <a:r>
                <a:rPr lang="de-DE" err="1" smtClean="0">
                  <a:solidFill>
                    <a:srgbClr val="0070C0"/>
                  </a:solidFill>
                </a:rPr>
                <a:t>performed</a:t>
              </a:r>
              <a:r>
                <a:rPr lang="de-DE" smtClean="0">
                  <a:solidFill>
                    <a:srgbClr val="0070C0"/>
                  </a:solidFill>
                </a:rPr>
                <a:t> </a:t>
              </a:r>
              <a:r>
                <a:rPr lang="de-DE" err="1" smtClean="0"/>
                <a:t>Hallelujah</a:t>
              </a:r>
              <a:r>
                <a:rPr lang="de-DE" smtClean="0"/>
                <a:t> </a:t>
              </a:r>
              <a:r>
                <a:rPr lang="de-DE" err="1" smtClean="0"/>
                <a:t>written</a:t>
              </a:r>
              <a:r>
                <a:rPr lang="de-DE" smtClean="0"/>
                <a:t> </a:t>
              </a:r>
              <a:r>
                <a:rPr lang="de-DE" err="1" smtClean="0"/>
                <a:t>by</a:t>
              </a:r>
              <a:r>
                <a:rPr lang="de-DE" smtClean="0"/>
                <a:t> </a:t>
              </a:r>
              <a:r>
                <a:rPr lang="de-DE" smtClean="0">
                  <a:solidFill>
                    <a:srgbClr val="C00000"/>
                  </a:solidFill>
                </a:rPr>
                <a:t>L. Cohen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7746" y="3711293"/>
              <a:ext cx="79239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C00000"/>
                  </a:solidFill>
                </a:rPr>
                <a:t>16 </a:t>
              </a:r>
              <a:r>
                <a:rPr lang="de-DE" err="1" smtClean="0">
                  <a:solidFill>
                    <a:srgbClr val="C00000"/>
                  </a:solidFill>
                </a:rPr>
                <a:t>Horsepower</a:t>
              </a:r>
              <a:r>
                <a:rPr lang="de-DE">
                  <a:solidFill>
                    <a:srgbClr val="C00000"/>
                  </a:solidFill>
                </a:rPr>
                <a:t> </a:t>
              </a:r>
              <a:r>
                <a:rPr lang="de-DE" err="1" smtClean="0">
                  <a:solidFill>
                    <a:srgbClr val="0070C0"/>
                  </a:solidFill>
                </a:rPr>
                <a:t>played</a:t>
              </a:r>
              <a:r>
                <a:rPr lang="de-DE" smtClean="0"/>
                <a:t> </a:t>
              </a:r>
              <a:r>
                <a:rPr lang="de-DE" err="1" smtClean="0"/>
                <a:t>Sinnerman</a:t>
              </a:r>
              <a:r>
                <a:rPr lang="de-DE" smtClean="0"/>
                <a:t>, a </a:t>
              </a:r>
              <a:r>
                <a:rPr lang="de-DE" smtClean="0">
                  <a:solidFill>
                    <a:srgbClr val="C00000"/>
                  </a:solidFill>
                </a:rPr>
                <a:t>Nina Simone </a:t>
              </a:r>
              <a:r>
                <a:rPr lang="de-DE" smtClean="0"/>
                <a:t>original</a:t>
              </a: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77746" y="2387713"/>
              <a:ext cx="9185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Amy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/>
                <a:t>souly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interpretation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of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smtClean="0"/>
                <a:t>Cupid, a classic </a:t>
              </a:r>
              <a:r>
                <a:rPr lang="de-DE" dirty="0" err="1" smtClean="0"/>
                <a:t>piece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smtClean="0">
                  <a:solidFill>
                    <a:srgbClr val="C00000"/>
                  </a:solidFill>
                </a:rPr>
                <a:t>Sam Cooke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77746" y="1956826"/>
              <a:ext cx="94042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Amy </a:t>
              </a:r>
              <a:r>
                <a:rPr lang="de-DE" dirty="0" err="1" smtClean="0">
                  <a:solidFill>
                    <a:srgbClr val="C00000"/>
                  </a:solidFill>
                </a:rPr>
                <a:t>Winehouse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/>
                <a:t>concert</a:t>
              </a:r>
              <a:r>
                <a:rPr lang="de-DE" dirty="0" smtClean="0"/>
                <a:t> </a:t>
              </a:r>
              <a:r>
                <a:rPr lang="de-DE" dirty="0" err="1" smtClean="0"/>
                <a:t>included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cover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songs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/>
                <a:t>by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Shangri</a:t>
              </a:r>
              <a:r>
                <a:rPr lang="de-DE" dirty="0" smtClean="0">
                  <a:solidFill>
                    <a:srgbClr val="C00000"/>
                  </a:solidFill>
                </a:rPr>
                <a:t>-Las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77746" y="1956826"/>
            <a:ext cx="9404241" cy="3074964"/>
            <a:chOff x="-77746" y="1956826"/>
            <a:chExt cx="9404241" cy="3074964"/>
          </a:xfrm>
        </p:grpSpPr>
        <p:sp>
          <p:nvSpPr>
            <p:cNvPr id="36" name="TextBox 35"/>
            <p:cNvSpPr txBox="1"/>
            <p:nvPr/>
          </p:nvSpPr>
          <p:spPr>
            <a:xfrm>
              <a:off x="-77746" y="4600903"/>
              <a:ext cx="78694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Cave </a:t>
              </a:r>
              <a:r>
                <a:rPr lang="de-DE" dirty="0" smtClean="0">
                  <a:solidFill>
                    <a:srgbClr val="0070C0"/>
                  </a:solidFill>
                </a:rPr>
                <a:t>sang</a:t>
              </a:r>
              <a:r>
                <a:rPr lang="de-DE" dirty="0" smtClean="0"/>
                <a:t> </a:t>
              </a:r>
              <a:r>
                <a:rPr lang="de-DE" dirty="0" err="1" smtClean="0"/>
                <a:t>Hallelujah</a:t>
              </a:r>
              <a:r>
                <a:rPr lang="de-DE" dirty="0" smtClean="0"/>
                <a:t>, </a:t>
              </a:r>
              <a:r>
                <a:rPr lang="de-DE" dirty="0" err="1" smtClean="0"/>
                <a:t>his</a:t>
              </a:r>
              <a:r>
                <a:rPr lang="de-DE" dirty="0" smtClean="0"/>
                <a:t> </a:t>
              </a:r>
              <a:r>
                <a:rPr lang="de-DE" dirty="0" err="1" smtClean="0"/>
                <a:t>own</a:t>
              </a:r>
              <a:r>
                <a:rPr lang="de-DE" dirty="0" smtClean="0"/>
                <a:t> </a:t>
              </a:r>
              <a:r>
                <a:rPr lang="de-DE" dirty="0" err="1" smtClean="0"/>
                <a:t>song</a:t>
              </a:r>
              <a:r>
                <a:rPr lang="de-DE" dirty="0" smtClean="0"/>
                <a:t> </a:t>
              </a:r>
              <a:r>
                <a:rPr lang="de-DE" dirty="0" err="1" smtClean="0"/>
                <a:t>unrelated</a:t>
              </a:r>
              <a:r>
                <a:rPr lang="de-DE" dirty="0" smtClean="0"/>
                <a:t> </a:t>
              </a:r>
              <a:r>
                <a:rPr lang="de-DE" dirty="0" err="1" smtClean="0"/>
                <a:t>to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Cohen</a:t>
              </a:r>
              <a:r>
                <a:rPr lang="de-DE" dirty="0" err="1" smtClean="0"/>
                <a:t>'s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77746" y="2818600"/>
              <a:ext cx="91871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Nina </a:t>
              </a:r>
              <a:r>
                <a:rPr lang="de-DE" dirty="0" err="1" smtClean="0">
                  <a:solidFill>
                    <a:srgbClr val="C00000"/>
                  </a:solidFill>
                </a:rPr>
                <a:t>Simone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singing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of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/>
                <a:t>Don't</a:t>
              </a:r>
              <a:r>
                <a:rPr lang="de-DE" dirty="0" smtClean="0"/>
                <a:t> </a:t>
              </a:r>
              <a:r>
                <a:rPr lang="de-DE" dirty="0" err="1" smtClean="0"/>
                <a:t>Explain</a:t>
              </a:r>
              <a:r>
                <a:rPr lang="de-DE" dirty="0" smtClean="0"/>
                <a:t> </a:t>
              </a:r>
              <a:r>
                <a:rPr lang="de-DE" dirty="0" err="1" smtClean="0"/>
                <a:t>revived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Holiday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CC00"/>
                  </a:solidFill>
                </a:rPr>
                <a:t>old</a:t>
              </a:r>
              <a:r>
                <a:rPr lang="de-DE" dirty="0" smtClean="0">
                  <a:solidFill>
                    <a:srgbClr val="00CC00"/>
                  </a:solidFill>
                </a:rPr>
                <a:t> </a:t>
              </a:r>
              <a:r>
                <a:rPr lang="de-DE" dirty="0" err="1" smtClean="0">
                  <a:solidFill>
                    <a:srgbClr val="00CC00"/>
                  </a:solidFill>
                </a:rPr>
                <a:t>song</a:t>
              </a:r>
              <a:endParaRPr lang="en-US" dirty="0">
                <a:solidFill>
                  <a:srgbClr val="00CC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77746" y="3272069"/>
              <a:ext cx="78486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Cat</a:t>
              </a:r>
              <a:r>
                <a:rPr lang="de-DE" dirty="0" smtClean="0">
                  <a:solidFill>
                    <a:srgbClr val="C00000"/>
                  </a:solidFill>
                </a:rPr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Power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voice</a:t>
              </a:r>
              <a:r>
                <a:rPr lang="de-DE" dirty="0" smtClean="0"/>
                <a:t> </a:t>
              </a:r>
              <a:r>
                <a:rPr lang="de-DE" dirty="0" err="1" smtClean="0"/>
                <a:t>is</a:t>
              </a:r>
              <a:r>
                <a:rPr lang="de-DE" dirty="0" smtClean="0"/>
                <a:t> </a:t>
              </a:r>
              <a:r>
                <a:rPr lang="de-DE" dirty="0" err="1" smtClean="0"/>
                <a:t>sad</a:t>
              </a:r>
              <a:r>
                <a:rPr lang="de-DE" dirty="0" smtClean="0"/>
                <a:t> </a:t>
              </a:r>
              <a:r>
                <a:rPr lang="de-DE" dirty="0" smtClean="0">
                  <a:solidFill>
                    <a:srgbClr val="0070C0"/>
                  </a:solidFill>
                </a:rPr>
                <a:t>in her </a:t>
              </a:r>
              <a:r>
                <a:rPr lang="de-DE" dirty="0" err="1" smtClean="0">
                  <a:solidFill>
                    <a:srgbClr val="0070C0"/>
                  </a:solidFill>
                </a:rPr>
                <a:t>version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of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/>
                <a:t>Don't</a:t>
              </a:r>
              <a:r>
                <a:rPr lang="de-DE" dirty="0" smtClean="0"/>
                <a:t> </a:t>
              </a:r>
              <a:r>
                <a:rPr lang="de-DE" dirty="0" err="1" smtClean="0"/>
                <a:t>Explain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77746" y="4167453"/>
              <a:ext cx="63722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C00000"/>
                  </a:solidFill>
                </a:rPr>
                <a:t>Cale</a:t>
              </a:r>
              <a:r>
                <a:rPr lang="de-DE" smtClean="0"/>
                <a:t> </a:t>
              </a:r>
              <a:r>
                <a:rPr lang="de-DE" err="1" smtClean="0">
                  <a:solidFill>
                    <a:srgbClr val="0070C0"/>
                  </a:solidFill>
                </a:rPr>
                <a:t>performed</a:t>
              </a:r>
              <a:r>
                <a:rPr lang="de-DE" smtClean="0">
                  <a:solidFill>
                    <a:srgbClr val="0070C0"/>
                  </a:solidFill>
                </a:rPr>
                <a:t> </a:t>
              </a:r>
              <a:r>
                <a:rPr lang="de-DE" err="1" smtClean="0"/>
                <a:t>Hallelujah</a:t>
              </a:r>
              <a:r>
                <a:rPr lang="de-DE" smtClean="0"/>
                <a:t> </a:t>
              </a:r>
              <a:r>
                <a:rPr lang="de-DE" err="1" smtClean="0">
                  <a:solidFill>
                    <a:srgbClr val="00CC00"/>
                  </a:solidFill>
                </a:rPr>
                <a:t>written</a:t>
              </a:r>
              <a:r>
                <a:rPr lang="de-DE" smtClean="0">
                  <a:solidFill>
                    <a:srgbClr val="00CC00"/>
                  </a:solidFill>
                </a:rPr>
                <a:t> </a:t>
              </a:r>
              <a:r>
                <a:rPr lang="de-DE" err="1" smtClean="0">
                  <a:solidFill>
                    <a:srgbClr val="00CC00"/>
                  </a:solidFill>
                </a:rPr>
                <a:t>by</a:t>
              </a:r>
              <a:r>
                <a:rPr lang="de-DE" smtClean="0">
                  <a:solidFill>
                    <a:srgbClr val="00CC00"/>
                  </a:solidFill>
                </a:rPr>
                <a:t> </a:t>
              </a:r>
              <a:r>
                <a:rPr lang="de-DE" smtClean="0">
                  <a:solidFill>
                    <a:srgbClr val="C00000"/>
                  </a:solidFill>
                </a:rPr>
                <a:t>L. Cohen</a:t>
              </a: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77746" y="3711293"/>
              <a:ext cx="79239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C00000"/>
                  </a:solidFill>
                </a:rPr>
                <a:t>16 </a:t>
              </a:r>
              <a:r>
                <a:rPr lang="de-DE" err="1" smtClean="0">
                  <a:solidFill>
                    <a:srgbClr val="C00000"/>
                  </a:solidFill>
                </a:rPr>
                <a:t>Horsepower</a:t>
              </a:r>
              <a:r>
                <a:rPr lang="de-DE">
                  <a:solidFill>
                    <a:srgbClr val="C00000"/>
                  </a:solidFill>
                </a:rPr>
                <a:t> </a:t>
              </a:r>
              <a:r>
                <a:rPr lang="de-DE" err="1" smtClean="0">
                  <a:solidFill>
                    <a:srgbClr val="0070C0"/>
                  </a:solidFill>
                </a:rPr>
                <a:t>played</a:t>
              </a:r>
              <a:r>
                <a:rPr lang="de-DE" smtClean="0"/>
                <a:t> </a:t>
              </a:r>
              <a:r>
                <a:rPr lang="de-DE" err="1" smtClean="0"/>
                <a:t>Sinnerman</a:t>
              </a:r>
              <a:r>
                <a:rPr lang="de-DE" smtClean="0"/>
                <a:t>, a </a:t>
              </a:r>
              <a:r>
                <a:rPr lang="de-DE" smtClean="0">
                  <a:solidFill>
                    <a:srgbClr val="C00000"/>
                  </a:solidFill>
                </a:rPr>
                <a:t>Nina Simone </a:t>
              </a:r>
              <a:r>
                <a:rPr lang="de-DE" smtClean="0">
                  <a:solidFill>
                    <a:srgbClr val="00CC00"/>
                  </a:solidFill>
                </a:rPr>
                <a:t>original</a:t>
              </a:r>
              <a:endParaRPr lang="en-US">
                <a:solidFill>
                  <a:srgbClr val="00CC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-77746" y="2387713"/>
              <a:ext cx="91855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</a:rPr>
                <a:t>Amy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/>
                <a:t>souly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interpretation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of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smtClean="0"/>
                <a:t>Cupid, </a:t>
              </a:r>
              <a:r>
                <a:rPr lang="de-DE" dirty="0" smtClean="0">
                  <a:solidFill>
                    <a:srgbClr val="00CC00"/>
                  </a:solidFill>
                </a:rPr>
                <a:t>a classic </a:t>
              </a:r>
              <a:r>
                <a:rPr lang="de-DE" dirty="0" err="1" smtClean="0">
                  <a:solidFill>
                    <a:srgbClr val="00CC00"/>
                  </a:solidFill>
                </a:rPr>
                <a:t>piece</a:t>
              </a:r>
              <a:r>
                <a:rPr lang="de-DE" dirty="0" smtClean="0">
                  <a:solidFill>
                    <a:srgbClr val="00CC00"/>
                  </a:solidFill>
                </a:rPr>
                <a:t> </a:t>
              </a:r>
              <a:r>
                <a:rPr lang="de-DE" dirty="0" err="1" smtClean="0">
                  <a:solidFill>
                    <a:srgbClr val="00CC00"/>
                  </a:solidFill>
                </a:rPr>
                <a:t>of</a:t>
              </a:r>
              <a:r>
                <a:rPr lang="de-DE" dirty="0" smtClean="0">
                  <a:solidFill>
                    <a:srgbClr val="00CC00"/>
                  </a:solidFill>
                </a:rPr>
                <a:t> </a:t>
              </a:r>
              <a:r>
                <a:rPr lang="de-DE" dirty="0" smtClean="0">
                  <a:solidFill>
                    <a:srgbClr val="C00000"/>
                  </a:solidFill>
                </a:rPr>
                <a:t>Sam Cooke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77746" y="1956826"/>
              <a:ext cx="94042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Amy </a:t>
              </a:r>
              <a:r>
                <a:rPr lang="de-DE" dirty="0" err="1" smtClean="0">
                  <a:solidFill>
                    <a:srgbClr val="C00000"/>
                  </a:solidFill>
                </a:rPr>
                <a:t>Winehouse</a:t>
              </a:r>
              <a:r>
                <a:rPr lang="de-DE" dirty="0" err="1" smtClean="0"/>
                <a:t>'s</a:t>
              </a:r>
              <a:r>
                <a:rPr lang="de-DE" dirty="0" smtClean="0"/>
                <a:t> </a:t>
              </a:r>
              <a:r>
                <a:rPr lang="de-DE" dirty="0" err="1" smtClean="0"/>
                <a:t>concert</a:t>
              </a:r>
              <a:r>
                <a:rPr lang="de-DE" dirty="0" smtClean="0"/>
                <a:t> </a:t>
              </a:r>
              <a:r>
                <a:rPr lang="de-DE" dirty="0" err="1" smtClean="0"/>
                <a:t>included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cover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70C0"/>
                  </a:solidFill>
                </a:rPr>
                <a:t>songs</a:t>
              </a:r>
              <a:r>
                <a:rPr lang="de-DE" dirty="0" smtClean="0">
                  <a:solidFill>
                    <a:srgbClr val="0070C0"/>
                  </a:solidFill>
                </a:rPr>
                <a:t> </a:t>
              </a:r>
              <a:r>
                <a:rPr lang="de-DE" dirty="0" err="1" smtClean="0">
                  <a:solidFill>
                    <a:srgbClr val="00CC00"/>
                  </a:solidFill>
                </a:rPr>
                <a:t>by</a:t>
              </a:r>
              <a:r>
                <a:rPr lang="de-DE" dirty="0" smtClean="0">
                  <a:solidFill>
                    <a:srgbClr val="00CC00"/>
                  </a:solidFill>
                </a:rPr>
                <a:t> </a:t>
              </a:r>
              <a:r>
                <a:rPr lang="de-DE" dirty="0" err="1" smtClean="0">
                  <a:solidFill>
                    <a:srgbClr val="00CC00"/>
                  </a:solidFill>
                </a:rPr>
                <a:t>the</a:t>
              </a:r>
              <a:r>
                <a:rPr lang="de-DE" dirty="0" smtClean="0">
                  <a:solidFill>
                    <a:srgbClr val="00CC00"/>
                  </a:solidFill>
                </a:rPr>
                <a:t> </a:t>
              </a:r>
              <a:r>
                <a:rPr lang="de-DE" dirty="0" err="1" smtClean="0">
                  <a:solidFill>
                    <a:srgbClr val="C00000"/>
                  </a:solidFill>
                </a:rPr>
                <a:t>Shangri</a:t>
              </a:r>
              <a:r>
                <a:rPr lang="de-DE" dirty="0" smtClean="0">
                  <a:solidFill>
                    <a:srgbClr val="C00000"/>
                  </a:solidFill>
                </a:rPr>
                <a:t>-Las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35323" y="5193910"/>
            <a:ext cx="7720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smtClean="0">
                <a:solidFill>
                  <a:srgbClr val="0070C0"/>
                </a:solidFill>
              </a:rPr>
              <a:t>cover songs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interpretation of</a:t>
            </a:r>
            <a:r>
              <a:rPr lang="en-US" dirty="0" smtClean="0"/>
              <a:t>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singing of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70C0"/>
                </a:solidFill>
              </a:rPr>
              <a:t>voice in</a:t>
            </a:r>
            <a:r>
              <a:rPr lang="en-US" dirty="0" smtClean="0"/>
              <a:t>, …}  		</a:t>
            </a:r>
            <a:r>
              <a:rPr lang="en-US" dirty="0" smtClean="0">
                <a:sym typeface="Symbol"/>
              </a:rPr>
              <a:t>    </a:t>
            </a:r>
            <a:r>
              <a:rPr lang="en-US" sz="2000" dirty="0" err="1" smtClean="0">
                <a:solidFill>
                  <a:srgbClr val="0000FF"/>
                </a:solidFill>
                <a:latin typeface="+mj-lt"/>
                <a:sym typeface="Symbol"/>
              </a:rPr>
              <a:t>SingerCoversSong</a:t>
            </a:r>
            <a:endParaRPr lang="en-US" sz="2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5323" y="5963351"/>
            <a:ext cx="8089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smtClean="0">
                <a:solidFill>
                  <a:srgbClr val="00CC00"/>
                </a:solidFill>
              </a:rPr>
              <a:t>classic piece of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CC00"/>
                </a:solidFill>
              </a:rPr>
              <a:t>'s old song</a:t>
            </a:r>
            <a:r>
              <a:rPr lang="en-US" dirty="0" smtClean="0"/>
              <a:t>,</a:t>
            </a:r>
          </a:p>
          <a:p>
            <a:r>
              <a:rPr lang="en-US" dirty="0" smtClean="0">
                <a:solidFill>
                  <a:srgbClr val="00CC00"/>
                </a:solidFill>
              </a:rPr>
              <a:t>written by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CC00"/>
                </a:solidFill>
              </a:rPr>
              <a:t>composition of</a:t>
            </a:r>
            <a:r>
              <a:rPr lang="en-US" dirty="0" smtClean="0"/>
              <a:t>, …}  	</a:t>
            </a:r>
            <a:r>
              <a:rPr lang="en-US" dirty="0" smtClean="0">
                <a:sym typeface="Symbol"/>
              </a:rPr>
              <a:t>    </a:t>
            </a:r>
            <a:r>
              <a:rPr lang="en-US" sz="2000" dirty="0" err="1" smtClean="0">
                <a:solidFill>
                  <a:srgbClr val="0000FF"/>
                </a:solidFill>
                <a:latin typeface="+mj-lt"/>
                <a:sym typeface="Symbol"/>
              </a:rPr>
              <a:t>MusicianCreatesSong</a:t>
            </a:r>
            <a:endParaRPr lang="en-US" sz="2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59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5" grpId="0"/>
      <p:bldP spid="4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 bwMode="auto">
          <a:xfrm>
            <a:off x="0" y="3284984"/>
            <a:ext cx="9144000" cy="357301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5"/>
          <p:cNvSpPr/>
          <p:nvPr/>
        </p:nvSpPr>
        <p:spPr bwMode="auto">
          <a:xfrm>
            <a:off x="0" y="692696"/>
            <a:ext cx="9173973" cy="259228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-681812" y="-127862"/>
            <a:ext cx="10438388" cy="665231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dirty="0" smtClean="0"/>
              <a:t>Scalable Mining of SOL Patterns</a:t>
            </a:r>
            <a:endParaRPr lang="en-US" sz="2000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692696"/>
            <a:ext cx="9684568" cy="49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1" indent="0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Syntactic-Lexical-Ontological (SOL)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patterns</a:t>
            </a:r>
          </a:p>
          <a:p>
            <a:pPr marL="0" lvl="1" indent="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Syntactic-Lexical: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surface words, wildcards, POS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tags</a:t>
            </a:r>
          </a:p>
          <a:p>
            <a:pPr marL="0" lvl="1" indent="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Ontological: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semantic classes as entity placeholders </a:t>
            </a:r>
          </a:p>
          <a:p>
            <a:pPr marL="0" lvl="1" indent="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lang="en-US" sz="2200" b="1" dirty="0" smtClean="0">
                <a:solidFill>
                  <a:sysClr val="windowText" lastClr="000000"/>
                </a:solidFill>
              </a:rPr>
              <a:t>                     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&lt;singer&gt;, &lt;musician&gt;, &lt;song&gt;, …</a:t>
            </a:r>
          </a:p>
          <a:p>
            <a:pPr marL="0" lvl="1" indent="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</a:rPr>
              <a:t>Type signature </a:t>
            </a:r>
            <a:r>
              <a:rPr lang="en-US" sz="2200" b="1" dirty="0" smtClean="0">
                <a:solidFill>
                  <a:sysClr val="windowText" lastClr="000000"/>
                </a:solidFill>
              </a:rPr>
              <a:t>of pattern: </a:t>
            </a:r>
            <a:r>
              <a:rPr lang="en-US" sz="2000" b="1" dirty="0" smtClean="0">
                <a:solidFill>
                  <a:sysClr val="windowText" lastClr="000000"/>
                </a:solidFill>
              </a:rPr>
              <a:t>&lt;singer&gt; </a:t>
            </a:r>
            <a:r>
              <a:rPr lang="en-US" sz="2000" b="1" dirty="0" smtClean="0">
                <a:solidFill>
                  <a:sysClr val="windowText" lastClr="000000"/>
                </a:solidFill>
                <a:sym typeface="Symbol"/>
              </a:rPr>
              <a:t> &lt;song&gt;, &lt;person&gt;  &lt;song&gt; </a:t>
            </a:r>
          </a:p>
          <a:p>
            <a:pPr marL="0" lvl="1" indent="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ysClr val="windowText" lastClr="000000"/>
                </a:solidFill>
                <a:sym typeface="Symbol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sym typeface="Symbol"/>
              </a:rPr>
              <a:t>Support set </a:t>
            </a:r>
            <a:r>
              <a:rPr lang="en-US" sz="2200" b="1" dirty="0" smtClean="0">
                <a:solidFill>
                  <a:sysClr val="windowText" lastClr="000000"/>
                </a:solidFill>
                <a:sym typeface="Symbol"/>
              </a:rPr>
              <a:t>of pattern: set of entity-pairs for placeholders</a:t>
            </a:r>
          </a:p>
          <a:p>
            <a:pPr marL="0" lvl="1" indent="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/>
              </a:rPr>
              <a:t>                         </a:t>
            </a:r>
            <a:r>
              <a:rPr lang="en-US" sz="2000" b="1" dirty="0" smtClean="0">
                <a:solidFill>
                  <a:sysClr val="windowText" lastClr="000000"/>
                </a:solidFill>
                <a:sym typeface="Symbol"/>
              </a:rPr>
              <a:t>  support and confidence of patterns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3429000"/>
            <a:ext cx="7344816" cy="18002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SOL pattern: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&lt;singer&gt; 's ADJECTIVE  voice  *  in &lt;song&gt;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Matching sentences: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Amy Winehouse's </a:t>
            </a: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soul</a:t>
            </a:r>
            <a:r>
              <a:rPr kumimoji="0" lang="en-US" sz="1900" i="1" u="none" strike="noStrike" kern="0" cap="none" spc="0" normalizeH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voice in </a:t>
            </a: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her song 'Rehab'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Jim Morrison's </a:t>
            </a: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haunting voice </a:t>
            </a: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and charisma </a:t>
            </a: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</a:t>
            </a:r>
            <a:r>
              <a:rPr kumimoji="0" lang="en-US" sz="190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'The End'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Joan Baez</a:t>
            </a:r>
            <a:r>
              <a:rPr lang="en-US" sz="1900" i="1" kern="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's </a:t>
            </a:r>
            <a:r>
              <a:rPr lang="en-US" sz="1900" i="1" kern="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angel-like </a:t>
            </a:r>
            <a:r>
              <a:rPr lang="en-US" sz="1900" i="1" kern="0" noProof="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voice in </a:t>
            </a:r>
            <a:r>
              <a:rPr lang="en-US" sz="1900" i="1" kern="0" noProof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'Farewell Angelina'</a:t>
            </a:r>
            <a:endParaRPr kumimoji="0" lang="en-US" sz="190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94359" y="5373216"/>
            <a:ext cx="4752528" cy="12961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1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Support set:</a:t>
            </a:r>
          </a:p>
          <a:p>
            <a:r>
              <a:rPr lang="en-US" sz="1900" i="1" dirty="0" smtClean="0">
                <a:latin typeface="Arial" pitchFamily="34" charset="0"/>
                <a:cs typeface="Arial" pitchFamily="34" charset="0"/>
              </a:rPr>
              <a:t>(Amy Winehouse, Rehab)</a:t>
            </a:r>
          </a:p>
          <a:p>
            <a:r>
              <a:rPr lang="en-US" sz="1900" i="1" dirty="0" smtClean="0">
                <a:latin typeface="Arial" pitchFamily="34" charset="0"/>
                <a:cs typeface="Arial" pitchFamily="34" charset="0"/>
              </a:rPr>
              <a:t>(Jim Morrison, The End)</a:t>
            </a:r>
          </a:p>
          <a:p>
            <a:r>
              <a:rPr lang="en-US" sz="1900" i="1" dirty="0" smtClean="0">
                <a:latin typeface="Arial" pitchFamily="34" charset="0"/>
                <a:cs typeface="Arial" pitchFamily="34" charset="0"/>
              </a:rPr>
              <a:t>(Joan Baez, Farewell Angelina)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3536950" y="352425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/>
              <a:t>[N. </a:t>
            </a:r>
            <a:r>
              <a:rPr lang="en-US" sz="1800" dirty="0" err="1" smtClean="0"/>
              <a:t>Nakashole</a:t>
            </a:r>
            <a:r>
              <a:rPr lang="en-US" sz="1800" dirty="0" smtClean="0"/>
              <a:t> et al.: EMNLP-CoNLL'12, VLDB'12]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2482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History of Digital Knowledge Bases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50825" y="6177530"/>
            <a:ext cx="8785671" cy="605111"/>
          </a:xfrm>
          <a:prstGeom prst="rightArrow">
            <a:avLst/>
          </a:prstGeom>
          <a:gradFill flip="none" rotWithShape="1">
            <a:gsLst>
              <a:gs pos="0">
                <a:srgbClr val="99FF33"/>
              </a:gs>
              <a:gs pos="63000">
                <a:srgbClr val="00CCFF"/>
              </a:gs>
              <a:gs pos="100000">
                <a:srgbClr val="3333FF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831628" y="2166006"/>
            <a:ext cx="1730278" cy="3015891"/>
            <a:chOff x="5831628" y="2166006"/>
            <a:chExt cx="1730278" cy="3015891"/>
          </a:xfrm>
        </p:grpSpPr>
        <p:pic>
          <p:nvPicPr>
            <p:cNvPr id="14" name="Picture 110" descr="freeba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818950"/>
              <a:ext cx="1405730" cy="36294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3" descr="db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137" y="2166006"/>
              <a:ext cx="1346684" cy="67862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www.mpi-inf.mpg.de/yago-naga/yago/img/yago_logo_mainpag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628" y="3365803"/>
              <a:ext cx="1432503" cy="707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95536" y="6262925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87411" y="6262925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50604" y="6262925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49654" y="6262925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308304" y="6262925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grpSp>
        <p:nvGrpSpPr>
          <p:cNvPr id="34816" name="Group 34815"/>
          <p:cNvGrpSpPr/>
          <p:nvPr/>
        </p:nvGrpSpPr>
        <p:grpSpPr>
          <a:xfrm>
            <a:off x="7264131" y="1123867"/>
            <a:ext cx="2484437" cy="4754819"/>
            <a:chOff x="7264131" y="1123867"/>
            <a:chExt cx="2484437" cy="4754819"/>
          </a:xfrm>
        </p:grpSpPr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131" y="1123867"/>
              <a:ext cx="2484437" cy="314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http://www.hcc.nl/sites/default/files/imagecache/detail/google-knowledge-graph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1907" y="4296592"/>
              <a:ext cx="1582094" cy="158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5623" y="688625"/>
            <a:ext cx="2868164" cy="5789743"/>
            <a:chOff x="105623" y="688625"/>
            <a:chExt cx="2868164" cy="5789743"/>
          </a:xfrm>
        </p:grpSpPr>
        <p:pic>
          <p:nvPicPr>
            <p:cNvPr id="5" name="Picture 9" descr="http://scireview.de/2001/Doug-Lenat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438275"/>
              <a:ext cx="1440855" cy="94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Cycorp 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688625"/>
              <a:ext cx="791864" cy="74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71"/>
            <p:cNvSpPr txBox="1">
              <a:spLocks noChangeArrowheads="1"/>
            </p:cNvSpPr>
            <p:nvPr/>
          </p:nvSpPr>
          <p:spPr bwMode="auto">
            <a:xfrm>
              <a:off x="1029450" y="798661"/>
              <a:ext cx="8290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en-US" sz="2400" dirty="0" err="1">
                  <a:solidFill>
                    <a:srgbClr val="0000FF"/>
                  </a:solidFill>
                </a:rPr>
                <a:t>Cyc</a:t>
              </a:r>
              <a:r>
                <a:rPr lang="de-DE" altLang="en-US" dirty="0"/>
                <a:t>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5623" y="4513728"/>
              <a:ext cx="2868164" cy="196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ts val="2000"/>
                </a:lnSpc>
              </a:pPr>
              <a:r>
                <a:rPr lang="en-US" altLang="en-US" sz="1800" dirty="0" smtClean="0">
                  <a:sym typeface="Symbol" pitchFamily="18" charset="2"/>
                </a:rPr>
                <a:t> x</a:t>
              </a:r>
              <a:r>
                <a:rPr lang="en-US" altLang="en-US" sz="1800" dirty="0">
                  <a:sym typeface="Symbol" pitchFamily="18" charset="2"/>
                </a:rPr>
                <a:t>: human(x)  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n-US" altLang="en-US" sz="1800" dirty="0">
                  <a:sym typeface="Symbol" pitchFamily="18" charset="2"/>
                </a:rPr>
                <a:t>      ( y: mother(</a:t>
              </a:r>
              <a:r>
                <a:rPr lang="en-US" altLang="en-US" sz="1800" dirty="0" err="1">
                  <a:sym typeface="Symbol" pitchFamily="18" charset="2"/>
                </a:rPr>
                <a:t>x,y</a:t>
              </a:r>
              <a:r>
                <a:rPr lang="en-US" altLang="en-US" sz="1800" dirty="0">
                  <a:sym typeface="Symbol" pitchFamily="18" charset="2"/>
                </a:rPr>
                <a:t>)  </a:t>
              </a:r>
              <a:endParaRPr lang="en-US" altLang="en-US" sz="1800" dirty="0" smtClean="0">
                <a:sym typeface="Symbol" pitchFamily="18" charset="2"/>
              </a:endParaRPr>
            </a:p>
            <a:p>
              <a:pPr eaLnBrk="1" hangingPunct="1">
                <a:lnSpc>
                  <a:spcPts val="2000"/>
                </a:lnSpc>
              </a:pPr>
              <a:r>
                <a:rPr lang="en-US" altLang="en-US" sz="1800" dirty="0">
                  <a:sym typeface="Symbol" pitchFamily="18" charset="2"/>
                </a:rPr>
                <a:t> </a:t>
              </a:r>
              <a:r>
                <a:rPr lang="en-US" altLang="en-US" sz="1800" dirty="0" smtClean="0">
                  <a:sym typeface="Symbol" pitchFamily="18" charset="2"/>
                </a:rPr>
                <a:t>       </a:t>
              </a:r>
              <a:r>
                <a:rPr lang="en-US" altLang="en-US" sz="1800" dirty="0">
                  <a:sym typeface="Symbol" pitchFamily="18" charset="2"/>
                </a:rPr>
                <a:t>z: father(</a:t>
              </a:r>
              <a:r>
                <a:rPr lang="en-US" altLang="en-US" sz="1800" dirty="0" err="1">
                  <a:sym typeface="Symbol" pitchFamily="18" charset="2"/>
                </a:rPr>
                <a:t>x,z</a:t>
              </a:r>
              <a:r>
                <a:rPr lang="en-US" altLang="en-US" sz="1800" dirty="0" smtClean="0">
                  <a:sym typeface="Symbol" pitchFamily="18" charset="2"/>
                </a:rPr>
                <a:t>))</a:t>
              </a:r>
            </a:p>
            <a:p>
              <a:pPr eaLnBrk="1" hangingPunct="1">
                <a:lnSpc>
                  <a:spcPts val="2000"/>
                </a:lnSpc>
                <a:spcBef>
                  <a:spcPts val="600"/>
                </a:spcBef>
              </a:pPr>
              <a:r>
                <a:rPr lang="en-US" altLang="en-US" sz="1800" dirty="0" smtClean="0">
                  <a:sym typeface="Symbol" pitchFamily="18" charset="2"/>
                </a:rPr>
                <a:t> </a:t>
              </a:r>
              <a:r>
                <a:rPr lang="en-US" altLang="en-US" sz="1800" dirty="0" err="1" smtClean="0">
                  <a:sym typeface="Symbol" pitchFamily="18" charset="2"/>
                </a:rPr>
                <a:t>x,u,w</a:t>
              </a:r>
              <a:r>
                <a:rPr lang="en-US" altLang="en-US" sz="1800" dirty="0" smtClean="0">
                  <a:sym typeface="Symbol" pitchFamily="18" charset="2"/>
                </a:rPr>
                <a:t>: </a:t>
              </a:r>
              <a:r>
                <a:rPr lang="en-US" altLang="en-US" sz="1800" dirty="0">
                  <a:sym typeface="Symbol" pitchFamily="18" charset="2"/>
                </a:rPr>
                <a:t>(</a:t>
              </a:r>
              <a:r>
                <a:rPr lang="en-US" altLang="en-US" sz="1800" dirty="0" smtClean="0">
                  <a:sym typeface="Symbol" pitchFamily="18" charset="2"/>
                </a:rPr>
                <a:t>mother(</a:t>
              </a:r>
              <a:r>
                <a:rPr lang="en-US" altLang="en-US" sz="1800" dirty="0" err="1" smtClean="0">
                  <a:sym typeface="Symbol" pitchFamily="18" charset="2"/>
                </a:rPr>
                <a:t>x,u</a:t>
              </a:r>
              <a:r>
                <a:rPr lang="en-US" altLang="en-US" sz="1800" dirty="0" smtClean="0">
                  <a:sym typeface="Symbol" pitchFamily="18" charset="2"/>
                </a:rPr>
                <a:t>) </a:t>
              </a:r>
              <a:r>
                <a:rPr lang="en-US" altLang="en-US" sz="1800" dirty="0">
                  <a:sym typeface="Symbol" pitchFamily="18" charset="2"/>
                </a:rPr>
                <a:t> </a:t>
              </a:r>
              <a:endParaRPr lang="en-US" altLang="en-US" sz="1800" dirty="0" smtClean="0">
                <a:sym typeface="Symbol" pitchFamily="18" charset="2"/>
              </a:endParaRPr>
            </a:p>
            <a:p>
              <a:pPr eaLnBrk="1" hangingPunct="1">
                <a:lnSpc>
                  <a:spcPts val="2000"/>
                </a:lnSpc>
              </a:pPr>
              <a:r>
                <a:rPr lang="en-US" altLang="en-US" sz="1800" dirty="0" smtClean="0">
                  <a:sym typeface="Symbol" pitchFamily="18" charset="2"/>
                </a:rPr>
                <a:t>               mother(</a:t>
              </a:r>
              <a:r>
                <a:rPr lang="en-US" altLang="en-US" sz="1800" dirty="0" err="1" smtClean="0">
                  <a:sym typeface="Symbol" pitchFamily="18" charset="2"/>
                </a:rPr>
                <a:t>x,w</a:t>
              </a:r>
              <a:r>
                <a:rPr lang="en-US" altLang="en-US" sz="1800" dirty="0" smtClean="0">
                  <a:sym typeface="Symbol" pitchFamily="18" charset="2"/>
                </a:rPr>
                <a:t>) </a:t>
              </a:r>
              <a:endParaRPr lang="en-US" altLang="en-US" sz="1800" dirty="0">
                <a:sym typeface="Symbol" pitchFamily="18" charset="2"/>
              </a:endParaRPr>
            </a:p>
            <a:p>
              <a:pPr eaLnBrk="1" hangingPunct="1">
                <a:lnSpc>
                  <a:spcPts val="2000"/>
                </a:lnSpc>
              </a:pPr>
              <a:r>
                <a:rPr lang="en-US" altLang="en-US" sz="1800" dirty="0">
                  <a:sym typeface="Symbol" pitchFamily="18" charset="2"/>
                </a:rPr>
                <a:t>         </a:t>
              </a:r>
              <a:r>
                <a:rPr lang="en-US" altLang="en-US" sz="1800" dirty="0" smtClean="0">
                  <a:sym typeface="Symbol" pitchFamily="18" charset="2"/>
                </a:rPr>
                <a:t>u=w)</a:t>
              </a:r>
              <a:endParaRPr lang="en-US" altLang="en-US" sz="1800" dirty="0">
                <a:sym typeface="Symbol" pitchFamily="18" charset="2"/>
              </a:endParaRPr>
            </a:p>
            <a:p>
              <a:pPr eaLnBrk="1" hangingPunct="1">
                <a:lnSpc>
                  <a:spcPts val="2000"/>
                </a:lnSpc>
              </a:pPr>
              <a:endParaRPr lang="en-US" altLang="en-US" sz="1800" dirty="0">
                <a:sym typeface="Symbol" pitchFamily="18" charset="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06394" y="798661"/>
            <a:ext cx="3229261" cy="3949529"/>
            <a:chOff x="1406394" y="798661"/>
            <a:chExt cx="3229261" cy="3949529"/>
          </a:xfrm>
        </p:grpSpPr>
        <p:sp>
          <p:nvSpPr>
            <p:cNvPr id="8" name="TextBox 171"/>
            <p:cNvSpPr txBox="1">
              <a:spLocks noChangeArrowheads="1"/>
            </p:cNvSpPr>
            <p:nvPr/>
          </p:nvSpPr>
          <p:spPr bwMode="auto">
            <a:xfrm>
              <a:off x="1999637" y="798661"/>
              <a:ext cx="154003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en-US" sz="2400" dirty="0" err="1">
                  <a:solidFill>
                    <a:srgbClr val="0000FF"/>
                  </a:solidFill>
                </a:rPr>
                <a:t>WordNet</a:t>
              </a:r>
              <a:r>
                <a:rPr lang="de-DE" altLang="en-US" dirty="0"/>
                <a:t> 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633" y="1309715"/>
              <a:ext cx="854712" cy="1120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166" y="1325005"/>
              <a:ext cx="907534" cy="114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406394" y="2527069"/>
              <a:ext cx="3229261" cy="2221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lnSpc>
                  <a:spcPts val="2000"/>
                </a:lnSpc>
              </a:pPr>
              <a:r>
                <a:rPr lang="de-DE" altLang="en-US" sz="1800" dirty="0" err="1" smtClean="0">
                  <a:sym typeface="Symbol" pitchFamily="18" charset="2"/>
                </a:rPr>
                <a:t>guitarist</a:t>
              </a:r>
              <a:r>
                <a:rPr lang="de-DE" altLang="en-US" sz="1800" dirty="0" smtClean="0">
                  <a:sym typeface="Symbol" pitchFamily="18" charset="2"/>
                </a:rPr>
                <a:t>  </a:t>
              </a:r>
              <a:r>
                <a:rPr lang="de-DE" altLang="en-US" sz="1800" dirty="0" smtClean="0">
                  <a:sym typeface="Symbol"/>
                </a:rPr>
                <a:t> </a:t>
              </a:r>
              <a:r>
                <a:rPr lang="de-DE" altLang="en-US" sz="1800" dirty="0" smtClean="0">
                  <a:sym typeface="Symbol" pitchFamily="18" charset="2"/>
                </a:rPr>
                <a:t>{</a:t>
              </a:r>
              <a:r>
                <a:rPr lang="de-DE" altLang="en-US" sz="1800" dirty="0" err="1" smtClean="0">
                  <a:sym typeface="Symbol" pitchFamily="18" charset="2"/>
                </a:rPr>
                <a:t>player,musician</a:t>
              </a:r>
              <a:r>
                <a:rPr lang="de-DE" altLang="en-US" sz="1800" dirty="0" smtClean="0">
                  <a:sym typeface="Symbol" pitchFamily="18" charset="2"/>
                </a:rPr>
                <a:t>} </a:t>
              </a:r>
              <a:endParaRPr lang="de-DE" altLang="en-US" sz="1800" dirty="0" smtClean="0">
                <a:sym typeface="Symbol"/>
              </a:endParaRPr>
            </a:p>
            <a:p>
              <a:pPr eaLnBrk="1" hangingPunct="1">
                <a:lnSpc>
                  <a:spcPts val="2000"/>
                </a:lnSpc>
              </a:pPr>
              <a:r>
                <a:rPr lang="de-DE" altLang="en-US" sz="1800" dirty="0">
                  <a:sym typeface="Symbol"/>
                </a:rPr>
                <a:t> </a:t>
              </a:r>
              <a:r>
                <a:rPr lang="de-DE" altLang="en-US" sz="1800" dirty="0" smtClean="0">
                  <a:sym typeface="Symbol"/>
                </a:rPr>
                <a:t> </a:t>
              </a:r>
              <a:r>
                <a:rPr lang="de-DE" altLang="en-US" sz="1800" dirty="0" err="1" smtClean="0">
                  <a:sym typeface="Symbol" pitchFamily="18" charset="2"/>
                </a:rPr>
                <a:t>artist</a:t>
              </a:r>
              <a:endParaRPr lang="de-DE" altLang="en-US" sz="1800" dirty="0" smtClean="0">
                <a:sym typeface="Symbol" pitchFamily="18" charset="2"/>
              </a:endParaRPr>
            </a:p>
            <a:p>
              <a:pPr eaLnBrk="1" hangingPunct="1">
                <a:lnSpc>
                  <a:spcPts val="2000"/>
                </a:lnSpc>
                <a:spcBef>
                  <a:spcPts val="600"/>
                </a:spcBef>
              </a:pPr>
              <a:r>
                <a:rPr lang="de-DE" altLang="en-US" sz="1800" dirty="0" err="1" smtClean="0">
                  <a:sym typeface="Symbol" pitchFamily="18" charset="2"/>
                </a:rPr>
                <a:t>algebraist</a:t>
              </a:r>
              <a:endParaRPr lang="de-DE" altLang="en-US" sz="1800" dirty="0" smtClean="0">
                <a:sym typeface="Symbol"/>
              </a:endParaRPr>
            </a:p>
            <a:p>
              <a:pPr marL="285750" indent="-285750">
                <a:lnSpc>
                  <a:spcPts val="2000"/>
                </a:lnSpc>
                <a:buFont typeface="Symbol" pitchFamily="18" charset="2"/>
                <a:buChar char="Ì"/>
              </a:pPr>
              <a:r>
                <a:rPr lang="de-DE" altLang="en-US" sz="1800" dirty="0" err="1" smtClean="0">
                  <a:sym typeface="Symbol"/>
                </a:rPr>
                <a:t>mathematician</a:t>
              </a:r>
              <a:r>
                <a:rPr lang="de-DE" altLang="en-US" sz="1800" dirty="0" smtClean="0">
                  <a:sym typeface="Symbol"/>
                </a:rPr>
                <a:t> </a:t>
              </a:r>
              <a:endParaRPr lang="de-DE" altLang="en-US" sz="1800" dirty="0">
                <a:sym typeface="Symbol" pitchFamily="18" charset="2"/>
              </a:endParaRPr>
            </a:p>
            <a:p>
              <a:pPr marL="285750" indent="-285750">
                <a:lnSpc>
                  <a:spcPts val="2000"/>
                </a:lnSpc>
                <a:buFont typeface="Symbol" pitchFamily="18" charset="2"/>
                <a:buChar char="Ì"/>
              </a:pPr>
              <a:r>
                <a:rPr lang="de-DE" altLang="en-US" sz="1800" dirty="0" err="1" smtClean="0">
                  <a:sym typeface="Symbol" pitchFamily="18" charset="2"/>
                </a:rPr>
                <a:t>scientist</a:t>
              </a:r>
              <a:endParaRPr lang="de-DE" altLang="en-US" sz="1800" dirty="0" smtClean="0">
                <a:sym typeface="Symbol" pitchFamily="18" charset="2"/>
              </a:endParaRPr>
            </a:p>
            <a:p>
              <a:pPr eaLnBrk="1" hangingPunct="1">
                <a:lnSpc>
                  <a:spcPts val="2000"/>
                </a:lnSpc>
              </a:pPr>
              <a:endParaRPr lang="de-DE" altLang="en-US" sz="1800" dirty="0" smtClean="0">
                <a:sym typeface="Symbol" pitchFamily="18" charset="2"/>
              </a:endParaRPr>
            </a:p>
            <a:p>
              <a:pPr eaLnBrk="1" hangingPunct="1">
                <a:lnSpc>
                  <a:spcPts val="2000"/>
                </a:lnSpc>
              </a:pPr>
              <a:endParaRPr lang="en-US" altLang="en-US" sz="1800" dirty="0">
                <a:sym typeface="Symbol" pitchFamily="18" charset="2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66299" y="2613800"/>
            <a:ext cx="2800767" cy="2780721"/>
            <a:chOff x="2966299" y="2613800"/>
            <a:chExt cx="2800767" cy="2780721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761" y="3048257"/>
              <a:ext cx="786958" cy="97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900" y="3075465"/>
              <a:ext cx="629921" cy="95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Wiki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283" y="3846066"/>
              <a:ext cx="942727" cy="942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171"/>
            <p:cNvSpPr txBox="1">
              <a:spLocks noChangeArrowheads="1"/>
            </p:cNvSpPr>
            <p:nvPr/>
          </p:nvSpPr>
          <p:spPr bwMode="auto">
            <a:xfrm>
              <a:off x="3727317" y="2613800"/>
              <a:ext cx="16166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en-US" sz="2400" dirty="0" smtClean="0">
                  <a:solidFill>
                    <a:srgbClr val="0000FF"/>
                  </a:solidFill>
                </a:rPr>
                <a:t>Wikipedia</a:t>
              </a:r>
              <a:endParaRPr lang="de-DE" alt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66299" y="4748190"/>
              <a:ext cx="2800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/>
                <a:t>4.5 Mio. English </a:t>
              </a:r>
              <a:r>
                <a:rPr lang="de-DE" sz="1800" dirty="0" err="1" smtClean="0"/>
                <a:t>articles</a:t>
              </a:r>
              <a:endParaRPr lang="de-DE" sz="1800" dirty="0" smtClean="0"/>
            </a:p>
            <a:p>
              <a:r>
                <a:rPr lang="de-DE" sz="1800" dirty="0" smtClean="0"/>
                <a:t>20 Mio. </a:t>
              </a:r>
              <a:r>
                <a:rPr lang="de-DE" sz="1800" dirty="0" err="1" smtClean="0"/>
                <a:t>contributors</a:t>
              </a:r>
              <a:endParaRPr lang="en-US" sz="1800" dirty="0"/>
            </a:p>
          </p:txBody>
        </p:sp>
      </p:grpSp>
      <p:grpSp>
        <p:nvGrpSpPr>
          <p:cNvPr id="34817" name="Group 34816"/>
          <p:cNvGrpSpPr/>
          <p:nvPr/>
        </p:nvGrpSpPr>
        <p:grpSpPr>
          <a:xfrm>
            <a:off x="3727317" y="1396565"/>
            <a:ext cx="4637795" cy="798252"/>
            <a:chOff x="3727317" y="1396565"/>
            <a:chExt cx="4637795" cy="798252"/>
          </a:xfrm>
        </p:grpSpPr>
        <p:sp>
          <p:nvSpPr>
            <p:cNvPr id="9" name="TextBox 8"/>
            <p:cNvSpPr txBox="1"/>
            <p:nvPr/>
          </p:nvSpPr>
          <p:spPr>
            <a:xfrm>
              <a:off x="3727317" y="1425376"/>
              <a:ext cx="1973617" cy="769441"/>
            </a:xfrm>
            <a:prstGeom prst="rect">
              <a:avLst/>
            </a:prstGeom>
            <a:solidFill>
              <a:srgbClr val="66FF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from humans</a:t>
              </a:r>
            </a:p>
            <a:p>
              <a:r>
                <a:rPr lang="en-US" dirty="0" smtClean="0"/>
                <a:t>for humans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0819" y="1396565"/>
              <a:ext cx="2334293" cy="769441"/>
            </a:xfrm>
            <a:prstGeom prst="rect">
              <a:avLst/>
            </a:prstGeom>
            <a:solidFill>
              <a:srgbClr val="66FF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from algorithms</a:t>
              </a:r>
            </a:p>
            <a:p>
              <a:r>
                <a:rPr lang="en-US" dirty="0" smtClean="0"/>
                <a:t>for machines</a:t>
              </a:r>
              <a:endParaRPr lang="en-US" dirty="0"/>
            </a:p>
          </p:txBody>
        </p:sp>
      </p:grpSp>
      <p:cxnSp>
        <p:nvCxnSpPr>
          <p:cNvPr id="26" name="Straight Connector 25"/>
          <p:cNvCxnSpPr/>
          <p:nvPr/>
        </p:nvCxnSpPr>
        <p:spPr bwMode="auto">
          <a:xfrm flipH="1">
            <a:off x="5749655" y="688625"/>
            <a:ext cx="1" cy="55743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45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288" y="5567138"/>
            <a:ext cx="9144000" cy="103505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3471637"/>
            <a:ext cx="9144000" cy="185896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1287237"/>
            <a:ext cx="9144000" cy="21971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28588"/>
            <a:ext cx="9144000" cy="665957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dirty="0" smtClean="0"/>
              <a:t>PATTY: Pattern Taxonomy for Relations</a:t>
            </a:r>
            <a:endParaRPr lang="en-US" sz="2000" dirty="0" smtClean="0"/>
          </a:p>
        </p:txBody>
      </p:sp>
      <p:sp>
        <p:nvSpPr>
          <p:cNvPr id="33800" name="Textfeld 6"/>
          <p:cNvSpPr txBox="1">
            <a:spLocks noChangeArrowheads="1"/>
          </p:cNvSpPr>
          <p:nvPr/>
        </p:nvSpPr>
        <p:spPr bwMode="auto">
          <a:xfrm>
            <a:off x="3536950" y="395287"/>
            <a:ext cx="5545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 smtClean="0"/>
              <a:t>[N. </a:t>
            </a:r>
            <a:r>
              <a:rPr lang="en-US" sz="1800" dirty="0" err="1" smtClean="0"/>
              <a:t>Nakashole</a:t>
            </a:r>
            <a:r>
              <a:rPr lang="en-US" sz="1800" dirty="0" smtClean="0"/>
              <a:t> et al.: EMNLP-CoNLL'12, VLDB'12]</a:t>
            </a:r>
            <a:endParaRPr lang="en-US" sz="1800" dirty="0"/>
          </a:p>
        </p:txBody>
      </p:sp>
      <p:sp>
        <p:nvSpPr>
          <p:cNvPr id="33801" name="Content Placeholder 2"/>
          <p:cNvSpPr>
            <a:spLocks noGrp="1"/>
          </p:cNvSpPr>
          <p:nvPr>
            <p:ph idx="1"/>
          </p:nvPr>
        </p:nvSpPr>
        <p:spPr bwMode="auto">
          <a:xfrm>
            <a:off x="179387" y="1331688"/>
            <a:ext cx="8653463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WordNet-style dictionary/taxonomy for </a:t>
            </a:r>
            <a:r>
              <a:rPr lang="en-US" sz="2400" b="1" dirty="0" smtClean="0">
                <a:solidFill>
                  <a:srgbClr val="0066CC"/>
                </a:solidFill>
              </a:rPr>
              <a:t>relational phrases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 based on </a:t>
            </a:r>
            <a:r>
              <a:rPr lang="en-US" sz="2400" b="1" dirty="0" smtClean="0">
                <a:solidFill>
                  <a:srgbClr val="0000FF"/>
                </a:solidFill>
              </a:rPr>
              <a:t>SOL patterns </a:t>
            </a:r>
            <a:r>
              <a:rPr lang="en-US" sz="2400" b="1" dirty="0" smtClean="0">
                <a:solidFill>
                  <a:srgbClr val="000000"/>
                </a:solidFill>
              </a:rPr>
              <a:t>(syntactic-lexical-ontological)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0562" y="3774850"/>
            <a:ext cx="8721402" cy="7921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"graduated from" 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Symbol"/>
              </a:rPr>
              <a:t>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  "obtained degree in </a:t>
            </a:r>
            <a:r>
              <a:rPr lang="en-US" sz="3600" baseline="-25000" dirty="0" smtClean="0">
                <a:solidFill>
                  <a:srgbClr val="C00000"/>
                </a:solidFill>
                <a:cs typeface="Arial" pitchFamily="34" charset="0"/>
                <a:sym typeface="Symbol"/>
              </a:rPr>
              <a:t>*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 from"</a:t>
            </a:r>
          </a:p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"and PRONOUN ADJECTIVE advisor" 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Symbol"/>
              </a:rPr>
              <a:t>  "under the supervision of"</a:t>
            </a:r>
            <a:endParaRPr lang="en-US" sz="20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3804" name="TextBox 1"/>
          <p:cNvSpPr txBox="1">
            <a:spLocks noChangeArrowheads="1"/>
          </p:cNvSpPr>
          <p:nvPr/>
        </p:nvSpPr>
        <p:spPr bwMode="auto">
          <a:xfrm>
            <a:off x="339725" y="2528663"/>
            <a:ext cx="714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/>
          </a:p>
        </p:txBody>
      </p:sp>
      <p:sp>
        <p:nvSpPr>
          <p:cNvPr id="33805" name="TextBox 2"/>
          <p:cNvSpPr txBox="1">
            <a:spLocks noChangeArrowheads="1"/>
          </p:cNvSpPr>
          <p:nvPr/>
        </p:nvSpPr>
        <p:spPr bwMode="auto">
          <a:xfrm>
            <a:off x="219075" y="3465288"/>
            <a:ext cx="54959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US" dirty="0" smtClean="0">
                <a:cs typeface="Arial" charset="0"/>
              </a:rPr>
              <a:t>Relational phrases can be </a:t>
            </a:r>
            <a:r>
              <a:rPr lang="en-US" dirty="0" smtClean="0">
                <a:solidFill>
                  <a:srgbClr val="0066CC"/>
                </a:solidFill>
                <a:cs typeface="Arial" charset="0"/>
              </a:rPr>
              <a:t>synonymous</a:t>
            </a:r>
          </a:p>
          <a:p>
            <a:pPr eaLnBrk="1" hangingPunct="1"/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3575" y="4879750"/>
            <a:ext cx="7343775" cy="4318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cs typeface="Arial" pitchFamily="34" charset="0"/>
              </a:rPr>
              <a:t>"wife of" 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Symbol"/>
              </a:rPr>
              <a:t>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 " spouse of"</a:t>
            </a:r>
            <a:endParaRPr lang="en-US" sz="2000" dirty="0">
              <a:solidFill>
                <a:srgbClr val="C000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63575" y="2796950"/>
            <a:ext cx="8040687" cy="8413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t">
              <a:defRPr/>
            </a:pPr>
            <a:r>
              <a:rPr lang="en-US" sz="2000" i="1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&lt;person&gt;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graduated from </a:t>
            </a:r>
            <a:r>
              <a:rPr lang="en-US" sz="2000" i="1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&lt;university&gt;</a:t>
            </a:r>
          </a:p>
          <a:p>
            <a:pPr fontAlgn="t">
              <a:defRPr/>
            </a:pPr>
            <a:r>
              <a:rPr lang="en-US" sz="2000" i="1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&lt;singer&gt;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covered</a:t>
            </a:r>
            <a:r>
              <a:rPr lang="en-US" sz="2000" i="1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 &lt;song&gt;             	&lt;book&gt;  </a:t>
            </a:r>
            <a:r>
              <a:rPr lang="en-US" sz="2000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covered</a:t>
            </a:r>
            <a:r>
              <a:rPr lang="en-US" sz="2000" i="1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 &lt;event&gt;</a:t>
            </a:r>
            <a:endParaRPr lang="en-US" sz="2000" i="1" dirty="0">
              <a:solidFill>
                <a:srgbClr val="C000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33808" name="Rectangle 3"/>
          <p:cNvSpPr>
            <a:spLocks noChangeArrowheads="1"/>
          </p:cNvSpPr>
          <p:nvPr/>
        </p:nvSpPr>
        <p:spPr bwMode="auto">
          <a:xfrm>
            <a:off x="254000" y="4568600"/>
            <a:ext cx="6527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446464"/>
              </a:buClr>
            </a:pPr>
            <a:r>
              <a:rPr lang="en-US" dirty="0" smtClean="0">
                <a:cs typeface="Arial" charset="0"/>
              </a:rPr>
              <a:t>One relational phrase can </a:t>
            </a:r>
            <a:r>
              <a:rPr lang="en-US" dirty="0" smtClean="0">
                <a:solidFill>
                  <a:srgbClr val="0066CC"/>
                </a:solidFill>
                <a:cs typeface="Arial" charset="0"/>
              </a:rPr>
              <a:t>subsume</a:t>
            </a:r>
            <a:r>
              <a:rPr lang="en-US" dirty="0" smtClean="0">
                <a:cs typeface="Arial" charset="0"/>
              </a:rPr>
              <a:t> another</a:t>
            </a:r>
            <a:endParaRPr lang="en-US" dirty="0">
              <a:cs typeface="Arial" charset="0"/>
            </a:endParaRPr>
          </a:p>
        </p:txBody>
      </p:sp>
      <p:sp>
        <p:nvSpPr>
          <p:cNvPr id="33809" name="TextBox 4"/>
          <p:cNvSpPr txBox="1">
            <a:spLocks noChangeArrowheads="1"/>
          </p:cNvSpPr>
          <p:nvPr/>
        </p:nvSpPr>
        <p:spPr bwMode="auto">
          <a:xfrm>
            <a:off x="192087" y="2358800"/>
            <a:ext cx="4033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/>
            <a:r>
              <a:rPr lang="en-US" dirty="0" smtClean="0">
                <a:cs typeface="Arial" charset="0"/>
              </a:rPr>
              <a:t>Relational phrases are </a:t>
            </a:r>
            <a:r>
              <a:rPr lang="en-US" dirty="0" smtClean="0">
                <a:solidFill>
                  <a:srgbClr val="0066CC"/>
                </a:solidFill>
                <a:cs typeface="Arial" charset="0"/>
              </a:rPr>
              <a:t>typed</a:t>
            </a:r>
          </a:p>
          <a:p>
            <a:pPr eaLnBrk="1" hangingPunct="1"/>
            <a:endParaRPr lang="en-US" dirty="0"/>
          </a:p>
        </p:txBody>
      </p:sp>
      <p:sp>
        <p:nvSpPr>
          <p:cNvPr id="33810" name="Textfeld 5"/>
          <p:cNvSpPr txBox="1">
            <a:spLocks noChangeArrowheads="1"/>
          </p:cNvSpPr>
          <p:nvPr/>
        </p:nvSpPr>
        <p:spPr bwMode="auto">
          <a:xfrm>
            <a:off x="266700" y="5603652"/>
            <a:ext cx="8304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20000"/>
              </a:spcBef>
              <a:buClr>
                <a:srgbClr val="446464"/>
              </a:buClr>
            </a:pPr>
            <a:r>
              <a:rPr lang="en-US" dirty="0" smtClean="0">
                <a:cs typeface="Arial" charset="0"/>
              </a:rPr>
              <a:t>350 000 SOL patterns from Wikipedia, NYT archive, </a:t>
            </a:r>
            <a:r>
              <a:rPr lang="en-US" dirty="0" err="1" smtClean="0">
                <a:cs typeface="Arial" charset="0"/>
              </a:rPr>
              <a:t>ClueWeb</a:t>
            </a:r>
            <a:endParaRPr lang="en-US" dirty="0" smtClean="0">
              <a:cs typeface="Arial" charset="0"/>
            </a:endParaRPr>
          </a:p>
          <a:p>
            <a:pPr eaLnBrk="1" hangingPunct="1">
              <a:lnSpc>
                <a:spcPts val="2200"/>
              </a:lnSpc>
              <a:spcBef>
                <a:spcPct val="20000"/>
              </a:spcBef>
              <a:buClr>
                <a:srgbClr val="446464"/>
              </a:buClr>
            </a:pPr>
            <a:r>
              <a:rPr lang="en-US" sz="2000" dirty="0" smtClean="0">
                <a:cs typeface="Arial" charset="0"/>
                <a:hlinkClick r:id="rId3"/>
              </a:rPr>
              <a:t>http://www.mpi-inf.mpg.de/yago-naga/patty/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2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-681812" y="-127862"/>
            <a:ext cx="10438388" cy="676542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dirty="0" smtClean="0"/>
              <a:t>PATTY: Pattern Taxonomy for Relations</a:t>
            </a:r>
            <a:endParaRPr lang="en-US" sz="20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4355976" y="379403"/>
            <a:ext cx="4674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[N. </a:t>
            </a:r>
            <a:r>
              <a:rPr lang="en-US" sz="1600" dirty="0" err="1" smtClean="0"/>
              <a:t>Nakashole</a:t>
            </a:r>
            <a:r>
              <a:rPr lang="en-US" sz="1600" dirty="0" smtClean="0"/>
              <a:t> et al.: EMNLP 2012, VLDB 2012]</a:t>
            </a:r>
            <a:endParaRPr lang="en-US" sz="16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" y="673156"/>
            <a:ext cx="9139355" cy="706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/>
          <p:nvPr/>
        </p:nvSpPr>
        <p:spPr bwMode="auto">
          <a:xfrm>
            <a:off x="0" y="5949279"/>
            <a:ext cx="9144000" cy="918001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5630" y="6046128"/>
            <a:ext cx="7120026" cy="724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1" fontAlgn="auto" hangingPunct="1">
              <a:lnSpc>
                <a:spcPts val="2200"/>
              </a:lnSpc>
              <a:spcBef>
                <a:spcPct val="20000"/>
              </a:spcBef>
              <a:spcAft>
                <a:spcPts val="0"/>
              </a:spcAft>
              <a:buClr>
                <a:srgbClr val="446464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350 000 SOL patterns with 4 Mio. instances</a:t>
            </a:r>
          </a:p>
          <a:p>
            <a:pPr marL="342900" lvl="0" indent="-342900" eaLnBrk="1" fontAlgn="auto" hangingPunct="1">
              <a:lnSpc>
                <a:spcPts val="2200"/>
              </a:lnSpc>
              <a:spcBef>
                <a:spcPct val="20000"/>
              </a:spcBef>
              <a:spcAft>
                <a:spcPts val="0"/>
              </a:spcAft>
              <a:buClr>
                <a:srgbClr val="446464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ccessible at: </a:t>
            </a:r>
            <a:r>
              <a:rPr lang="en-US" sz="2200" dirty="0" smtClean="0">
                <a:latin typeface="Arial" pitchFamily="34" charset="0"/>
                <a:cs typeface="Arial" pitchFamily="34" charset="0"/>
                <a:hlinkClick r:id="rId4"/>
              </a:rPr>
              <a:t>www.mpi-inf.mpg.de/yago-naga/patty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" y="693665"/>
            <a:ext cx="10448097" cy="530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55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665935"/>
            <a:ext cx="9144000" cy="194366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888526"/>
            <a:ext cx="9144000" cy="175938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977660" y="5349177"/>
            <a:ext cx="1368152" cy="764755"/>
          </a:xfrm>
          <a:prstGeom prst="roundRect">
            <a:avLst/>
          </a:prstGeom>
          <a:solidFill>
            <a:srgbClr val="99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Big Data Algorithms at Work</a:t>
            </a: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20800" y="888526"/>
            <a:ext cx="7697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Frequent sequence mining</a:t>
            </a:r>
            <a:endParaRPr lang="en-US" sz="2400" dirty="0" smtClean="0"/>
          </a:p>
          <a:p>
            <a:r>
              <a:rPr lang="en-US" sz="2400" dirty="0" smtClean="0"/>
              <a:t>with generalization hierarchy for tokens:</a:t>
            </a:r>
          </a:p>
          <a:p>
            <a:r>
              <a:rPr lang="en-US" sz="2000" dirty="0" smtClean="0"/>
              <a:t>Examples:	famous </a:t>
            </a:r>
            <a:r>
              <a:rPr lang="en-US" sz="2000" dirty="0" smtClean="0">
                <a:sym typeface="Symbol"/>
              </a:rPr>
              <a:t>  ADJECTIVE   *</a:t>
            </a:r>
            <a:endParaRPr lang="en-US" sz="2000" dirty="0" smtClean="0"/>
          </a:p>
          <a:p>
            <a:r>
              <a:rPr lang="en-US" sz="2000" dirty="0" smtClean="0"/>
              <a:t>		her </a:t>
            </a:r>
            <a:r>
              <a:rPr lang="en-US" sz="2000" dirty="0" smtClean="0">
                <a:sym typeface="Symbol"/>
              </a:rPr>
              <a:t> PRONOUN  *</a:t>
            </a:r>
          </a:p>
          <a:p>
            <a:r>
              <a:rPr lang="en-US" sz="2000" dirty="0" smtClean="0">
                <a:sym typeface="Symbol"/>
              </a:rPr>
              <a:t>       		&lt;singer&gt;  &lt;musician&gt;  &lt;artist&gt;  &lt;person&gt;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20800" y="2852936"/>
            <a:ext cx="79512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Map-Reduce-parallelized on Hadoop</a:t>
            </a:r>
            <a:r>
              <a:rPr lang="en-US" sz="2400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identify entity-phrase-entity occurrences in corpus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compute frequent sequences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repeat for generalizations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090907" y="5362451"/>
            <a:ext cx="1141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n-gram</a:t>
            </a:r>
          </a:p>
          <a:p>
            <a:r>
              <a:rPr lang="en-US" dirty="0" smtClean="0"/>
              <a:t>mining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6553765" y="5375725"/>
            <a:ext cx="2011524" cy="764755"/>
          </a:xfrm>
          <a:prstGeom prst="roundRect">
            <a:avLst/>
          </a:prstGeom>
          <a:solidFill>
            <a:srgbClr val="99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7012" y="5388999"/>
            <a:ext cx="1898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taxonomy</a:t>
            </a:r>
          </a:p>
          <a:p>
            <a:r>
              <a:rPr lang="en-US" dirty="0" smtClean="0"/>
              <a:t>construction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756408" y="5362451"/>
            <a:ext cx="1368152" cy="764755"/>
          </a:xfrm>
          <a:prstGeom prst="roundRect">
            <a:avLst/>
          </a:prstGeom>
          <a:solidFill>
            <a:srgbClr val="99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9655" y="5375725"/>
            <a:ext cx="1143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pattern</a:t>
            </a:r>
          </a:p>
          <a:p>
            <a:r>
              <a:rPr lang="en-US" dirty="0" smtClean="0"/>
              <a:t>lifting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714336" y="5357766"/>
            <a:ext cx="1806339" cy="764755"/>
          </a:xfrm>
          <a:prstGeom prst="roundRect">
            <a:avLst/>
          </a:prstGeom>
          <a:solidFill>
            <a:srgbClr val="99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5371040"/>
            <a:ext cx="16930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 pre-</a:t>
            </a:r>
          </a:p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2520676" y="5569256"/>
            <a:ext cx="456984" cy="3823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322953" y="5582530"/>
            <a:ext cx="456984" cy="3823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6096781" y="5564571"/>
            <a:ext cx="456984" cy="3823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4284" y="2654836"/>
            <a:ext cx="9144000" cy="1918596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747" y="4616291"/>
            <a:ext cx="9144000" cy="194366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284" y="693381"/>
            <a:ext cx="9144000" cy="1918596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-681812" y="-127862"/>
            <a:ext cx="10438388" cy="633903"/>
          </a:xfrm>
          <a:solidFill>
            <a:schemeClr val="bg1"/>
          </a:solidFill>
        </p:spPr>
        <p:txBody>
          <a:bodyPr/>
          <a:lstStyle/>
          <a:p>
            <a:pPr defTabSz="893763" eaLnBrk="1" hangingPunct="1"/>
            <a:r>
              <a:rPr lang="en-US" dirty="0" smtClean="0"/>
              <a:t>Paraphrases of Attributes: </a:t>
            </a:r>
            <a:r>
              <a:rPr lang="en-US" dirty="0" err="1" smtClean="0"/>
              <a:t>Biperpedia</a:t>
            </a:r>
            <a:endParaRPr lang="en-US" sz="20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6084168" y="379623"/>
            <a:ext cx="2698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[M. Gupta et al.: VLDB'14]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9192" y="2716051"/>
            <a:ext cx="1259104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Query log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74973" y="3573016"/>
            <a:ext cx="1907696" cy="765723"/>
          </a:xfrm>
          <a:custGeom>
            <a:avLst>
              <a:gd name="f0" fmla="val 54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88"/>
              <a:gd name="f8" fmla="val 21600"/>
              <a:gd name="f9" fmla="val 44"/>
              <a:gd name="f10" fmla="val -2147483647"/>
              <a:gd name="f11" fmla="val 2147483647"/>
              <a:gd name="f12" fmla="val 10800"/>
              <a:gd name="f13" fmla="val 20"/>
              <a:gd name="f14" fmla="val 68"/>
              <a:gd name="f15" fmla="+- 0 0 0"/>
              <a:gd name="f16" fmla="*/ f4 1 88"/>
              <a:gd name="f17" fmla="*/ f5 1 21600"/>
              <a:gd name="f18" fmla="pin 0 f0 10800"/>
              <a:gd name="f19" fmla="*/ f15 f1 1"/>
              <a:gd name="f20" fmla="*/ f18 2 1"/>
              <a:gd name="f21" fmla="*/ f9 f16 1"/>
              <a:gd name="f22" fmla="*/ f18 f17 1"/>
              <a:gd name="f23" fmla="*/ 0 f16 1"/>
              <a:gd name="f24" fmla="*/ 88 f16 1"/>
              <a:gd name="f25" fmla="*/ 44 f16 1"/>
              <a:gd name="f26" fmla="*/ f19 1 f3"/>
              <a:gd name="f27" fmla="*/ 0 f17 1"/>
              <a:gd name="f28" fmla="*/ 10800 f17 1"/>
              <a:gd name="f29" fmla="*/ 21600 f17 1"/>
              <a:gd name="f30" fmla="*/ f20 1 4"/>
              <a:gd name="f31" fmla="*/ f20 1 2"/>
              <a:gd name="f32" fmla="+- f26 0 f2"/>
              <a:gd name="f33" fmla="*/ f30 6 1"/>
              <a:gd name="f34" fmla="+- 21600 0 f30"/>
              <a:gd name="f35" fmla="*/ f31 f17 1"/>
              <a:gd name="f36" fmla="*/ f33 1 11"/>
              <a:gd name="f37" fmla="*/ f34 f17 1"/>
              <a:gd name="f38" fmla="+- f30 0 f36"/>
              <a:gd name="f39" fmla="+- f34 f36 0"/>
              <a:gd name="f40" fmla="+- f30 f36 0"/>
            </a:gdLst>
            <a:ahLst>
              <a:ahXY gdRefY="f0" minY="f6" maxY="f12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25" y="f35"/>
              </a:cxn>
              <a:cxn ang="f32">
                <a:pos x="f25" y="f27"/>
              </a:cxn>
              <a:cxn ang="f32">
                <a:pos x="f23" y="f28"/>
              </a:cxn>
              <a:cxn ang="f32">
                <a:pos x="f25" y="f29"/>
              </a:cxn>
              <a:cxn ang="f32">
                <a:pos x="f24" y="f28"/>
              </a:cxn>
            </a:cxnLst>
            <a:rect l="f23" t="f35" r="f24" b="f37"/>
            <a:pathLst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lnTo>
                  <a:pt x="f6" y="f34"/>
                </a:lnTo>
                <a:cubicBezTo>
                  <a:pt x="f6" y="f39"/>
                  <a:pt x="f13" y="f8"/>
                  <a:pt x="f9" y="f8"/>
                </a:cubicBezTo>
                <a:cubicBezTo>
                  <a:pt x="f14" y="f8"/>
                  <a:pt x="f7" y="f39"/>
                  <a:pt x="f7" y="f34"/>
                </a:cubicBezTo>
                <a:lnTo>
                  <a:pt x="f7" y="f30"/>
                </a:lnTo>
                <a:cubicBezTo>
                  <a:pt x="f7" y="f38"/>
                  <a:pt x="f14" y="f6"/>
                  <a:pt x="f9" y="f6"/>
                </a:cubicBezTo>
                <a:close/>
              </a:path>
              <a:path w="88" h="21600">
                <a:moveTo>
                  <a:pt x="f9" y="f6"/>
                </a:moveTo>
                <a:cubicBezTo>
                  <a:pt x="f13" y="f6"/>
                  <a:pt x="f6" y="f38"/>
                  <a:pt x="f6" y="f30"/>
                </a:cubicBezTo>
                <a:cubicBezTo>
                  <a:pt x="f6" y="f40"/>
                  <a:pt x="f13" y="f31"/>
                  <a:pt x="f9" y="f31"/>
                </a:cubicBezTo>
                <a:cubicBezTo>
                  <a:pt x="f14" y="f31"/>
                  <a:pt x="f7" y="f40"/>
                  <a:pt x="f7" y="f30"/>
                </a:cubicBezTo>
                <a:cubicBezTo>
                  <a:pt x="f7" y="f38"/>
                  <a:pt x="f14" y="f6"/>
                  <a:pt x="f9" y="f6"/>
                </a:cubicBezTo>
                <a:close/>
              </a:path>
            </a:pathLst>
          </a:custGeom>
          <a:solidFill>
            <a:srgbClr val="CFE7F5"/>
          </a:solidFill>
          <a:ln w="19050">
            <a:solidFill>
              <a:schemeClr val="tx1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err="1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Biperpedia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373" y="1095293"/>
            <a:ext cx="9095480" cy="143547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Goal:  Collect large set of attributes 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(</a:t>
            </a: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birth place, 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population, citations, etc.)</a:t>
            </a:r>
            <a:endParaRPr lang="en-US" sz="180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          find their domain (and range), sub-attributes, synonyms, misspellings</a:t>
            </a:r>
            <a:endParaRPr lang="en-US" sz="1800" dirty="0" smtClean="0">
              <a:latin typeface="Arial" pitchFamily="18"/>
              <a:ea typeface="Arial Unicode MS" pitchFamily="2"/>
              <a:cs typeface="Arial Unicode MS" pitchFamily="2"/>
            </a:endParaRPr>
          </a:p>
          <a:p>
            <a:pPr lvl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Ex.:</a:t>
            </a: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    </a:t>
            </a:r>
            <a:r>
              <a:rPr lang="en-US" sz="1800" dirty="0" smtClean="0">
                <a:solidFill>
                  <a:srgbClr val="0070C0"/>
                </a:solidFill>
                <a:latin typeface="Arial" pitchFamily="18"/>
                <a:ea typeface="Arial Unicode MS" pitchFamily="2"/>
                <a:cs typeface="Arial Unicode MS" pitchFamily="2"/>
              </a:rPr>
              <a:t>capital </a:t>
            </a:r>
            <a:endParaRPr lang="en-US" sz="1800" i="0" u="none" strike="noStrike" kern="1200" dirty="0" smtClean="0">
              <a:ln>
                <a:noFill/>
              </a:ln>
              <a:solidFill>
                <a:srgbClr val="0070C0"/>
              </a:solidFill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smtClean="0">
                <a:solidFill>
                  <a:srgbClr val="0070C0"/>
                </a:solidFill>
                <a:latin typeface="Arial" pitchFamily="18"/>
                <a:ea typeface="Arial Unicode MS" pitchFamily="2"/>
                <a:cs typeface="Arial Unicode MS" pitchFamily="2"/>
              </a:rPr>
              <a:t>           </a:t>
            </a:r>
            <a:r>
              <a:rPr lang="en-US" sz="1800" dirty="0" smtClean="0">
                <a:solidFill>
                  <a:srgbClr val="0070C0"/>
                </a:solidFill>
                <a:latin typeface="Arial" pitchFamily="18"/>
                <a:ea typeface="Arial Unicode MS" pitchFamily="2"/>
                <a:cs typeface="Arial Unicode MS" pitchFamily="2"/>
                <a:sym typeface="Symbol" panose="05050102010706020507" pitchFamily="18" charset="2"/>
              </a:rPr>
              <a:t> 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Arial Unicode MS" pitchFamily="2"/>
                <a:cs typeface="Arial Unicode MS" pitchFamily="2"/>
              </a:rPr>
              <a:t>domain = countries, synonyms = capital city, misspellings = capitol, ...,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smtClean="0">
                <a:solidFill>
                  <a:srgbClr val="0070C0"/>
                </a:solidFill>
                <a:latin typeface="Arial" pitchFamily="18"/>
                <a:ea typeface="Arial Unicode MS" pitchFamily="2"/>
                <a:cs typeface="Arial Unicode MS" pitchFamily="2"/>
              </a:rPr>
              <a:t>               </a:t>
            </a:r>
            <a:r>
              <a:rPr lang="en-US" sz="1800" i="0" u="none" strike="noStrike" kern="120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Arial Unicode MS" pitchFamily="2"/>
                <a:cs typeface="Arial Unicode MS" pitchFamily="2"/>
              </a:rPr>
              <a:t>sub-attributes = former capital, fashion capital, ...</a:t>
            </a:r>
            <a:endParaRPr lang="en-US" sz="1800" i="0" u="none" strike="noStrike" kern="1200" dirty="0">
              <a:ln>
                <a:noFill/>
              </a:ln>
              <a:solidFill>
                <a:srgbClr val="0070C0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1747" y="4773241"/>
            <a:ext cx="9014432" cy="162976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285750" marR="0" lvl="0" indent="-285750" rtl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pPr>
            <a:r>
              <a:rPr lang="en-US" sz="1800" b="0" dirty="0" smtClean="0">
                <a:latin typeface="Arial" pitchFamily="18"/>
                <a:ea typeface="Arial Unicode MS" pitchFamily="2"/>
                <a:cs typeface="Arial Unicode MS" pitchFamily="2"/>
              </a:rPr>
              <a:t>Candidates from noun phrases (e.g. "CEO of Google", "population of Hangzhou")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 </a:t>
            </a:r>
          </a:p>
          <a:p>
            <a:pPr marL="285750" marR="0" lvl="0" indent="-285750" rtl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pP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Discover sub-attributes (by textual refinement, Hearst patterns, WordNet</a:t>
            </a:r>
            <a:r>
              <a:rPr lang="en-US" sz="1800" b="0" dirty="0" smtClean="0">
                <a:latin typeface="Arial" pitchFamily="18"/>
                <a:ea typeface="Arial Unicode MS" pitchFamily="2"/>
                <a:cs typeface="Arial Unicode MS" pitchFamily="2"/>
              </a:rPr>
              <a:t>)</a:t>
            </a:r>
            <a:endParaRPr lang="en-US" sz="1800" b="0" i="0" u="none" strike="noStrike" kern="1200" dirty="0" smtClean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285750" marR="0" lvl="0" indent="-285750" rtl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pP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Detect misspellings and synonyms (by string similarity and shared instances)</a:t>
            </a:r>
          </a:p>
          <a:p>
            <a:pPr marL="285750" marR="0" lvl="0" indent="-285750" rtl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pP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Attach attributes to classes (most general class in KB with many instances with </a:t>
            </a:r>
            <a:r>
              <a:rPr lang="en-US" sz="1800" b="0" i="0" u="none" strike="noStrike" kern="1200" dirty="0" err="1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attr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.)</a:t>
            </a:r>
          </a:p>
          <a:p>
            <a:pPr marL="285750" marR="0" lvl="0" indent="-285750" rtl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/>
            </a:pP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Label attributes as numeric/text</a:t>
            </a:r>
            <a:r>
              <a:rPr lang="en-US" sz="1800" b="0" dirty="0" smtClean="0">
                <a:latin typeface="Arial" pitchFamily="18"/>
                <a:ea typeface="Arial Unicode MS" pitchFamily="2"/>
                <a:cs typeface="Arial Unicode MS" pitchFamily="2"/>
              </a:rPr>
              <a:t>/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set (e.g. verbs as cues: "increasing"  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  <a:sym typeface="Symbol" panose="05050102010706020507" pitchFamily="18" charset="2"/>
              </a:rPr>
              <a:t> numeric)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88224" y="3026309"/>
            <a:ext cx="2376032" cy="1244476"/>
          </a:xfrm>
          <a:prstGeom prst="rect">
            <a:avLst/>
          </a:prstGeom>
          <a:solidFill>
            <a:srgbClr val="99FF66"/>
          </a:solidFill>
          <a:ln w="1905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Crucial observation: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dirty="0" smtClean="0">
                <a:latin typeface="Arial" pitchFamily="18"/>
                <a:ea typeface="Arial Unicode MS" pitchFamily="2"/>
                <a:cs typeface="Arial Unicode MS" pitchFamily="2"/>
              </a:rPr>
              <a:t>m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any</a:t>
            </a:r>
            <a:r>
              <a:rPr lang="en-US" sz="1800" b="0" dirty="0" smtClean="0">
                <a:latin typeface="Arial" pitchFamily="18"/>
                <a:ea typeface="Arial Unicode MS" pitchFamily="2"/>
                <a:cs typeface="Arial Unicode MS" pitchFamily="2"/>
              </a:rPr>
              <a:t> </a:t>
            </a: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attributes are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noun phrases</a:t>
            </a:r>
            <a:endParaRPr lang="en-US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73" y="662992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1800" dirty="0" smtClean="0">
                <a:latin typeface="+mn-lt"/>
              </a:rPr>
              <a:t>Motivation: understand and rewrite/expand web queries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6496" y="2823005"/>
            <a:ext cx="2003090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Knowledge base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i="0" u="none" strike="noStrike" kern="1200" dirty="0" smtClean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rPr>
              <a:t>(Freebase)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6056" y="2830206"/>
            <a:ext cx="1396065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dirty="0" smtClean="0">
                <a:latin typeface="Arial" pitchFamily="18"/>
                <a:ea typeface="Arial Unicode MS" pitchFamily="2"/>
                <a:cs typeface="Arial Unicode MS" pitchFamily="2"/>
              </a:rPr>
              <a:t>Web pages</a:t>
            </a:r>
            <a:endParaRPr lang="en-US" sz="180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3906934" y="3072387"/>
            <a:ext cx="305026" cy="500629"/>
          </a:xfrm>
          <a:prstGeom prst="down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 rot="2970491">
            <a:off x="4764259" y="3003401"/>
            <a:ext cx="305026" cy="641663"/>
          </a:xfrm>
          <a:prstGeom prst="down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 rot="18629509" flipH="1">
            <a:off x="3080211" y="3010680"/>
            <a:ext cx="305026" cy="641663"/>
          </a:xfrm>
          <a:prstGeom prst="down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6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8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7821" y="-1"/>
            <a:ext cx="9171821" cy="764705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Take-Home Lessons</a:t>
            </a:r>
          </a:p>
        </p:txBody>
      </p:sp>
      <p:sp>
        <p:nvSpPr>
          <p:cNvPr id="8" name="Rectangle 25"/>
          <p:cNvSpPr/>
          <p:nvPr/>
        </p:nvSpPr>
        <p:spPr bwMode="auto">
          <a:xfrm>
            <a:off x="-13681" y="2655138"/>
            <a:ext cx="9144000" cy="136815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972059" y="2799154"/>
            <a:ext cx="692048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>
                <a:solidFill>
                  <a:srgbClr val="3333CC"/>
                </a:solidFill>
              </a:rPr>
              <a:t>Scalable algorithms</a:t>
            </a:r>
            <a:r>
              <a:rPr lang="en-US" sz="2400" dirty="0" smtClean="0"/>
              <a:t> for extraction &amp; mining</a:t>
            </a:r>
          </a:p>
          <a:p>
            <a:pPr eaLnBrk="0" hangingPunct="0">
              <a:lnSpc>
                <a:spcPts val="3000"/>
              </a:lnSpc>
            </a:pPr>
            <a:r>
              <a:rPr lang="en-US" sz="2400" dirty="0" smtClean="0"/>
              <a:t>have been leveraged – but more work needed 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pic>
        <p:nvPicPr>
          <p:cNvPr id="78854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40" y="2655138"/>
            <a:ext cx="876240" cy="1215430"/>
          </a:xfrm>
          <a:prstGeom prst="rect">
            <a:avLst/>
          </a:prstGeom>
          <a:noFill/>
        </p:spPr>
      </p:pic>
      <p:sp>
        <p:nvSpPr>
          <p:cNvPr id="12" name="Rectangle 25"/>
          <p:cNvSpPr/>
          <p:nvPr/>
        </p:nvSpPr>
        <p:spPr bwMode="auto">
          <a:xfrm>
            <a:off x="0" y="1233122"/>
            <a:ext cx="9130319" cy="135000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9592" y="1305130"/>
            <a:ext cx="63552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Triples of the form </a:t>
            </a:r>
            <a:r>
              <a:rPr lang="en-US" sz="2400" dirty="0" smtClean="0">
                <a:solidFill>
                  <a:srgbClr val="3333CC"/>
                </a:solidFill>
              </a:rPr>
              <a:t>&lt;name, phrase, name&gt; </a:t>
            </a:r>
          </a:p>
          <a:p>
            <a:r>
              <a:rPr lang="en-US" sz="2400" dirty="0" smtClean="0"/>
              <a:t>can be mined at scale and </a:t>
            </a:r>
          </a:p>
          <a:p>
            <a:r>
              <a:rPr lang="en-US" sz="2400" dirty="0" smtClean="0"/>
              <a:t>are beneficial for entity discovery</a:t>
            </a:r>
            <a:endParaRPr lang="en-US" sz="2400" dirty="0"/>
          </a:p>
        </p:txBody>
      </p:sp>
      <p:pic>
        <p:nvPicPr>
          <p:cNvPr id="15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3122"/>
            <a:ext cx="876240" cy="1215430"/>
          </a:xfrm>
          <a:prstGeom prst="rect">
            <a:avLst/>
          </a:prstGeom>
          <a:noFill/>
        </p:spPr>
      </p:pic>
      <p:sp>
        <p:nvSpPr>
          <p:cNvPr id="25" name="Rectangle 25"/>
          <p:cNvSpPr/>
          <p:nvPr/>
        </p:nvSpPr>
        <p:spPr bwMode="auto">
          <a:xfrm>
            <a:off x="5889" y="4113442"/>
            <a:ext cx="9144000" cy="136815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972059" y="4257458"/>
            <a:ext cx="59490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>
                <a:solidFill>
                  <a:srgbClr val="3333CC"/>
                </a:solidFill>
              </a:rPr>
              <a:t>Semantic typing </a:t>
            </a:r>
            <a:r>
              <a:rPr lang="en-US" sz="2400" dirty="0" smtClean="0"/>
              <a:t>of relational patterns</a:t>
            </a:r>
          </a:p>
          <a:p>
            <a:pPr eaLnBrk="0" hangingPunct="0">
              <a:lnSpc>
                <a:spcPts val="3000"/>
              </a:lnSpc>
            </a:pP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3333CC"/>
                </a:solidFill>
              </a:rPr>
              <a:t>pattern taxonomies </a:t>
            </a:r>
            <a:r>
              <a:rPr lang="en-US" sz="2400" dirty="0" smtClean="0"/>
              <a:t>are vital assets</a:t>
            </a:r>
          </a:p>
        </p:txBody>
      </p:sp>
      <p:pic>
        <p:nvPicPr>
          <p:cNvPr id="27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40" y="4113442"/>
            <a:ext cx="876240" cy="1215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77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5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7537" y="-171400"/>
            <a:ext cx="9151538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dirty="0" smtClean="0"/>
              <a:t>Open Problems and Grand Challenges</a:t>
            </a:r>
          </a:p>
        </p:txBody>
      </p:sp>
      <p:sp>
        <p:nvSpPr>
          <p:cNvPr id="6" name="Rectangle 27"/>
          <p:cNvSpPr/>
          <p:nvPr/>
        </p:nvSpPr>
        <p:spPr bwMode="auto">
          <a:xfrm>
            <a:off x="0" y="2750059"/>
            <a:ext cx="9144000" cy="117264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28"/>
          <p:cNvSpPr/>
          <p:nvPr/>
        </p:nvSpPr>
        <p:spPr bwMode="auto">
          <a:xfrm>
            <a:off x="-7537" y="5259225"/>
            <a:ext cx="9144000" cy="121444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849688" y="5331233"/>
            <a:ext cx="795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Integrate </a:t>
            </a:r>
            <a:r>
              <a:rPr lang="en-US" sz="2400" dirty="0" err="1" smtClean="0"/>
              <a:t>canonicalized</a:t>
            </a:r>
            <a:r>
              <a:rPr lang="en-US" sz="2400" dirty="0" smtClean="0"/>
              <a:t> KB with emerging knowledge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899592" y="2842587"/>
            <a:ext cx="4786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Cost-efficient crowdsourcing</a:t>
            </a:r>
          </a:p>
          <a:p>
            <a:r>
              <a:rPr lang="en-US" sz="2400" dirty="0" smtClean="0"/>
              <a:t>for higher coverage &amp; accuracy</a:t>
            </a:r>
          </a:p>
        </p:txBody>
      </p:sp>
      <p:pic>
        <p:nvPicPr>
          <p:cNvPr id="76802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36" y="5360873"/>
            <a:ext cx="827584" cy="812537"/>
          </a:xfrm>
          <a:prstGeom prst="rect">
            <a:avLst/>
          </a:prstGeom>
          <a:noFill/>
        </p:spPr>
      </p:pic>
      <p:pic>
        <p:nvPicPr>
          <p:cNvPr id="21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42587"/>
            <a:ext cx="899592" cy="899592"/>
          </a:xfrm>
          <a:prstGeom prst="rect">
            <a:avLst/>
          </a:prstGeom>
          <a:noFill/>
        </p:spPr>
      </p:pic>
      <p:sp>
        <p:nvSpPr>
          <p:cNvPr id="18" name="Rectangle 26"/>
          <p:cNvSpPr/>
          <p:nvPr/>
        </p:nvSpPr>
        <p:spPr bwMode="auto">
          <a:xfrm>
            <a:off x="0" y="854968"/>
            <a:ext cx="9144000" cy="175079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857224" y="908150"/>
            <a:ext cx="6816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Overcoming </a:t>
            </a:r>
            <a:r>
              <a:rPr lang="en-US" sz="2400" dirty="0" smtClean="0">
                <a:solidFill>
                  <a:srgbClr val="0000FF"/>
                </a:solidFill>
              </a:rPr>
              <a:t>sparseness</a:t>
            </a:r>
            <a:r>
              <a:rPr lang="en-US" sz="2400" dirty="0" smtClean="0"/>
              <a:t> in input corpora and</a:t>
            </a:r>
          </a:p>
          <a:p>
            <a:r>
              <a:rPr lang="en-US" sz="2400" dirty="0" smtClean="0"/>
              <a:t>coping with even </a:t>
            </a:r>
            <a:r>
              <a:rPr lang="en-US" sz="2400" dirty="0" smtClean="0">
                <a:solidFill>
                  <a:srgbClr val="0000FF"/>
                </a:solidFill>
              </a:rPr>
              <a:t>larger scale </a:t>
            </a:r>
            <a:r>
              <a:rPr lang="en-US" sz="2400" dirty="0" smtClean="0"/>
              <a:t>inputs</a:t>
            </a:r>
            <a:endParaRPr lang="en-US" sz="2400" dirty="0"/>
          </a:p>
        </p:txBody>
      </p:sp>
      <p:pic>
        <p:nvPicPr>
          <p:cNvPr id="24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4968"/>
            <a:ext cx="899592" cy="899592"/>
          </a:xfrm>
          <a:prstGeom prst="rect">
            <a:avLst/>
          </a:prstGeom>
          <a:noFill/>
        </p:spPr>
      </p:pic>
      <p:sp>
        <p:nvSpPr>
          <p:cNvPr id="26" name="Rectangle 27"/>
          <p:cNvSpPr/>
          <p:nvPr/>
        </p:nvSpPr>
        <p:spPr bwMode="auto">
          <a:xfrm>
            <a:off x="0" y="4077072"/>
            <a:ext cx="9122626" cy="99212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899592" y="4149080"/>
            <a:ext cx="6133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Exploit relational patterns for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question answering </a:t>
            </a:r>
            <a:r>
              <a:rPr lang="en-US" sz="2400" dirty="0" smtClean="0"/>
              <a:t>over structured data</a:t>
            </a:r>
          </a:p>
        </p:txBody>
      </p:sp>
      <p:pic>
        <p:nvPicPr>
          <p:cNvPr id="29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9600"/>
            <a:ext cx="899592" cy="899592"/>
          </a:xfrm>
          <a:prstGeom prst="rect">
            <a:avLst/>
          </a:prstGeom>
          <a:noFill/>
        </p:spPr>
      </p:pic>
      <p:pic>
        <p:nvPicPr>
          <p:cNvPr id="30" name="Picture 4" descr="C:\Users\weikum\AppData\Local\Temp\million-dollars-pile-of-mone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7013" y="2764544"/>
            <a:ext cx="1505613" cy="1158163"/>
          </a:xfrm>
          <a:prstGeom prst="rect">
            <a:avLst/>
          </a:prstGeom>
          <a:noFill/>
        </p:spPr>
      </p:pic>
      <p:sp>
        <p:nvSpPr>
          <p:cNvPr id="23" name="TextBox 21"/>
          <p:cNvSpPr txBox="1"/>
          <p:nvPr/>
        </p:nvSpPr>
        <p:spPr>
          <a:xfrm>
            <a:off x="857225" y="1698158"/>
            <a:ext cx="7225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tap social media, query logs, web tables &amp; lists, </a:t>
            </a:r>
            <a:r>
              <a:rPr lang="en-US" sz="1800" dirty="0" err="1" smtClean="0"/>
              <a:t>microdata</a:t>
            </a:r>
            <a:r>
              <a:rPr lang="en-US" sz="1800" dirty="0" smtClean="0"/>
              <a:t>, etc.</a:t>
            </a:r>
          </a:p>
          <a:p>
            <a:r>
              <a:rPr lang="en-US" sz="1800" dirty="0" smtClean="0"/>
              <a:t>for richer &amp; cleaner taxonomy of relational patterns</a:t>
            </a:r>
          </a:p>
        </p:txBody>
      </p:sp>
      <p:sp>
        <p:nvSpPr>
          <p:cNvPr id="31" name="TextBox 21"/>
          <p:cNvSpPr txBox="1"/>
          <p:nvPr/>
        </p:nvSpPr>
        <p:spPr>
          <a:xfrm>
            <a:off x="922483" y="5767141"/>
            <a:ext cx="694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KB life-cycle: today's long tail may be tomorrow's mainstream</a:t>
            </a:r>
          </a:p>
        </p:txBody>
      </p:sp>
      <p:pic>
        <p:nvPicPr>
          <p:cNvPr id="32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1" y="1726587"/>
            <a:ext cx="827584" cy="812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10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2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6812" y="3717414"/>
            <a:ext cx="8683662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36026" y="3762859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40082" y="3762859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40082" y="2970771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19" y="1278806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4" name="Textfeld 14"/>
          <p:cNvSpPr txBox="1">
            <a:spLocks noChangeArrowheads="1"/>
          </p:cNvSpPr>
          <p:nvPr/>
        </p:nvSpPr>
        <p:spPr bwMode="auto">
          <a:xfrm>
            <a:off x="254560" y="206852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6" name="Textfeld 14"/>
          <p:cNvSpPr txBox="1">
            <a:spLocks noChangeArrowheads="1"/>
          </p:cNvSpPr>
          <p:nvPr/>
        </p:nvSpPr>
        <p:spPr bwMode="auto">
          <a:xfrm>
            <a:off x="251519" y="2874223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433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0" y="714356"/>
            <a:ext cx="9144000" cy="335758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As Time Goes By: Temporal Knowledge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282" y="785794"/>
            <a:ext cx="7528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Which facts for given relations hold </a:t>
            </a:r>
          </a:p>
          <a:p>
            <a:r>
              <a:rPr lang="en-US" sz="2400" dirty="0" smtClean="0"/>
              <a:t>at what </a:t>
            </a:r>
            <a:r>
              <a:rPr lang="en-US" sz="2400" dirty="0" smtClean="0">
                <a:solidFill>
                  <a:srgbClr val="0000FF"/>
                </a:solidFill>
              </a:rPr>
              <a:t>time point</a:t>
            </a:r>
            <a:r>
              <a:rPr lang="en-US" sz="2400" dirty="0" smtClean="0"/>
              <a:t> or during which </a:t>
            </a:r>
            <a:r>
              <a:rPr lang="en-US" sz="2400" dirty="0" smtClean="0">
                <a:solidFill>
                  <a:srgbClr val="0000FF"/>
                </a:solidFill>
              </a:rPr>
              <a:t>time intervals 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28596" y="1714488"/>
            <a:ext cx="88553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996633"/>
                </a:solidFill>
              </a:rPr>
              <a:t>marriedTo</a:t>
            </a:r>
            <a:r>
              <a:rPr lang="en-US" sz="2000" dirty="0" smtClean="0">
                <a:solidFill>
                  <a:srgbClr val="996633"/>
                </a:solidFill>
              </a:rPr>
              <a:t> (Madonna, </a:t>
            </a:r>
            <a:r>
              <a:rPr lang="en-US" sz="2000" dirty="0" err="1" smtClean="0">
                <a:solidFill>
                  <a:srgbClr val="996633"/>
                </a:solidFill>
              </a:rPr>
              <a:t>GuyRitchie</a:t>
            </a:r>
            <a:r>
              <a:rPr lang="en-US" sz="2000" dirty="0" smtClean="0">
                <a:solidFill>
                  <a:srgbClr val="996633"/>
                </a:solidFill>
              </a:rPr>
              <a:t>) </a:t>
            </a:r>
            <a:r>
              <a:rPr lang="en-US" sz="2000" dirty="0" smtClean="0">
                <a:solidFill>
                  <a:srgbClr val="0000FF"/>
                </a:solidFill>
              </a:rPr>
              <a:t>[ 22Dec2000, Dec2008 ]</a:t>
            </a:r>
          </a:p>
          <a:p>
            <a:r>
              <a:rPr lang="en-US" sz="2000" dirty="0" err="1" smtClean="0">
                <a:solidFill>
                  <a:srgbClr val="996633"/>
                </a:solidFill>
              </a:rPr>
              <a:t>capitalOf</a:t>
            </a:r>
            <a:r>
              <a:rPr lang="en-US" sz="2000" dirty="0" smtClean="0">
                <a:solidFill>
                  <a:srgbClr val="996633"/>
                </a:solidFill>
              </a:rPr>
              <a:t> (Berlin, Germany) </a:t>
            </a:r>
            <a:r>
              <a:rPr lang="en-US" sz="2000" dirty="0" smtClean="0">
                <a:solidFill>
                  <a:srgbClr val="0000FF"/>
                </a:solidFill>
              </a:rPr>
              <a:t>[ 1990, now ]</a:t>
            </a:r>
          </a:p>
          <a:p>
            <a:r>
              <a:rPr lang="en-US" sz="2000" dirty="0" err="1" smtClean="0">
                <a:solidFill>
                  <a:srgbClr val="996633"/>
                </a:solidFill>
              </a:rPr>
              <a:t>capitalOf</a:t>
            </a:r>
            <a:r>
              <a:rPr lang="en-US" sz="2000" dirty="0" smtClean="0">
                <a:solidFill>
                  <a:srgbClr val="996633"/>
                </a:solidFill>
              </a:rPr>
              <a:t> (Bonn, Germany) </a:t>
            </a:r>
            <a:r>
              <a:rPr lang="en-US" sz="2000" dirty="0" smtClean="0">
                <a:solidFill>
                  <a:srgbClr val="0000FF"/>
                </a:solidFill>
              </a:rPr>
              <a:t>[ 1949, 1989 ]</a:t>
            </a:r>
          </a:p>
          <a:p>
            <a:r>
              <a:rPr lang="en-US" sz="2000" dirty="0" err="1" smtClean="0">
                <a:solidFill>
                  <a:srgbClr val="996633"/>
                </a:solidFill>
              </a:rPr>
              <a:t>hasWonPrize</a:t>
            </a:r>
            <a:r>
              <a:rPr lang="en-US" sz="2000" dirty="0" smtClean="0">
                <a:solidFill>
                  <a:srgbClr val="996633"/>
                </a:solidFill>
              </a:rPr>
              <a:t> (</a:t>
            </a:r>
            <a:r>
              <a:rPr lang="en-US" sz="2000" dirty="0" err="1" smtClean="0">
                <a:solidFill>
                  <a:srgbClr val="996633"/>
                </a:solidFill>
              </a:rPr>
              <a:t>JimGray</a:t>
            </a:r>
            <a:r>
              <a:rPr lang="en-US" sz="2000" dirty="0" smtClean="0">
                <a:solidFill>
                  <a:srgbClr val="996633"/>
                </a:solidFill>
              </a:rPr>
              <a:t>, </a:t>
            </a:r>
            <a:r>
              <a:rPr lang="en-US" sz="2000" dirty="0" err="1" smtClean="0">
                <a:solidFill>
                  <a:srgbClr val="996633"/>
                </a:solidFill>
              </a:rPr>
              <a:t>TuringAward</a:t>
            </a:r>
            <a:r>
              <a:rPr lang="en-US" sz="2000" dirty="0" smtClean="0">
                <a:solidFill>
                  <a:srgbClr val="996633"/>
                </a:solidFill>
              </a:rPr>
              <a:t>) </a:t>
            </a:r>
            <a:r>
              <a:rPr lang="en-US" sz="2000" dirty="0" smtClean="0">
                <a:solidFill>
                  <a:srgbClr val="0000FF"/>
                </a:solidFill>
              </a:rPr>
              <a:t>[ 1998 ]</a:t>
            </a:r>
            <a:endParaRPr lang="en-US" sz="2000" dirty="0" smtClean="0">
              <a:solidFill>
                <a:srgbClr val="996633"/>
              </a:solidFill>
            </a:endParaRPr>
          </a:p>
          <a:p>
            <a:r>
              <a:rPr lang="en-US" sz="2000" dirty="0" err="1" smtClean="0">
                <a:solidFill>
                  <a:srgbClr val="996633"/>
                </a:solidFill>
              </a:rPr>
              <a:t>graduatedAt</a:t>
            </a:r>
            <a:r>
              <a:rPr lang="en-US" sz="2000" dirty="0" smtClean="0">
                <a:solidFill>
                  <a:srgbClr val="996633"/>
                </a:solidFill>
              </a:rPr>
              <a:t> (</a:t>
            </a:r>
            <a:r>
              <a:rPr lang="en-US" sz="2000" dirty="0" err="1" smtClean="0">
                <a:solidFill>
                  <a:srgbClr val="996633"/>
                </a:solidFill>
              </a:rPr>
              <a:t>HectorGarcia</a:t>
            </a:r>
            <a:r>
              <a:rPr lang="en-US" sz="2000" dirty="0" smtClean="0">
                <a:solidFill>
                  <a:srgbClr val="996633"/>
                </a:solidFill>
              </a:rPr>
              <a:t>-Molina, Stanford) </a:t>
            </a:r>
            <a:r>
              <a:rPr lang="en-US" sz="2000" dirty="0" smtClean="0">
                <a:solidFill>
                  <a:srgbClr val="0000FF"/>
                </a:solidFill>
              </a:rPr>
              <a:t>[ 1979 ]</a:t>
            </a:r>
          </a:p>
          <a:p>
            <a:r>
              <a:rPr lang="en-US" sz="2000" dirty="0" err="1" smtClean="0">
                <a:solidFill>
                  <a:srgbClr val="996633"/>
                </a:solidFill>
              </a:rPr>
              <a:t>graduatedAt</a:t>
            </a:r>
            <a:r>
              <a:rPr lang="en-US" sz="2000" dirty="0" smtClean="0">
                <a:solidFill>
                  <a:srgbClr val="996633"/>
                </a:solidFill>
              </a:rPr>
              <a:t> (</a:t>
            </a:r>
            <a:r>
              <a:rPr lang="en-US" sz="2000" dirty="0" err="1" smtClean="0">
                <a:solidFill>
                  <a:srgbClr val="996633"/>
                </a:solidFill>
              </a:rPr>
              <a:t>SusanDavidson</a:t>
            </a:r>
            <a:r>
              <a:rPr lang="en-US" sz="2000" dirty="0" smtClean="0">
                <a:solidFill>
                  <a:srgbClr val="996633"/>
                </a:solidFill>
              </a:rPr>
              <a:t>, Princeton) </a:t>
            </a:r>
            <a:r>
              <a:rPr lang="en-US" sz="2000" dirty="0" smtClean="0">
                <a:solidFill>
                  <a:srgbClr val="0000FF"/>
                </a:solidFill>
              </a:rPr>
              <a:t>[ Oct 1982 ]</a:t>
            </a:r>
          </a:p>
          <a:p>
            <a:r>
              <a:rPr lang="en-US" sz="2000" dirty="0" err="1" smtClean="0">
                <a:solidFill>
                  <a:srgbClr val="996633"/>
                </a:solidFill>
              </a:rPr>
              <a:t>hasAdvisor</a:t>
            </a:r>
            <a:r>
              <a:rPr lang="en-US" sz="2000" dirty="0" smtClean="0">
                <a:solidFill>
                  <a:srgbClr val="996633"/>
                </a:solidFill>
              </a:rPr>
              <a:t> (</a:t>
            </a:r>
            <a:r>
              <a:rPr lang="en-US" sz="2000" dirty="0" err="1" smtClean="0">
                <a:solidFill>
                  <a:srgbClr val="996633"/>
                </a:solidFill>
              </a:rPr>
              <a:t>SusanDavidson</a:t>
            </a:r>
            <a:r>
              <a:rPr lang="en-US" sz="2000" dirty="0" smtClean="0">
                <a:solidFill>
                  <a:srgbClr val="996633"/>
                </a:solidFill>
              </a:rPr>
              <a:t>, </a:t>
            </a:r>
            <a:r>
              <a:rPr lang="en-US" sz="2000" dirty="0" err="1" smtClean="0">
                <a:solidFill>
                  <a:srgbClr val="996633"/>
                </a:solidFill>
              </a:rPr>
              <a:t>HectorGarcia</a:t>
            </a:r>
            <a:r>
              <a:rPr lang="en-US" sz="2000" dirty="0" smtClean="0">
                <a:solidFill>
                  <a:srgbClr val="996633"/>
                </a:solidFill>
              </a:rPr>
              <a:t>-Molina) </a:t>
            </a:r>
            <a:r>
              <a:rPr lang="en-US" sz="2000" dirty="0" smtClean="0">
                <a:solidFill>
                  <a:srgbClr val="0000FF"/>
                </a:solidFill>
              </a:rPr>
              <a:t>[ Oct 1982, forever ]</a:t>
            </a:r>
          </a:p>
          <a:p>
            <a:endParaRPr lang="en-US" sz="2000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286256"/>
            <a:ext cx="9144000" cy="192882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4357694"/>
            <a:ext cx="8747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can we </a:t>
            </a:r>
            <a:r>
              <a:rPr lang="en-US" sz="2400" dirty="0" smtClean="0">
                <a:solidFill>
                  <a:srgbClr val="0000FF"/>
                </a:solidFill>
              </a:rPr>
              <a:t>query &amp; reason </a:t>
            </a:r>
            <a:r>
              <a:rPr lang="en-US" sz="2400" dirty="0" smtClean="0"/>
              <a:t>on entity-relationship facts</a:t>
            </a:r>
          </a:p>
          <a:p>
            <a:r>
              <a:rPr lang="en-US" sz="2400" dirty="0" smtClean="0"/>
              <a:t>in a </a:t>
            </a:r>
            <a:r>
              <a:rPr lang="en-US" sz="2400" dirty="0" smtClean="0">
                <a:solidFill>
                  <a:srgbClr val="0000FF"/>
                </a:solidFill>
              </a:rPr>
              <a:t>"time-travel"</a:t>
            </a:r>
            <a:r>
              <a:rPr lang="en-US" sz="2400" dirty="0" smtClean="0"/>
              <a:t> manner - with uncertain/incomplete KB 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5214950"/>
            <a:ext cx="7556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96633"/>
                </a:solidFill>
              </a:rPr>
              <a:t>US president's wife </a:t>
            </a:r>
            <a:r>
              <a:rPr lang="en-US" sz="2000" dirty="0" smtClean="0">
                <a:solidFill>
                  <a:srgbClr val="0000FF"/>
                </a:solidFill>
              </a:rPr>
              <a:t>when</a:t>
            </a:r>
            <a:r>
              <a:rPr lang="en-US" sz="2000" dirty="0" smtClean="0">
                <a:solidFill>
                  <a:srgbClr val="996633"/>
                </a:solidFill>
              </a:rPr>
              <a:t> Steve Jobs died?</a:t>
            </a:r>
          </a:p>
          <a:p>
            <a:r>
              <a:rPr lang="en-US" sz="2000" dirty="0" smtClean="0">
                <a:solidFill>
                  <a:srgbClr val="996633"/>
                </a:solidFill>
              </a:rPr>
              <a:t>students of Hector Garcia-Molina </a:t>
            </a:r>
            <a:r>
              <a:rPr lang="en-US" sz="2000" dirty="0" smtClean="0">
                <a:solidFill>
                  <a:srgbClr val="0000FF"/>
                </a:solidFill>
              </a:rPr>
              <a:t>while</a:t>
            </a:r>
            <a:r>
              <a:rPr lang="en-US" sz="2000" dirty="0" smtClean="0">
                <a:solidFill>
                  <a:srgbClr val="996633"/>
                </a:solidFill>
              </a:rPr>
              <a:t> he was at Princeton?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6906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234" name="Picture 2" descr="madonna-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97063"/>
            <a:ext cx="9144000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51275" y="1989138"/>
            <a:ext cx="5292725" cy="4103687"/>
            <a:chOff x="2562" y="1752"/>
            <a:chExt cx="3198" cy="2568"/>
          </a:xfrm>
        </p:grpSpPr>
        <p:pic>
          <p:nvPicPr>
            <p:cNvPr id="89107" name="Picture 4" descr="sarkozy-pho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2" y="1752"/>
              <a:ext cx="1704" cy="2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8" name="Picture 5" descr="sarkozy-infobox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46" y="1752"/>
              <a:ext cx="1514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1239" name="Rectangle 7"/>
          <p:cNvSpPr>
            <a:spLocks noChangeArrowheads="1"/>
          </p:cNvSpPr>
          <p:nvPr/>
        </p:nvSpPr>
        <p:spPr bwMode="auto">
          <a:xfrm>
            <a:off x="0" y="763588"/>
            <a:ext cx="9144000" cy="1152525"/>
          </a:xfrm>
          <a:prstGeom prst="rect">
            <a:avLst/>
          </a:prstGeom>
          <a:solidFill>
            <a:srgbClr val="66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9093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defTabSz="893763"/>
            <a:r>
              <a:rPr lang="en-US" dirty="0" smtClean="0">
                <a:solidFill>
                  <a:schemeClr val="tx1"/>
                </a:solidFill>
              </a:rPr>
              <a:t>Temporal Knowledge</a:t>
            </a:r>
          </a:p>
        </p:txBody>
      </p:sp>
      <p:sp>
        <p:nvSpPr>
          <p:cNvPr id="89094" name="Text Box 9"/>
          <p:cNvSpPr txBox="1">
            <a:spLocks noChangeArrowheads="1"/>
          </p:cNvSpPr>
          <p:nvPr/>
        </p:nvSpPr>
        <p:spPr bwMode="auto">
          <a:xfrm>
            <a:off x="0" y="692150"/>
            <a:ext cx="9251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cs typeface="Arial" charset="0"/>
              </a:rPr>
              <a:t>For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all people</a:t>
            </a:r>
            <a:r>
              <a:rPr lang="en-US" sz="2400" dirty="0" smtClean="0">
                <a:cs typeface="Arial" charset="0"/>
              </a:rPr>
              <a:t> in Wikipedia (&gt; 500 000) gather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all spouses</a:t>
            </a:r>
            <a:r>
              <a:rPr lang="en-US" sz="2400" dirty="0" smtClean="0">
                <a:cs typeface="Arial" charset="0"/>
              </a:rPr>
              <a:t>, </a:t>
            </a:r>
          </a:p>
          <a:p>
            <a:r>
              <a:rPr lang="en-US" sz="2400" dirty="0" smtClean="0">
                <a:cs typeface="Arial" charset="0"/>
              </a:rPr>
              <a:t>     incl. divorced &amp; widowed, and corresponding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time periods</a:t>
            </a:r>
            <a:r>
              <a:rPr lang="en-US" sz="2400" dirty="0" smtClean="0">
                <a:cs typeface="Arial" charset="0"/>
              </a:rPr>
              <a:t>!</a:t>
            </a:r>
          </a:p>
          <a:p>
            <a:r>
              <a:rPr lang="en-US" sz="2400" dirty="0" smtClean="0">
                <a:cs typeface="Arial" charset="0"/>
              </a:rPr>
              <a:t>     </a:t>
            </a:r>
            <a:r>
              <a:rPr lang="en-US" sz="2000" dirty="0" smtClean="0">
                <a:cs typeface="Arial" charset="0"/>
              </a:rPr>
              <a:t>&gt;95% accuracy, &gt;95% coverage, in one night</a:t>
            </a:r>
            <a:endParaRPr lang="en-US" sz="2000" dirty="0"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500938" y="3086100"/>
            <a:ext cx="157162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500938" y="3421063"/>
            <a:ext cx="1571625" cy="214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500938" y="3756025"/>
            <a:ext cx="1571625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31243" name="Picture 11" descr="henry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00188" y="1930400"/>
            <a:ext cx="6042026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>
          <a:xfrm>
            <a:off x="357188" y="6572250"/>
            <a:ext cx="785812" cy="158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928813" y="6572250"/>
            <a:ext cx="714375" cy="158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571875" y="6572250"/>
            <a:ext cx="714375" cy="158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28625" y="4714875"/>
            <a:ext cx="785813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928813" y="4714875"/>
            <a:ext cx="785812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643313" y="4714875"/>
            <a:ext cx="642937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5473700"/>
            <a:ext cx="9144000" cy="1384300"/>
            <a:chOff x="-630" y="2953"/>
            <a:chExt cx="5760" cy="872"/>
          </a:xfrm>
          <a:solidFill>
            <a:srgbClr val="66FFCC"/>
          </a:solidFill>
        </p:grpSpPr>
        <p:sp>
          <p:nvSpPr>
            <p:cNvPr id="80915" name="Rectangle 13"/>
            <p:cNvSpPr>
              <a:spLocks noChangeArrowheads="1"/>
            </p:cNvSpPr>
            <p:nvPr/>
          </p:nvSpPr>
          <p:spPr bwMode="auto">
            <a:xfrm>
              <a:off x="-630" y="2961"/>
              <a:ext cx="5760" cy="8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16" name="Text Box 15"/>
            <p:cNvSpPr txBox="1">
              <a:spLocks noChangeArrowheads="1"/>
            </p:cNvSpPr>
            <p:nvPr/>
          </p:nvSpPr>
          <p:spPr bwMode="auto">
            <a:xfrm>
              <a:off x="-630" y="2953"/>
              <a:ext cx="5583" cy="87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FF"/>
                  </a:solidFill>
                  <a:cs typeface="Arial" charset="0"/>
                </a:rPr>
                <a:t>Consistency constraints </a:t>
              </a:r>
              <a:r>
                <a:rPr lang="en-US" sz="2400" dirty="0" smtClean="0">
                  <a:cs typeface="Arial" charset="0"/>
                </a:rPr>
                <a:t>are potentially helpful:</a:t>
              </a:r>
            </a:p>
            <a:p>
              <a:pPr lvl="1">
                <a:buFontTx/>
                <a:buChar char="•"/>
                <a:defRPr/>
              </a:pPr>
              <a:r>
                <a:rPr lang="en-US" sz="2000" dirty="0" smtClean="0">
                  <a:cs typeface="Arial" charset="0"/>
                </a:rPr>
                <a:t> functional dependencies:  </a:t>
              </a:r>
              <a:r>
                <a:rPr lang="en-US" sz="2000" i="1" dirty="0" smtClean="0">
                  <a:solidFill>
                    <a:srgbClr val="663300"/>
                  </a:solidFill>
                  <a:cs typeface="Arial" charset="0"/>
                </a:rPr>
                <a:t>husband, time </a:t>
              </a:r>
              <a:r>
                <a:rPr lang="en-US" sz="2000" i="1" dirty="0" smtClean="0">
                  <a:solidFill>
                    <a:srgbClr val="663300"/>
                  </a:solidFill>
                  <a:cs typeface="Arial" charset="0"/>
                  <a:sym typeface="Symbol" pitchFamily="18" charset="2"/>
                </a:rPr>
                <a:t>  </a:t>
              </a:r>
              <a:r>
                <a:rPr lang="en-US" sz="2000" i="1" dirty="0" smtClean="0">
                  <a:solidFill>
                    <a:srgbClr val="663300"/>
                  </a:solidFill>
                  <a:cs typeface="Arial" charset="0"/>
                </a:rPr>
                <a:t>wife</a:t>
              </a:r>
              <a:endParaRPr lang="en-US" sz="2000" i="1" dirty="0" smtClean="0">
                <a:solidFill>
                  <a:srgbClr val="663300"/>
                </a:solidFill>
                <a:cs typeface="Arial" charset="0"/>
                <a:sym typeface="Symbol" pitchFamily="18" charset="2"/>
              </a:endParaRPr>
            </a:p>
            <a:p>
              <a:pPr lvl="1">
                <a:buFontTx/>
                <a:buChar char="•"/>
                <a:defRPr/>
              </a:pPr>
              <a:r>
                <a:rPr lang="en-US" sz="2000" dirty="0" smtClean="0">
                  <a:cs typeface="Arial" charset="0"/>
                  <a:sym typeface="Symbol" pitchFamily="18" charset="2"/>
                </a:rPr>
                <a:t> inclusion dependencies:  </a:t>
              </a:r>
              <a:r>
                <a:rPr lang="en-US" sz="2000" i="1" dirty="0" err="1" smtClean="0">
                  <a:solidFill>
                    <a:srgbClr val="663300"/>
                  </a:solidFill>
                  <a:cs typeface="Arial" charset="0"/>
                  <a:sym typeface="Symbol" pitchFamily="18" charset="2"/>
                </a:rPr>
                <a:t>marriedPerson</a:t>
              </a:r>
              <a:r>
                <a:rPr lang="en-US" sz="2000" i="1" dirty="0" smtClean="0">
                  <a:solidFill>
                    <a:srgbClr val="663300"/>
                  </a:solidFill>
                  <a:cs typeface="Arial" charset="0"/>
                  <a:sym typeface="Symbol" pitchFamily="18" charset="2"/>
                </a:rPr>
                <a:t>   </a:t>
              </a:r>
              <a:r>
                <a:rPr lang="en-US" sz="2000" i="1" dirty="0" err="1" smtClean="0">
                  <a:solidFill>
                    <a:srgbClr val="663300"/>
                  </a:solidFill>
                  <a:cs typeface="Arial" charset="0"/>
                  <a:sym typeface="Symbol" pitchFamily="18" charset="2"/>
                </a:rPr>
                <a:t>adultPerson</a:t>
              </a:r>
              <a:endParaRPr lang="en-US" sz="2000" i="1" dirty="0" smtClean="0">
                <a:solidFill>
                  <a:srgbClr val="663300"/>
                </a:solidFill>
                <a:cs typeface="Arial" charset="0"/>
                <a:sym typeface="Symbol" pitchFamily="18" charset="2"/>
              </a:endParaRPr>
            </a:p>
            <a:p>
              <a:pPr lvl="1">
                <a:buFontTx/>
                <a:buChar char="•"/>
                <a:defRPr/>
              </a:pPr>
              <a:r>
                <a:rPr lang="en-US" sz="2000" dirty="0" smtClean="0">
                  <a:cs typeface="Arial" charset="0"/>
                  <a:sym typeface="Symbol" pitchFamily="18" charset="2"/>
                </a:rPr>
                <a:t> age/time/gender restrictions:  </a:t>
              </a:r>
              <a:r>
                <a:rPr lang="en-US" sz="2000" i="1" dirty="0" smtClean="0">
                  <a:solidFill>
                    <a:srgbClr val="663300"/>
                  </a:solidFill>
                  <a:cs typeface="Arial" charset="0"/>
                  <a:sym typeface="Symbol" pitchFamily="18" charset="2"/>
                </a:rPr>
                <a:t>birthdate +   &lt;  marriage  &lt;  divorce</a:t>
              </a:r>
              <a:endParaRPr lang="en-US" sz="2000" i="1" dirty="0">
                <a:solidFill>
                  <a:srgbClr val="663300"/>
                </a:solidFill>
                <a:cs typeface="Arial" charset="0"/>
                <a:sym typeface="Symbol" pitchFamily="18" charset="2"/>
              </a:endParaRPr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0063" y="1928813"/>
            <a:ext cx="7197725" cy="8302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arenR"/>
            </a:pPr>
            <a:r>
              <a:rPr lang="en-US" sz="2400" dirty="0" smtClean="0"/>
              <a:t>recall: gather temporal scopes for base facts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smtClean="0"/>
              <a:t>precision: reason on mutual consistency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61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1239" grpId="0" animBg="1"/>
      <p:bldP spid="1631239" grpId="1" animBg="1"/>
      <p:bldP spid="14" grpId="0" animBg="1"/>
      <p:bldP spid="15" grpId="0" animBg="1"/>
      <p:bldP spid="16" grpId="0" animBg="1"/>
      <p:bldP spid="24" grpId="0" animBg="1"/>
      <p:bldP spid="25" grpId="0" animBg="1"/>
      <p:bldP spid="26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123539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3238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en-US" dirty="0" smtClean="0"/>
              <a:t>Dating Considered Harmful</a:t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22" name="Rounded Rectangle 15"/>
          <p:cNvSpPr>
            <a:spLocks noChangeArrowheads="1"/>
          </p:cNvSpPr>
          <p:nvPr/>
        </p:nvSpPr>
        <p:spPr bwMode="auto">
          <a:xfrm>
            <a:off x="5435600" y="2852738"/>
            <a:ext cx="1439863" cy="2889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Rounded Rectangle 15"/>
          <p:cNvSpPr>
            <a:spLocks noChangeArrowheads="1"/>
          </p:cNvSpPr>
          <p:nvPr/>
        </p:nvSpPr>
        <p:spPr bwMode="auto">
          <a:xfrm>
            <a:off x="7019925" y="2492375"/>
            <a:ext cx="1296988" cy="2857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Rounded Rectangle 15"/>
          <p:cNvSpPr>
            <a:spLocks noChangeArrowheads="1"/>
          </p:cNvSpPr>
          <p:nvPr/>
        </p:nvSpPr>
        <p:spPr bwMode="auto">
          <a:xfrm>
            <a:off x="0" y="3284538"/>
            <a:ext cx="2195513" cy="2873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Rounded Rectangle 15"/>
          <p:cNvSpPr>
            <a:spLocks noChangeArrowheads="1"/>
          </p:cNvSpPr>
          <p:nvPr/>
        </p:nvSpPr>
        <p:spPr bwMode="auto">
          <a:xfrm>
            <a:off x="3132138" y="5949950"/>
            <a:ext cx="3743325" cy="35877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Rounded Rectangle 15"/>
          <p:cNvSpPr>
            <a:spLocks noChangeArrowheads="1"/>
          </p:cNvSpPr>
          <p:nvPr/>
        </p:nvSpPr>
        <p:spPr bwMode="auto">
          <a:xfrm>
            <a:off x="-252413" y="3644900"/>
            <a:ext cx="3095626" cy="2857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>
            <a:off x="7019925" y="2852738"/>
            <a:ext cx="1223963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2627313" y="2492375"/>
            <a:ext cx="1657350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2916238" y="4221163"/>
            <a:ext cx="2879725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>
            <a:off x="4643438" y="4868863"/>
            <a:ext cx="1081087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3924300" y="4508500"/>
            <a:ext cx="2447925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0" y="5589588"/>
            <a:ext cx="1428750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>
            <a:off x="539750" y="5949950"/>
            <a:ext cx="1295400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46" name="Curved Connector 45"/>
          <p:cNvCxnSpPr>
            <a:cxnSpLocks noChangeShapeType="1"/>
            <a:stCxn id="22" idx="2"/>
            <a:endCxn id="23" idx="2"/>
          </p:cNvCxnSpPr>
          <p:nvPr/>
        </p:nvCxnSpPr>
        <p:spPr bwMode="auto">
          <a:xfrm rot="5400000" flipH="1" flipV="1">
            <a:off x="6730206" y="2204244"/>
            <a:ext cx="363538" cy="1511300"/>
          </a:xfrm>
          <a:prstGeom prst="curvedConnector3">
            <a:avLst>
              <a:gd name="adj1" fmla="val -50037"/>
            </a:avLst>
          </a:prstGeom>
          <a:noFill/>
          <a:ln w="38100" algn="ctr">
            <a:solidFill>
              <a:srgbClr val="00CC99"/>
            </a:solidFill>
            <a:round/>
            <a:headEnd/>
            <a:tailEnd type="triangle" w="lg" len="med"/>
          </a:ln>
        </p:spPr>
      </p:cxnSp>
      <p:cxnSp>
        <p:nvCxnSpPr>
          <p:cNvPr id="50" name="Curved Connector 49"/>
          <p:cNvCxnSpPr>
            <a:cxnSpLocks noChangeShapeType="1"/>
            <a:stCxn id="24" idx="0"/>
            <a:endCxn id="23" idx="0"/>
          </p:cNvCxnSpPr>
          <p:nvPr/>
        </p:nvCxnSpPr>
        <p:spPr bwMode="auto">
          <a:xfrm rot="5400000" flipH="1" flipV="1">
            <a:off x="3987006" y="-396081"/>
            <a:ext cx="792163" cy="6569075"/>
          </a:xfrm>
          <a:prstGeom prst="curvedConnector3">
            <a:avLst>
              <a:gd name="adj1" fmla="val 194542"/>
            </a:avLst>
          </a:prstGeom>
          <a:noFill/>
          <a:ln w="38100" algn="ctr">
            <a:solidFill>
              <a:srgbClr val="00CC99"/>
            </a:solidFill>
            <a:round/>
            <a:headEnd/>
            <a:tailEnd type="triangle" w="lg" len="med"/>
          </a:ln>
        </p:spPr>
      </p:cxn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649788" y="765175"/>
            <a:ext cx="4494212" cy="430213"/>
          </a:xfrm>
          <a:prstGeom prst="rect">
            <a:avLst/>
          </a:prstGeom>
          <a:solidFill>
            <a:srgbClr val="66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explicit dates vs. implicit dates</a:t>
            </a:r>
            <a:endParaRPr lang="en-US" dirty="0"/>
          </a:p>
        </p:txBody>
      </p:sp>
      <p:sp>
        <p:nvSpPr>
          <p:cNvPr id="68" name="Rounded Rectangle 15"/>
          <p:cNvSpPr>
            <a:spLocks noChangeArrowheads="1"/>
          </p:cNvSpPr>
          <p:nvPr/>
        </p:nvSpPr>
        <p:spPr bwMode="auto">
          <a:xfrm>
            <a:off x="7956550" y="3284538"/>
            <a:ext cx="3095625" cy="2857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3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52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-396552" y="0"/>
            <a:ext cx="9937104" cy="764704"/>
          </a:xfrm>
        </p:spPr>
        <p:txBody>
          <a:bodyPr/>
          <a:lstStyle/>
          <a:p>
            <a:pPr defTabSz="893763" eaLnBrk="1" hangingPunct="1"/>
            <a:r>
              <a:rPr lang="en-US" sz="3500" dirty="0" smtClean="0"/>
              <a:t>(Some) Open Knowledge Bases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40536" y="836712"/>
            <a:ext cx="936506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YAGO: 		</a:t>
            </a:r>
            <a:r>
              <a:rPr lang="en-US" dirty="0" smtClean="0">
                <a:hlinkClick r:id="rId3"/>
              </a:rPr>
              <a:t>yago-knowledge.org</a:t>
            </a:r>
            <a:endParaRPr lang="en-US" dirty="0" smtClean="0"/>
          </a:p>
          <a:p>
            <a:r>
              <a:rPr lang="en-US" dirty="0" err="1" smtClean="0"/>
              <a:t>DBpedia</a:t>
            </a:r>
            <a:r>
              <a:rPr lang="en-US" dirty="0" smtClean="0"/>
              <a:t>: 		</a:t>
            </a:r>
            <a:r>
              <a:rPr lang="en-US" dirty="0" smtClean="0">
                <a:hlinkClick r:id="rId4" action="ppaction://hlinkfile"/>
              </a:rPr>
              <a:t>dbpedia.org</a:t>
            </a:r>
            <a:endParaRPr lang="en-US" dirty="0" smtClean="0"/>
          </a:p>
          <a:p>
            <a:r>
              <a:rPr lang="en-US" dirty="0" smtClean="0"/>
              <a:t>Freebase:		</a:t>
            </a:r>
            <a:r>
              <a:rPr lang="en-US" dirty="0" smtClean="0">
                <a:hlinkClick r:id="rId5" action="ppaction://hlinkfile"/>
              </a:rPr>
              <a:t>freebase.com</a:t>
            </a:r>
            <a:endParaRPr lang="en-US" dirty="0" smtClean="0"/>
          </a:p>
          <a:p>
            <a:r>
              <a:rPr lang="en-US" dirty="0" err="1" smtClean="0"/>
              <a:t>Entitycube</a:t>
            </a:r>
            <a:r>
              <a:rPr lang="en-US" dirty="0" smtClean="0"/>
              <a:t>:	      	</a:t>
            </a:r>
            <a:r>
              <a:rPr lang="en-US" dirty="0" smtClean="0">
                <a:hlinkClick r:id="rId6"/>
              </a:rPr>
              <a:t>entitycube.research.microsoft.com</a:t>
            </a:r>
            <a:endParaRPr lang="en-US" dirty="0" smtClean="0"/>
          </a:p>
          <a:p>
            <a:r>
              <a:rPr lang="en-US" dirty="0" smtClean="0"/>
              <a:t>			</a:t>
            </a:r>
            <a:r>
              <a:rPr lang="en-US" dirty="0" smtClean="0">
                <a:hlinkClick r:id="rId7"/>
              </a:rPr>
              <a:t>renlifang.msra.cn</a:t>
            </a:r>
            <a:endParaRPr lang="en-US" dirty="0" smtClean="0"/>
          </a:p>
          <a:p>
            <a:r>
              <a:rPr lang="en-US" dirty="0" smtClean="0"/>
              <a:t>NELL: 			</a:t>
            </a:r>
            <a:r>
              <a:rPr lang="en-US" dirty="0" smtClean="0">
                <a:hlinkClick r:id="rId8" action="ppaction://hlinkfile"/>
              </a:rPr>
              <a:t>rtw.ml.cmu.edu</a:t>
            </a:r>
            <a:endParaRPr lang="en-US" dirty="0" smtClean="0"/>
          </a:p>
          <a:p>
            <a:r>
              <a:rPr lang="en-US" dirty="0" err="1" smtClean="0"/>
              <a:t>DeepDive</a:t>
            </a:r>
            <a:r>
              <a:rPr lang="en-US" dirty="0" smtClean="0"/>
              <a:t>: 		</a:t>
            </a:r>
            <a:r>
              <a:rPr lang="en-US" dirty="0" smtClean="0">
                <a:hlinkClick r:id="rId9"/>
              </a:rPr>
              <a:t>deepdive.stanford.edu</a:t>
            </a:r>
            <a:endParaRPr lang="en-US" dirty="0" smtClean="0"/>
          </a:p>
          <a:p>
            <a:r>
              <a:rPr lang="en-US" dirty="0" err="1" smtClean="0"/>
              <a:t>Probase</a:t>
            </a:r>
            <a:r>
              <a:rPr lang="en-US" dirty="0" smtClean="0"/>
              <a:t>:	           </a:t>
            </a:r>
            <a:r>
              <a:rPr lang="en-US" dirty="0" smtClean="0">
                <a:hlinkClick r:id="rId10" action="ppaction://hlinkfile"/>
              </a:rPr>
              <a:t>research.microsoft.com/</a:t>
            </a:r>
            <a:r>
              <a:rPr lang="en-US" dirty="0" err="1" smtClean="0">
                <a:hlinkClick r:id="rId10" action="ppaction://hlinkfile"/>
              </a:rPr>
              <a:t>en</a:t>
            </a:r>
            <a:r>
              <a:rPr lang="en-US" dirty="0" smtClean="0">
                <a:hlinkClick r:id="rId10" action="ppaction://hlinkfile"/>
              </a:rPr>
              <a:t>-us/projects/</a:t>
            </a:r>
            <a:r>
              <a:rPr lang="en-US" dirty="0" err="1" smtClean="0">
                <a:hlinkClick r:id="rId10" action="ppaction://hlinkfile"/>
              </a:rPr>
              <a:t>probase</a:t>
            </a:r>
            <a:r>
              <a:rPr lang="en-US" dirty="0" smtClean="0">
                <a:hlinkClick r:id="rId10" action="ppaction://hlinkfile"/>
              </a:rPr>
              <a:t>/</a:t>
            </a:r>
            <a:endParaRPr lang="en-US" dirty="0" smtClean="0"/>
          </a:p>
          <a:p>
            <a:r>
              <a:rPr lang="en-US" dirty="0" err="1" smtClean="0"/>
              <a:t>KnowItAll</a:t>
            </a:r>
            <a:r>
              <a:rPr lang="en-US" dirty="0" smtClean="0"/>
              <a:t> / </a:t>
            </a:r>
            <a:r>
              <a:rPr lang="en-US" dirty="0" err="1" smtClean="0"/>
              <a:t>ReVerb</a:t>
            </a:r>
            <a:r>
              <a:rPr lang="en-US" dirty="0" smtClean="0"/>
              <a:t>: 	</a:t>
            </a:r>
            <a:r>
              <a:rPr lang="en-US" dirty="0" smtClean="0">
                <a:hlinkClick r:id="rId11" action="ppaction://hlinkfile"/>
              </a:rPr>
              <a:t>openie.cs.washington.edu</a:t>
            </a:r>
            <a:endParaRPr lang="en-US" dirty="0" smtClean="0"/>
          </a:p>
          <a:p>
            <a:r>
              <a:rPr lang="en-US" dirty="0" smtClean="0"/>
              <a:t>			</a:t>
            </a:r>
            <a:r>
              <a:rPr lang="en-US" dirty="0" smtClean="0">
                <a:hlinkClick r:id="rId12" action="ppaction://hlinkfile"/>
              </a:rPr>
              <a:t>reverb.cs.washington.edu</a:t>
            </a:r>
            <a:endParaRPr lang="en-US" dirty="0" smtClean="0"/>
          </a:p>
          <a:p>
            <a:r>
              <a:rPr lang="en-US" dirty="0" err="1" smtClean="0"/>
              <a:t>BabelNet</a:t>
            </a:r>
            <a:r>
              <a:rPr lang="en-US" dirty="0" smtClean="0"/>
              <a:t>: 		</a:t>
            </a:r>
            <a:r>
              <a:rPr lang="en-US" dirty="0" smtClean="0">
                <a:hlinkClick r:id="rId13"/>
              </a:rPr>
              <a:t>babelnet.org</a:t>
            </a:r>
            <a:endParaRPr lang="en-US" dirty="0" smtClean="0"/>
          </a:p>
          <a:p>
            <a:r>
              <a:rPr lang="en-US" dirty="0" err="1" smtClean="0"/>
              <a:t>WikiNet</a:t>
            </a:r>
            <a:r>
              <a:rPr lang="en-US" dirty="0" smtClean="0"/>
              <a:t>: 		</a:t>
            </a:r>
            <a:r>
              <a:rPr lang="en-US" dirty="0" smtClean="0">
                <a:hlinkClick r:id="rId14"/>
              </a:rPr>
              <a:t>www.h-its.org/english/research/nlp/download/</a:t>
            </a:r>
            <a:endParaRPr lang="en-US" dirty="0" smtClean="0"/>
          </a:p>
          <a:p>
            <a:r>
              <a:rPr lang="en-US" dirty="0" err="1" smtClean="0"/>
              <a:t>ConceptNet</a:t>
            </a:r>
            <a:r>
              <a:rPr lang="en-US" dirty="0" smtClean="0"/>
              <a:t>: 		</a:t>
            </a:r>
            <a:r>
              <a:rPr lang="en-US" dirty="0" smtClean="0">
                <a:hlinkClick r:id="rId15" action="ppaction://hlinkfile"/>
              </a:rPr>
              <a:t>conceptnet5.media.mit.edu</a:t>
            </a:r>
            <a:r>
              <a:rPr lang="en-US" dirty="0" smtClean="0"/>
              <a:t> </a:t>
            </a:r>
            <a:r>
              <a:rPr lang="en-US" sz="1800" dirty="0" smtClean="0"/>
              <a:t>(mostly Wiktionary)</a:t>
            </a:r>
            <a:endParaRPr lang="en-US" sz="1800" dirty="0" smtClean="0"/>
          </a:p>
          <a:p>
            <a:r>
              <a:rPr lang="en-US" dirty="0" smtClean="0"/>
              <a:t>WordNet: 		</a:t>
            </a:r>
            <a:r>
              <a:rPr lang="en-US" dirty="0" smtClean="0">
                <a:hlinkClick r:id="rId16"/>
              </a:rPr>
              <a:t>wordnet.princeton.edu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Linked Open Data: 	</a:t>
            </a:r>
            <a:r>
              <a:rPr lang="en-US" dirty="0" smtClean="0">
                <a:hlinkClick r:id="rId17" action="ppaction://hlinkfile"/>
              </a:rPr>
              <a:t>linkeddata.org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76469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113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914400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6838"/>
            <a:ext cx="9144000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ounded Rectangle 15"/>
          <p:cNvSpPr>
            <a:spLocks noChangeArrowheads="1"/>
          </p:cNvSpPr>
          <p:nvPr/>
        </p:nvSpPr>
        <p:spPr bwMode="auto">
          <a:xfrm>
            <a:off x="0" y="1341438"/>
            <a:ext cx="2843213" cy="3016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5" name="Rounded Rectangle 15"/>
          <p:cNvSpPr>
            <a:spLocks noChangeArrowheads="1"/>
          </p:cNvSpPr>
          <p:nvPr/>
        </p:nvSpPr>
        <p:spPr bwMode="auto">
          <a:xfrm>
            <a:off x="1331913" y="3141663"/>
            <a:ext cx="3006725" cy="35718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" name="Rounded Rectangle 15"/>
          <p:cNvSpPr>
            <a:spLocks noChangeArrowheads="1"/>
          </p:cNvSpPr>
          <p:nvPr/>
        </p:nvSpPr>
        <p:spPr bwMode="auto">
          <a:xfrm>
            <a:off x="971550" y="4508500"/>
            <a:ext cx="4248150" cy="2857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9" name="Rounded Rectangle 15"/>
          <p:cNvSpPr>
            <a:spLocks noChangeArrowheads="1"/>
          </p:cNvSpPr>
          <p:nvPr/>
        </p:nvSpPr>
        <p:spPr bwMode="auto">
          <a:xfrm>
            <a:off x="3132138" y="6165850"/>
            <a:ext cx="4824412" cy="2873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4" name="Rounded Rectangle 15"/>
          <p:cNvSpPr>
            <a:spLocks noChangeArrowheads="1"/>
          </p:cNvSpPr>
          <p:nvPr/>
        </p:nvSpPr>
        <p:spPr bwMode="auto">
          <a:xfrm>
            <a:off x="1187450" y="6165850"/>
            <a:ext cx="1655763" cy="2857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5" name="Rounded Rectangle 15"/>
          <p:cNvSpPr>
            <a:spLocks noChangeArrowheads="1"/>
          </p:cNvSpPr>
          <p:nvPr/>
        </p:nvSpPr>
        <p:spPr bwMode="auto">
          <a:xfrm>
            <a:off x="1619250" y="4797425"/>
            <a:ext cx="576263" cy="3571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991350" y="765175"/>
            <a:ext cx="2152650" cy="830263"/>
          </a:xfrm>
          <a:prstGeom prst="rect">
            <a:avLst/>
          </a:prstGeom>
          <a:solidFill>
            <a:srgbClr val="66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vague dates </a:t>
            </a:r>
          </a:p>
          <a:p>
            <a:pPr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relative dates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008813" y="2565400"/>
            <a:ext cx="2135187" cy="831850"/>
          </a:xfrm>
          <a:prstGeom prst="rect">
            <a:avLst/>
          </a:prstGeom>
          <a:solidFill>
            <a:srgbClr val="66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narrative text</a:t>
            </a:r>
          </a:p>
          <a:p>
            <a:pPr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relative order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49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en-US" dirty="0" smtClean="0"/>
              <a:t>Machine-Reading Biographies</a:t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5" name="Rounded Rectangle 15"/>
          <p:cNvSpPr>
            <a:spLocks noChangeArrowheads="1"/>
          </p:cNvSpPr>
          <p:nvPr/>
        </p:nvSpPr>
        <p:spPr bwMode="auto">
          <a:xfrm>
            <a:off x="7019925" y="3500438"/>
            <a:ext cx="3006725" cy="35877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-468313" y="3789363"/>
            <a:ext cx="3006726" cy="35718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3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44" grpId="0" animBg="1"/>
      <p:bldP spid="45" grpId="0" animBg="1"/>
      <p:bldP spid="47" grpId="0" animBg="1"/>
      <p:bldP spid="48" grpId="0" animBg="1"/>
      <p:bldP spid="15" grpId="0" animBg="1"/>
      <p:bldP spid="1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0"/>
            <a:ext cx="9793088" cy="620688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PRAVDA for T-Facts from Text</a:t>
            </a:r>
            <a:endParaRPr lang="en-US" sz="2000" dirty="0" smtClean="0"/>
          </a:p>
        </p:txBody>
      </p:sp>
      <p:sp>
        <p:nvSpPr>
          <p:cNvPr id="12" name="Textfeld 11"/>
          <p:cNvSpPr txBox="1"/>
          <p:nvPr/>
        </p:nvSpPr>
        <p:spPr bwMode="auto">
          <a:xfrm>
            <a:off x="0" y="1052736"/>
            <a:ext cx="4192173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457200" indent="-457200" eaLnBrk="0" hangingPunct="0">
              <a:spcBef>
                <a:spcPts val="600"/>
              </a:spcBef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Candidate gathering: </a:t>
            </a:r>
          </a:p>
          <a:p>
            <a:pPr marL="457200" indent="-457200" eaLnBrk="0" hangingPunct="0"/>
            <a:r>
              <a:rPr lang="en-US" dirty="0" smtClean="0"/>
              <a:t>      extract pattern &amp; entities</a:t>
            </a:r>
          </a:p>
          <a:p>
            <a:pPr marL="457200" indent="-457200" eaLnBrk="0" hangingPunct="0"/>
            <a:r>
              <a:rPr lang="en-US" dirty="0" smtClean="0"/>
              <a:t>      of basic facts and </a:t>
            </a:r>
          </a:p>
          <a:p>
            <a:pPr marL="457200" indent="-457200" eaLnBrk="0" hangingPunct="0"/>
            <a:r>
              <a:rPr lang="en-US" dirty="0" smtClean="0"/>
              <a:t>      time expression</a:t>
            </a:r>
          </a:p>
          <a:p>
            <a:pPr marL="457200" indent="-457200" eaLnBrk="0" hangingPunct="0">
              <a:spcBef>
                <a:spcPts val="600"/>
              </a:spcBef>
              <a:buAutoNum type="arabicParenR" startAt="2"/>
            </a:pPr>
            <a:r>
              <a:rPr lang="en-US" dirty="0" smtClean="0">
                <a:solidFill>
                  <a:srgbClr val="0000FF"/>
                </a:solidFill>
              </a:rPr>
              <a:t>Pattern analysis: </a:t>
            </a:r>
          </a:p>
          <a:p>
            <a:pPr marL="457200" indent="-457200" eaLnBrk="0" hangingPunct="0"/>
            <a:r>
              <a:rPr lang="en-US" dirty="0" smtClean="0"/>
              <a:t>      use seeds to quantify </a:t>
            </a:r>
          </a:p>
          <a:p>
            <a:pPr marL="457200" indent="-457200" eaLnBrk="0" hangingPunct="0"/>
            <a:r>
              <a:rPr lang="en-US" dirty="0" smtClean="0"/>
              <a:t>      strength of candidates</a:t>
            </a:r>
          </a:p>
          <a:p>
            <a:pPr marL="457200" indent="-457200" eaLnBrk="0" hangingPunct="0">
              <a:spcBef>
                <a:spcPts val="600"/>
              </a:spcBef>
              <a:buAutoNum type="arabicParenR" startAt="3"/>
            </a:pPr>
            <a:r>
              <a:rPr lang="en-US" dirty="0" smtClean="0">
                <a:solidFill>
                  <a:srgbClr val="0000FF"/>
                </a:solidFill>
              </a:rPr>
              <a:t>Label propagation: </a:t>
            </a:r>
          </a:p>
          <a:p>
            <a:pPr marL="457200" indent="-457200" eaLnBrk="0" hangingPunct="0"/>
            <a:r>
              <a:rPr lang="en-US" dirty="0" smtClean="0"/>
              <a:t>      construct weighted graph </a:t>
            </a:r>
          </a:p>
          <a:p>
            <a:pPr marL="457200" indent="-457200" eaLnBrk="0" hangingPunct="0"/>
            <a:r>
              <a:rPr lang="en-US" dirty="0" smtClean="0"/>
              <a:t>      of hypotheses and</a:t>
            </a:r>
          </a:p>
          <a:p>
            <a:pPr marL="457200" indent="-457200" eaLnBrk="0" hangingPunct="0"/>
            <a:r>
              <a:rPr lang="en-US" dirty="0" smtClean="0"/>
              <a:t>      minimize loss function</a:t>
            </a:r>
          </a:p>
          <a:p>
            <a:pPr marL="457200" indent="-457200" eaLnBrk="0" hangingPunct="0">
              <a:spcBef>
                <a:spcPts val="600"/>
              </a:spcBef>
              <a:buAutoNum type="arabicParenR" startAt="4"/>
            </a:pPr>
            <a:r>
              <a:rPr lang="en-US" dirty="0" smtClean="0">
                <a:solidFill>
                  <a:srgbClr val="0000FF"/>
                </a:solidFill>
              </a:rPr>
              <a:t>Constraint reasoning:</a:t>
            </a:r>
          </a:p>
          <a:p>
            <a:pPr marL="457200" indent="-457200" eaLnBrk="0" hangingPunct="0"/>
            <a:r>
              <a:rPr lang="en-US" dirty="0" smtClean="0"/>
              <a:t>      use ILP for </a:t>
            </a:r>
          </a:p>
          <a:p>
            <a:pPr marL="457200" indent="-457200" eaLnBrk="0" hangingPunct="0"/>
            <a:r>
              <a:rPr lang="en-US" dirty="0" smtClean="0"/>
              <a:t>      temporal consistency</a:t>
            </a:r>
          </a:p>
        </p:txBody>
      </p:sp>
      <p:pic>
        <p:nvPicPr>
          <p:cNvPr id="4" name="Picture 11" descr="D:\doc\tyago2011\LP_report\ACL2012short\image\framework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7623" y="2132856"/>
            <a:ext cx="5036377" cy="3096344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6372200" y="548680"/>
            <a:ext cx="236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[Y. Wang et al. 2011]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786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-1" y="938760"/>
            <a:ext cx="9144001" cy="1300696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4785" y="2239456"/>
            <a:ext cx="9144001" cy="211596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14786" y="4355421"/>
            <a:ext cx="9144001" cy="945787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4787" y="5297443"/>
            <a:ext cx="9144002" cy="1317197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1149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en-US" dirty="0" smtClean="0"/>
              <a:t>Reasoning on T-Fact Hypotheses</a:t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229387" y="2239457"/>
            <a:ext cx="7416824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Cast into evidence-weighted logic program</a:t>
            </a:r>
          </a:p>
          <a:p>
            <a:r>
              <a:rPr lang="en-US" sz="2400" dirty="0" smtClean="0"/>
              <a:t>or </a:t>
            </a:r>
            <a:r>
              <a:rPr lang="en-US" sz="2400" dirty="0" smtClean="0">
                <a:solidFill>
                  <a:srgbClr val="0000FF"/>
                </a:solidFill>
              </a:rPr>
              <a:t>integer linear program </a:t>
            </a:r>
            <a:r>
              <a:rPr lang="en-US" sz="2400" dirty="0" smtClean="0"/>
              <a:t>with 0-1 variables: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    for </a:t>
            </a:r>
            <a:r>
              <a:rPr lang="en-US" sz="2400" dirty="0" smtClean="0">
                <a:solidFill>
                  <a:srgbClr val="0000FF"/>
                </a:solidFill>
              </a:rPr>
              <a:t>temporal-fact hypotheses X</a:t>
            </a:r>
            <a:r>
              <a:rPr lang="en-US" sz="2400" baseline="-25000" dirty="0" smtClean="0">
                <a:solidFill>
                  <a:srgbClr val="0000FF"/>
                </a:solidFill>
                <a:sym typeface="Symbol" pitchFamily="18" charset="2"/>
              </a:rPr>
              <a:t>i</a:t>
            </a:r>
            <a:endParaRPr lang="en-US" sz="2400" baseline="-25000" dirty="0" smtClean="0">
              <a:solidFill>
                <a:srgbClr val="0000FF"/>
              </a:solidFill>
            </a:endParaRPr>
          </a:p>
          <a:p>
            <a:r>
              <a:rPr lang="en-US" sz="2400" dirty="0" smtClean="0"/>
              <a:t>    and pair-wise </a:t>
            </a:r>
            <a:r>
              <a:rPr lang="en-US" sz="2400" dirty="0" smtClean="0">
                <a:solidFill>
                  <a:srgbClr val="0000FF"/>
                </a:solidFill>
              </a:rPr>
              <a:t>ordering hypotheses </a:t>
            </a:r>
            <a:r>
              <a:rPr lang="en-US" sz="2400" dirty="0" err="1" smtClean="0">
                <a:solidFill>
                  <a:srgbClr val="0000FF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0000FF"/>
                </a:solidFill>
                <a:sym typeface="Symbol" pitchFamily="18" charset="2"/>
              </a:rPr>
              <a:t>ij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/>
              <a:t>    maximize  </a:t>
            </a:r>
            <a:r>
              <a:rPr lang="en-US" sz="2800" dirty="0" smtClean="0">
                <a:sym typeface="Symbol" pitchFamily="18" charset="2"/>
              </a:rPr>
              <a:t>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w</a:t>
            </a:r>
            <a:r>
              <a:rPr lang="en-US" sz="2400" baseline="-25000" dirty="0" err="1" smtClean="0">
                <a:sym typeface="Symbol" pitchFamily="18" charset="2"/>
              </a:rPr>
              <a:t>i</a:t>
            </a:r>
            <a:r>
              <a:rPr lang="en-US" sz="2400" dirty="0" smtClean="0">
                <a:sym typeface="Symbol" pitchFamily="18" charset="2"/>
              </a:rPr>
              <a:t> X</a:t>
            </a:r>
            <a:r>
              <a:rPr lang="en-US" sz="2400" baseline="-25000" dirty="0" smtClean="0">
                <a:sym typeface="Symbol" pitchFamily="18" charset="2"/>
              </a:rPr>
              <a:t>i</a:t>
            </a:r>
            <a:r>
              <a:rPr lang="en-US" sz="2400" dirty="0" smtClean="0">
                <a:sym typeface="Symbol" pitchFamily="18" charset="2"/>
              </a:rPr>
              <a:t> with constraints</a:t>
            </a:r>
          </a:p>
          <a:p>
            <a:pPr marL="914400" lvl="1" indent="-457200">
              <a:spcBef>
                <a:spcPts val="1200"/>
              </a:spcBef>
              <a:buFont typeface="Arial" charset="0"/>
              <a:buChar char="•"/>
            </a:pP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X</a:t>
            </a:r>
            <a:r>
              <a:rPr lang="en-US" sz="2000" baseline="-25000" dirty="0" smtClean="0">
                <a:solidFill>
                  <a:srgbClr val="0000FF"/>
                </a:solidFill>
                <a:sym typeface="Symbol" pitchFamily="18" charset="2"/>
              </a:rPr>
              <a:t>i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  +  </a:t>
            </a:r>
            <a:r>
              <a:rPr lang="en-US" sz="2000" dirty="0" err="1" smtClean="0">
                <a:solidFill>
                  <a:srgbClr val="0000FF"/>
                </a:solidFill>
                <a:sym typeface="Symbol" pitchFamily="18" charset="2"/>
              </a:rPr>
              <a:t>X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j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  1 </a:t>
            </a:r>
          </a:p>
          <a:p>
            <a:pPr marL="914400" lvl="1" indent="-457200"/>
            <a:r>
              <a:rPr lang="en-US" sz="2000" dirty="0" smtClean="0">
                <a:sym typeface="Symbol" pitchFamily="18" charset="2"/>
              </a:rPr>
              <a:t>	 if X</a:t>
            </a:r>
            <a:r>
              <a:rPr lang="en-US" sz="2000" baseline="-25000" dirty="0" smtClean="0">
                <a:sym typeface="Symbol" pitchFamily="18" charset="2"/>
              </a:rPr>
              <a:t>i</a:t>
            </a:r>
            <a:r>
              <a:rPr lang="en-US" sz="2000" dirty="0" smtClean="0">
                <a:sym typeface="Symbol" pitchFamily="18" charset="2"/>
              </a:rPr>
              <a:t>, </a:t>
            </a:r>
            <a:r>
              <a:rPr lang="en-US" sz="2000" dirty="0" err="1" smtClean="0">
                <a:sym typeface="Symbol" pitchFamily="18" charset="2"/>
              </a:rPr>
              <a:t>X</a:t>
            </a:r>
            <a:r>
              <a:rPr lang="en-US" sz="2000" baseline="-25000" dirty="0" err="1" smtClean="0">
                <a:sym typeface="Symbol" pitchFamily="18" charset="2"/>
              </a:rPr>
              <a:t>j</a:t>
            </a:r>
            <a:r>
              <a:rPr lang="en-US" sz="2000" dirty="0" smtClean="0">
                <a:sym typeface="Symbol" pitchFamily="18" charset="2"/>
              </a:rPr>
              <a:t> overlap in time &amp; conflict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sym typeface="Symbol" pitchFamily="18" charset="2"/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ij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  +  </a:t>
            </a:r>
            <a:r>
              <a:rPr lang="en-US" sz="2000" dirty="0" err="1" smtClean="0">
                <a:solidFill>
                  <a:srgbClr val="0000FF"/>
                </a:solidFill>
                <a:sym typeface="Symbol" pitchFamily="18" charset="2"/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ji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  1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(1  </a:t>
            </a:r>
            <a:r>
              <a:rPr lang="en-US" sz="2000" dirty="0" err="1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ij</a:t>
            </a:r>
            <a:r>
              <a:rPr lang="en-US" sz="2000" dirty="0" smtClean="0">
                <a:solidFill>
                  <a:srgbClr val="0000FF"/>
                </a:solidFill>
              </a:rPr>
              <a:t> ) + (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1  </a:t>
            </a:r>
            <a:r>
              <a:rPr lang="en-US" sz="2000" dirty="0" err="1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jk</a:t>
            </a:r>
            <a:r>
              <a:rPr lang="en-US" sz="2000" dirty="0" smtClean="0">
                <a:solidFill>
                  <a:srgbClr val="0000FF"/>
                </a:solidFill>
              </a:rPr>
              <a:t>)  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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1  </a:t>
            </a:r>
            <a:r>
              <a:rPr lang="en-US" sz="2000" dirty="0" err="1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ik</a:t>
            </a:r>
            <a:r>
              <a:rPr lang="en-US" sz="2000" dirty="0" smtClean="0">
                <a:solidFill>
                  <a:srgbClr val="0000FF"/>
                </a:solidFill>
              </a:rPr>
              <a:t>)  </a:t>
            </a:r>
          </a:p>
          <a:p>
            <a:pPr marL="914400" lvl="1" indent="-457200"/>
            <a:r>
              <a:rPr lang="en-US" sz="2000" dirty="0" smtClean="0"/>
              <a:t>	 if X</a:t>
            </a:r>
            <a:r>
              <a:rPr lang="en-US" sz="2000" baseline="-25000" dirty="0" smtClean="0">
                <a:sym typeface="Symbol" pitchFamily="18" charset="2"/>
              </a:rPr>
              <a:t>i</a:t>
            </a:r>
            <a:r>
              <a:rPr lang="en-US" sz="2000" dirty="0" smtClean="0"/>
              <a:t>, </a:t>
            </a:r>
            <a:r>
              <a:rPr lang="en-US" sz="2000" dirty="0" err="1" smtClean="0"/>
              <a:t>X</a:t>
            </a:r>
            <a:r>
              <a:rPr lang="en-US" sz="2000" baseline="-25000" dirty="0" err="1" smtClean="0">
                <a:sym typeface="Symbol" pitchFamily="18" charset="2"/>
              </a:rPr>
              <a:t>j</a:t>
            </a:r>
            <a:r>
              <a:rPr lang="en-US" sz="2000" dirty="0" smtClean="0">
                <a:sym typeface="Symbol" pitchFamily="18" charset="2"/>
              </a:rPr>
              <a:t>, </a:t>
            </a:r>
            <a:r>
              <a:rPr lang="en-US" sz="2000" dirty="0" err="1" smtClean="0"/>
              <a:t>X</a:t>
            </a:r>
            <a:r>
              <a:rPr lang="en-US" sz="2000" baseline="-25000" dirty="0" err="1" smtClean="0">
                <a:sym typeface="Symbol" pitchFamily="18" charset="2"/>
              </a:rPr>
              <a:t>k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smtClean="0"/>
              <a:t>must be totally ordered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(1  X</a:t>
            </a:r>
            <a:r>
              <a:rPr lang="en-US" sz="2000" baseline="-25000" dirty="0" smtClean="0">
                <a:solidFill>
                  <a:srgbClr val="0000FF"/>
                </a:solidFill>
                <a:sym typeface="Symbol" pitchFamily="18" charset="2"/>
              </a:rPr>
              <a:t>i</a:t>
            </a:r>
            <a:r>
              <a:rPr lang="en-US" sz="2000" dirty="0" smtClean="0">
                <a:solidFill>
                  <a:srgbClr val="0000FF"/>
                </a:solidFill>
              </a:rPr>
              <a:t> ) + (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1  </a:t>
            </a:r>
            <a:r>
              <a:rPr lang="en-US" sz="2000" dirty="0" err="1" smtClean="0">
                <a:solidFill>
                  <a:srgbClr val="0000FF"/>
                </a:solidFill>
                <a:sym typeface="Symbol" pitchFamily="18" charset="2"/>
              </a:rPr>
              <a:t>X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j</a:t>
            </a:r>
            <a:r>
              <a:rPr lang="en-US" sz="2000" dirty="0" smtClean="0">
                <a:solidFill>
                  <a:srgbClr val="0000FF"/>
                </a:solidFill>
              </a:rPr>
              <a:t>)  + 1 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  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1  </a:t>
            </a:r>
            <a:r>
              <a:rPr lang="en-US" sz="2000" dirty="0" err="1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ij</a:t>
            </a:r>
            <a:r>
              <a:rPr lang="en-US" sz="2000" dirty="0" smtClean="0">
                <a:solidFill>
                  <a:srgbClr val="0000FF"/>
                </a:solidFill>
              </a:rPr>
              <a:t>)  + (</a:t>
            </a:r>
            <a:r>
              <a:rPr lang="en-US" sz="2000" dirty="0" smtClean="0">
                <a:solidFill>
                  <a:srgbClr val="0000FF"/>
                </a:solidFill>
                <a:sym typeface="Symbol" pitchFamily="18" charset="2"/>
              </a:rPr>
              <a:t>1  </a:t>
            </a:r>
            <a:r>
              <a:rPr lang="en-US" sz="2000" dirty="0" err="1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  <a:sym typeface="Symbol" pitchFamily="18" charset="2"/>
              </a:rPr>
              <a:t>ji</a:t>
            </a:r>
            <a:r>
              <a:rPr lang="en-US" sz="2000" dirty="0" smtClean="0">
                <a:solidFill>
                  <a:srgbClr val="0000FF"/>
                </a:solidFill>
              </a:rPr>
              <a:t>) </a:t>
            </a:r>
          </a:p>
          <a:p>
            <a:pPr marL="914400" lvl="1" indent="-457200"/>
            <a:r>
              <a:rPr lang="en-US" sz="2000" dirty="0" smtClean="0"/>
              <a:t>	 if X</a:t>
            </a:r>
            <a:r>
              <a:rPr lang="en-US" sz="2000" baseline="-25000" dirty="0" smtClean="0">
                <a:sym typeface="Symbol" pitchFamily="18" charset="2"/>
              </a:rPr>
              <a:t>i</a:t>
            </a:r>
            <a:r>
              <a:rPr lang="en-US" sz="2000" dirty="0" smtClean="0"/>
              <a:t>, </a:t>
            </a:r>
            <a:r>
              <a:rPr lang="en-US" sz="2000" dirty="0" err="1" smtClean="0"/>
              <a:t>X</a:t>
            </a:r>
            <a:r>
              <a:rPr lang="en-US" sz="2000" baseline="-25000" dirty="0" err="1" smtClean="0">
                <a:sym typeface="Symbol" pitchFamily="18" charset="2"/>
              </a:rPr>
              <a:t>j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 smtClean="0"/>
              <a:t>must be totally ordered</a:t>
            </a:r>
            <a:endParaRPr lang="en-US" sz="2000" dirty="0"/>
          </a:p>
        </p:txBody>
      </p:sp>
      <p:sp>
        <p:nvSpPr>
          <p:cNvPr id="18" name="Textfeld 17"/>
          <p:cNvSpPr txBox="1"/>
          <p:nvPr/>
        </p:nvSpPr>
        <p:spPr>
          <a:xfrm>
            <a:off x="229387" y="938760"/>
            <a:ext cx="9167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Temporal-fact hypotheses: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m(</a:t>
            </a:r>
            <a:r>
              <a:rPr lang="en-US" sz="1800" dirty="0" err="1" smtClean="0">
                <a:solidFill>
                  <a:srgbClr val="0000FF"/>
                </a:solidFill>
              </a:rPr>
              <a:t>Ca,Nic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r>
              <a:rPr lang="en-US" sz="1800" dirty="0" smtClean="0"/>
              <a:t>@[2008,2012]{0.7},  </a:t>
            </a:r>
            <a:r>
              <a:rPr lang="en-US" sz="1800" dirty="0" smtClean="0">
                <a:solidFill>
                  <a:srgbClr val="0000FF"/>
                </a:solidFill>
              </a:rPr>
              <a:t>m(</a:t>
            </a:r>
            <a:r>
              <a:rPr lang="en-US" sz="1800" dirty="0" err="1" smtClean="0">
                <a:solidFill>
                  <a:srgbClr val="0000FF"/>
                </a:solidFill>
              </a:rPr>
              <a:t>Ca,Ben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r>
              <a:rPr lang="en-US" sz="1800" dirty="0" smtClean="0"/>
              <a:t>@[2010]{0.8}, </a:t>
            </a:r>
            <a:r>
              <a:rPr lang="en-US" sz="1800" dirty="0" smtClean="0">
                <a:solidFill>
                  <a:srgbClr val="0000FF"/>
                </a:solidFill>
              </a:rPr>
              <a:t>m(</a:t>
            </a:r>
            <a:r>
              <a:rPr lang="en-US" sz="1800" dirty="0" err="1" smtClean="0">
                <a:solidFill>
                  <a:srgbClr val="0000FF"/>
                </a:solidFill>
              </a:rPr>
              <a:t>Ca,Mi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r>
              <a:rPr lang="en-US" sz="1800" dirty="0" smtClean="0"/>
              <a:t>@[2007,2008]{0.2},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m(</a:t>
            </a:r>
            <a:r>
              <a:rPr lang="en-US" sz="1800" dirty="0" err="1" smtClean="0">
                <a:solidFill>
                  <a:srgbClr val="0000FF"/>
                </a:solidFill>
              </a:rPr>
              <a:t>Cec,Nic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r>
              <a:rPr lang="en-US" sz="1800" dirty="0" smtClean="0"/>
              <a:t>@[1996,2004]{0.9}, </a:t>
            </a:r>
            <a:r>
              <a:rPr lang="en-US" sz="1800" dirty="0" smtClean="0">
                <a:solidFill>
                  <a:srgbClr val="0000FF"/>
                </a:solidFill>
              </a:rPr>
              <a:t>m(</a:t>
            </a:r>
            <a:r>
              <a:rPr lang="en-US" sz="1800" dirty="0" err="1" smtClean="0">
                <a:solidFill>
                  <a:srgbClr val="0000FF"/>
                </a:solidFill>
              </a:rPr>
              <a:t>Cec,Nic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r>
              <a:rPr lang="en-US" sz="1800" dirty="0" smtClean="0"/>
              <a:t>@[2006,2008]{0.8}, </a:t>
            </a:r>
            <a:r>
              <a:rPr lang="en-US" sz="1800" dirty="0" smtClean="0">
                <a:solidFill>
                  <a:srgbClr val="0000FF"/>
                </a:solidFill>
              </a:rPr>
              <a:t>m(</a:t>
            </a:r>
            <a:r>
              <a:rPr lang="en-US" sz="1800" dirty="0" err="1" smtClean="0">
                <a:solidFill>
                  <a:srgbClr val="0000FF"/>
                </a:solidFill>
              </a:rPr>
              <a:t>Nic,Ma</a:t>
            </a:r>
            <a:r>
              <a:rPr lang="en-US" sz="1800" dirty="0" smtClean="0">
                <a:solidFill>
                  <a:srgbClr val="0000FF"/>
                </a:solidFill>
              </a:rPr>
              <a:t>)</a:t>
            </a:r>
            <a:r>
              <a:rPr lang="en-US" sz="1800" dirty="0" smtClean="0"/>
              <a:t>{0.9}, …</a:t>
            </a:r>
            <a:endParaRPr lang="en-US" sz="1800" dirty="0"/>
          </a:p>
        </p:txBody>
      </p:sp>
      <p:sp>
        <p:nvSpPr>
          <p:cNvPr id="19" name="Textfeld 18"/>
          <p:cNvSpPr txBox="1"/>
          <p:nvPr/>
        </p:nvSpPr>
        <p:spPr>
          <a:xfrm>
            <a:off x="4355976" y="584913"/>
            <a:ext cx="487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[Y. Wang et al. 2012, P. </a:t>
            </a:r>
            <a:r>
              <a:rPr lang="en-US" sz="1800" dirty="0" err="1" smtClean="0"/>
              <a:t>Talukdar</a:t>
            </a:r>
            <a:r>
              <a:rPr lang="en-US" sz="1800" dirty="0" smtClean="0"/>
              <a:t> et al. 2012]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093659" y="4390197"/>
            <a:ext cx="2035557" cy="1600438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Efficient </a:t>
            </a:r>
          </a:p>
          <a:p>
            <a:r>
              <a:rPr lang="en-US" dirty="0" smtClean="0"/>
              <a:t>ILP solvers:</a:t>
            </a:r>
          </a:p>
          <a:p>
            <a:r>
              <a:rPr lang="en-US" sz="1800" dirty="0" smtClean="0"/>
              <a:t>www.gurobi.com</a:t>
            </a:r>
          </a:p>
          <a:p>
            <a:r>
              <a:rPr lang="en-US" sz="1800" dirty="0" smtClean="0"/>
              <a:t>IBM </a:t>
            </a:r>
            <a:r>
              <a:rPr lang="en-US" sz="1800" dirty="0" err="1" smtClean="0"/>
              <a:t>Cplex</a:t>
            </a:r>
            <a:endParaRPr lang="en-US" sz="1800" dirty="0" smtClean="0"/>
          </a:p>
          <a:p>
            <a:r>
              <a:rPr lang="en-US" sz="1800" dirty="0" smtClean="0"/>
              <a:t>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038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7821" y="-1"/>
            <a:ext cx="9171821" cy="764705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Take-Home Lessons</a:t>
            </a:r>
          </a:p>
        </p:txBody>
      </p:sp>
      <p:sp>
        <p:nvSpPr>
          <p:cNvPr id="28" name="Rectangle 25"/>
          <p:cNvSpPr/>
          <p:nvPr/>
        </p:nvSpPr>
        <p:spPr bwMode="auto">
          <a:xfrm>
            <a:off x="-2126" y="1631486"/>
            <a:ext cx="9144000" cy="143747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69645" y="1775502"/>
            <a:ext cx="71449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Temporal</a:t>
            </a:r>
            <a:r>
              <a:rPr lang="en-US" sz="2400" dirty="0" smtClean="0"/>
              <a:t> knowledge harvesting: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crucial for machine-reading news, social media, opinions</a:t>
            </a:r>
          </a:p>
        </p:txBody>
      </p:sp>
      <p:pic>
        <p:nvPicPr>
          <p:cNvPr id="30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26" y="1631486"/>
            <a:ext cx="876240" cy="1215430"/>
          </a:xfrm>
          <a:prstGeom prst="rect">
            <a:avLst/>
          </a:prstGeom>
          <a:noFill/>
        </p:spPr>
      </p:pic>
      <p:sp>
        <p:nvSpPr>
          <p:cNvPr id="6" name="Rectangle 25"/>
          <p:cNvSpPr/>
          <p:nvPr/>
        </p:nvSpPr>
        <p:spPr bwMode="auto">
          <a:xfrm>
            <a:off x="-15063" y="3284984"/>
            <a:ext cx="9144000" cy="144016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856708" y="3429000"/>
            <a:ext cx="80425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/>
              <a:t>Combine linguistics, statistics, and </a:t>
            </a:r>
            <a:r>
              <a:rPr lang="en-US" sz="2400" dirty="0" smtClean="0">
                <a:solidFill>
                  <a:srgbClr val="0000FF"/>
                </a:solidFill>
              </a:rPr>
              <a:t>logical reasoning</a:t>
            </a:r>
            <a:r>
              <a:rPr lang="en-US" sz="2400" dirty="0" smtClean="0"/>
              <a:t>: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harder than for "ordinary" relations</a:t>
            </a:r>
          </a:p>
        </p:txBody>
      </p:sp>
      <p:pic>
        <p:nvPicPr>
          <p:cNvPr id="8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63" y="3284984"/>
            <a:ext cx="876240" cy="1215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26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184" y="-99392"/>
            <a:ext cx="9144001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dirty="0" smtClean="0"/>
              <a:t>Open Problems and Grand Challenges</a:t>
            </a:r>
          </a:p>
        </p:txBody>
      </p:sp>
      <p:sp>
        <p:nvSpPr>
          <p:cNvPr id="26" name="Rectangle 27"/>
          <p:cNvSpPr/>
          <p:nvPr/>
        </p:nvSpPr>
        <p:spPr bwMode="auto">
          <a:xfrm>
            <a:off x="0" y="1264233"/>
            <a:ext cx="9144000" cy="172819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899592" y="1336241"/>
            <a:ext cx="6522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Robust and broadly applicable methods for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temporal </a:t>
            </a:r>
            <a:r>
              <a:rPr lang="en-US" sz="2400" dirty="0" smtClean="0"/>
              <a:t>(and spatial) </a:t>
            </a:r>
            <a:r>
              <a:rPr lang="en-US" sz="2400" dirty="0" smtClean="0">
                <a:solidFill>
                  <a:srgbClr val="0000FF"/>
                </a:solidFill>
              </a:rPr>
              <a:t>knowledge </a:t>
            </a:r>
          </a:p>
        </p:txBody>
      </p:sp>
      <p:sp>
        <p:nvSpPr>
          <p:cNvPr id="28" name="TextBox 21"/>
          <p:cNvSpPr txBox="1"/>
          <p:nvPr/>
        </p:nvSpPr>
        <p:spPr>
          <a:xfrm>
            <a:off x="899592" y="2200337"/>
            <a:ext cx="586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populate time-sensitive relations comprehensively: </a:t>
            </a:r>
          </a:p>
          <a:p>
            <a:r>
              <a:rPr lang="en-US" sz="1800" dirty="0" err="1" smtClean="0"/>
              <a:t>marriedTo</a:t>
            </a:r>
            <a:r>
              <a:rPr lang="en-US" sz="1800" dirty="0" smtClean="0"/>
              <a:t>, </a:t>
            </a:r>
            <a:r>
              <a:rPr lang="en-US" sz="1800" dirty="0" err="1" smtClean="0"/>
              <a:t>isCEOof</a:t>
            </a:r>
            <a:r>
              <a:rPr lang="en-US" sz="1800" dirty="0" smtClean="0"/>
              <a:t>, </a:t>
            </a:r>
            <a:r>
              <a:rPr lang="en-US" sz="1800" dirty="0" err="1" smtClean="0"/>
              <a:t>participatedInEvent</a:t>
            </a:r>
            <a:r>
              <a:rPr lang="en-US" sz="1800" dirty="0" smtClean="0"/>
              <a:t>, …</a:t>
            </a:r>
          </a:p>
        </p:txBody>
      </p:sp>
      <p:pic>
        <p:nvPicPr>
          <p:cNvPr id="29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6761"/>
            <a:ext cx="899592" cy="899592"/>
          </a:xfrm>
          <a:prstGeom prst="rect">
            <a:avLst/>
          </a:prstGeom>
          <a:noFill/>
        </p:spPr>
      </p:pic>
      <p:pic>
        <p:nvPicPr>
          <p:cNvPr id="76802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28329"/>
            <a:ext cx="827584" cy="812537"/>
          </a:xfrm>
          <a:prstGeom prst="rect">
            <a:avLst/>
          </a:prstGeom>
          <a:noFill/>
        </p:spPr>
      </p:pic>
      <p:pic>
        <p:nvPicPr>
          <p:cNvPr id="13" name="Picture 4" descr="C:\Users\weikum\AppData\Local\Temp\million-dollars-pile-of-mone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3527" y="1989105"/>
            <a:ext cx="1237290" cy="951761"/>
          </a:xfrm>
          <a:prstGeom prst="rect">
            <a:avLst/>
          </a:prstGeom>
          <a:noFill/>
        </p:spPr>
      </p:pic>
      <p:sp>
        <p:nvSpPr>
          <p:cNvPr id="9" name="Rectangle 27"/>
          <p:cNvSpPr/>
          <p:nvPr/>
        </p:nvSpPr>
        <p:spPr bwMode="auto">
          <a:xfrm>
            <a:off x="-3183" y="3262898"/>
            <a:ext cx="9144000" cy="172819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919470" y="3293298"/>
            <a:ext cx="5636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Understand temporal relationships in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biographies</a:t>
            </a:r>
            <a:r>
              <a:rPr lang="en-US" sz="2400" dirty="0" smtClean="0">
                <a:solidFill>
                  <a:srgbClr val="0066FF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0000FF"/>
                </a:solidFill>
              </a:rPr>
              <a:t>narratives</a:t>
            </a:r>
          </a:p>
        </p:txBody>
      </p:sp>
      <p:sp>
        <p:nvSpPr>
          <p:cNvPr id="11" name="TextBox 21"/>
          <p:cNvSpPr txBox="1"/>
          <p:nvPr/>
        </p:nvSpPr>
        <p:spPr>
          <a:xfrm>
            <a:off x="919470" y="4157394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machine-reading of news, bios, novels, …</a:t>
            </a:r>
          </a:p>
        </p:txBody>
      </p:sp>
      <p:pic>
        <p:nvPicPr>
          <p:cNvPr id="12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8" y="3313818"/>
            <a:ext cx="899592" cy="899592"/>
          </a:xfrm>
          <a:prstGeom prst="rect">
            <a:avLst/>
          </a:prstGeom>
          <a:noFill/>
        </p:spPr>
      </p:pic>
      <p:pic>
        <p:nvPicPr>
          <p:cNvPr id="14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78" y="4085386"/>
            <a:ext cx="827584" cy="812537"/>
          </a:xfrm>
          <a:prstGeom prst="rect">
            <a:avLst/>
          </a:prstGeom>
          <a:noFill/>
        </p:spPr>
      </p:pic>
      <p:pic>
        <p:nvPicPr>
          <p:cNvPr id="15" name="Picture 4" descr="C:\Users\weikum\AppData\Local\Temp\million-dollars-pile-of-mone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3405" y="3946162"/>
            <a:ext cx="1237290" cy="951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1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1520" y="4437112"/>
            <a:ext cx="874800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0959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</a:t>
            </a:r>
            <a:r>
              <a:rPr lang="en-US" dirty="0" err="1" smtClean="0"/>
              <a:t>Disambig</a:t>
            </a:r>
            <a:r>
              <a:rPr lang="en-US" dirty="0" smtClean="0"/>
              <a:t>.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798319" y="4605613"/>
            <a:ext cx="4129657" cy="1785104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ym typeface="Wingdings"/>
              </a:rPr>
              <a:t> NERD Problem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NED Principles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Coherence-based Methods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latin typeface="+mj-lt"/>
              </a:rPr>
              <a:t>NERD for Text Analytics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/>
              <a:t>Entities in Structured Data</a:t>
            </a:r>
            <a:endParaRPr lang="en-US" dirty="0"/>
          </a:p>
        </p:txBody>
      </p:sp>
      <p:sp>
        <p:nvSpPr>
          <p:cNvPr id="21" name="Textfeld 14"/>
          <p:cNvSpPr txBox="1">
            <a:spLocks noChangeArrowheads="1"/>
          </p:cNvSpPr>
          <p:nvPr/>
        </p:nvSpPr>
        <p:spPr bwMode="auto">
          <a:xfrm>
            <a:off x="256721" y="1260049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14"/>
          <p:cNvSpPr txBox="1">
            <a:spLocks noChangeArrowheads="1"/>
          </p:cNvSpPr>
          <p:nvPr/>
        </p:nvSpPr>
        <p:spPr bwMode="auto">
          <a:xfrm>
            <a:off x="256721" y="206084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20" y="2916233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251520" y="3645024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448712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</a:t>
            </a:r>
          </a:p>
          <a:p>
            <a:r>
              <a:rPr lang="en-US" sz="2600" dirty="0" smtClean="0"/>
              <a:t>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011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bgerundetes Rechteck 56"/>
          <p:cNvSpPr/>
          <p:nvPr/>
        </p:nvSpPr>
        <p:spPr bwMode="auto">
          <a:xfrm>
            <a:off x="5724566" y="1397346"/>
            <a:ext cx="1927362" cy="5762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" name="Abgerundetes Rechteck 56"/>
          <p:cNvSpPr/>
          <p:nvPr/>
        </p:nvSpPr>
        <p:spPr bwMode="auto">
          <a:xfrm>
            <a:off x="3798891" y="1397346"/>
            <a:ext cx="1561217" cy="5762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9" name="Abgerundetes Rechteck 56"/>
          <p:cNvSpPr/>
          <p:nvPr/>
        </p:nvSpPr>
        <p:spPr bwMode="auto">
          <a:xfrm>
            <a:off x="984404" y="1410523"/>
            <a:ext cx="505021" cy="5762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8" name="Abgerundetes Rechteck 58"/>
          <p:cNvSpPr/>
          <p:nvPr/>
        </p:nvSpPr>
        <p:spPr bwMode="auto">
          <a:xfrm>
            <a:off x="5360108" y="732313"/>
            <a:ext cx="851660" cy="5762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765175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Three Different Problems</a:t>
            </a:r>
            <a:endParaRPr lang="en-US" sz="2000" dirty="0" smtClean="0"/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0" y="3911600"/>
            <a:ext cx="9144000" cy="863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cs typeface="Arial" pitchFamily="34" charset="0"/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9525" y="4775200"/>
            <a:ext cx="9144000" cy="79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cs typeface="Arial" pitchFamily="34" charset="0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9525" y="5567362"/>
            <a:ext cx="9144000" cy="7699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cs typeface="Arial" pitchFamily="34" charset="0"/>
            </a:endParaRPr>
          </a:p>
        </p:txBody>
      </p:sp>
      <p:sp>
        <p:nvSpPr>
          <p:cNvPr id="89" name="Abgerundetes Rechteck 56"/>
          <p:cNvSpPr/>
          <p:nvPr/>
        </p:nvSpPr>
        <p:spPr bwMode="auto">
          <a:xfrm>
            <a:off x="349822" y="732313"/>
            <a:ext cx="505021" cy="5762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0" name="Abgerundetes Rechteck 57"/>
          <p:cNvSpPr/>
          <p:nvPr/>
        </p:nvSpPr>
        <p:spPr bwMode="auto">
          <a:xfrm>
            <a:off x="1891288" y="732313"/>
            <a:ext cx="1944116" cy="5762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1" name="Abgerundetes Rechteck 58"/>
          <p:cNvSpPr/>
          <p:nvPr/>
        </p:nvSpPr>
        <p:spPr bwMode="auto">
          <a:xfrm>
            <a:off x="4226178" y="732313"/>
            <a:ext cx="1008446" cy="5762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348" name="Textfeld 40"/>
          <p:cNvSpPr txBox="1">
            <a:spLocks noChangeArrowheads="1"/>
          </p:cNvSpPr>
          <p:nvPr/>
        </p:nvSpPr>
        <p:spPr bwMode="auto">
          <a:xfrm>
            <a:off x="80963" y="3911600"/>
            <a:ext cx="8056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1) named-entity </a:t>
            </a:r>
            <a:r>
              <a:rPr lang="en-US" dirty="0" smtClean="0">
                <a:solidFill>
                  <a:srgbClr val="0000FF"/>
                </a:solidFill>
              </a:rPr>
              <a:t>detection</a:t>
            </a:r>
            <a:r>
              <a:rPr lang="en-US" dirty="0" smtClean="0"/>
              <a:t>: segment &amp; label by HMM or CRF</a:t>
            </a:r>
          </a:p>
          <a:p>
            <a:pPr eaLnBrk="1" hangingPunct="1"/>
            <a:r>
              <a:rPr lang="en-US" dirty="0" smtClean="0"/>
              <a:t>    (e.g. Stanford NER tagger)</a:t>
            </a:r>
            <a:endParaRPr lang="en-US" dirty="0"/>
          </a:p>
        </p:txBody>
      </p:sp>
      <p:sp>
        <p:nvSpPr>
          <p:cNvPr id="14349" name="Textfeld 42"/>
          <p:cNvSpPr txBox="1">
            <a:spLocks noChangeArrowheads="1"/>
          </p:cNvSpPr>
          <p:nvPr/>
        </p:nvSpPr>
        <p:spPr bwMode="auto">
          <a:xfrm>
            <a:off x="80963" y="4775200"/>
            <a:ext cx="65643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2) co-reference </a:t>
            </a:r>
            <a:r>
              <a:rPr lang="en-US" dirty="0" smtClean="0">
                <a:solidFill>
                  <a:srgbClr val="0000FF"/>
                </a:solidFill>
              </a:rPr>
              <a:t>resolution</a:t>
            </a:r>
            <a:r>
              <a:rPr lang="en-US" dirty="0" smtClean="0"/>
              <a:t>: link to preceding NP</a:t>
            </a:r>
          </a:p>
          <a:p>
            <a:pPr eaLnBrk="1" hangingPunct="1"/>
            <a:r>
              <a:rPr lang="en-US" dirty="0" smtClean="0"/>
              <a:t>    (trained classifier over linguistic features)</a:t>
            </a:r>
            <a:endParaRPr lang="en-US" dirty="0"/>
          </a:p>
        </p:txBody>
      </p:sp>
      <p:sp>
        <p:nvSpPr>
          <p:cNvPr id="14350" name="Textfeld 44"/>
          <p:cNvSpPr txBox="1">
            <a:spLocks noChangeArrowheads="1"/>
          </p:cNvSpPr>
          <p:nvPr/>
        </p:nvSpPr>
        <p:spPr bwMode="auto">
          <a:xfrm>
            <a:off x="80963" y="5567362"/>
            <a:ext cx="83232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3) named-entity </a:t>
            </a:r>
            <a:r>
              <a:rPr lang="en-US" dirty="0" smtClean="0">
                <a:solidFill>
                  <a:srgbClr val="0000FF"/>
                </a:solidFill>
              </a:rPr>
              <a:t>disambiguation</a:t>
            </a:r>
            <a:r>
              <a:rPr lang="en-US" dirty="0" smtClean="0"/>
              <a:t>: </a:t>
            </a:r>
          </a:p>
          <a:p>
            <a:pPr eaLnBrk="1" hangingPunct="1"/>
            <a:r>
              <a:rPr lang="en-US" dirty="0" smtClean="0"/>
              <a:t>    map each mention (name) to canonical entity (entry in KB)</a:t>
            </a:r>
            <a:endParaRPr lang="en-US" dirty="0"/>
          </a:p>
        </p:txBody>
      </p:sp>
      <p:sp>
        <p:nvSpPr>
          <p:cNvPr id="14351" name="Textfeld 45"/>
          <p:cNvSpPr txBox="1">
            <a:spLocks noChangeArrowheads="1"/>
          </p:cNvSpPr>
          <p:nvPr/>
        </p:nvSpPr>
        <p:spPr bwMode="auto">
          <a:xfrm>
            <a:off x="9525" y="3479800"/>
            <a:ext cx="24876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Three NLP tasks:</a:t>
            </a:r>
            <a:endParaRPr lang="en-US" dirty="0"/>
          </a:p>
        </p:txBody>
      </p:sp>
      <p:sp>
        <p:nvSpPr>
          <p:cNvPr id="14357" name="Rechteck 76"/>
          <p:cNvSpPr>
            <a:spLocks noChangeArrowheads="1"/>
          </p:cNvSpPr>
          <p:nvPr/>
        </p:nvSpPr>
        <p:spPr bwMode="auto">
          <a:xfrm>
            <a:off x="170815" y="2510020"/>
            <a:ext cx="799165" cy="719059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14358" name="Rechteck 77"/>
          <p:cNvSpPr>
            <a:spLocks noChangeArrowheads="1"/>
          </p:cNvSpPr>
          <p:nvPr/>
        </p:nvSpPr>
        <p:spPr bwMode="auto">
          <a:xfrm>
            <a:off x="1132498" y="2510020"/>
            <a:ext cx="574332" cy="719059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14359" name="Rechteck 78"/>
          <p:cNvSpPr>
            <a:spLocks noChangeArrowheads="1"/>
          </p:cNvSpPr>
          <p:nvPr/>
        </p:nvSpPr>
        <p:spPr bwMode="auto">
          <a:xfrm>
            <a:off x="2976127" y="2507904"/>
            <a:ext cx="1467197" cy="719059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14360" name="Rechteck 79"/>
          <p:cNvSpPr>
            <a:spLocks noChangeArrowheads="1"/>
          </p:cNvSpPr>
          <p:nvPr/>
        </p:nvSpPr>
        <p:spPr bwMode="auto">
          <a:xfrm>
            <a:off x="6991716" y="2516532"/>
            <a:ext cx="949163" cy="719059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14361" name="Rechteck 80"/>
          <p:cNvSpPr>
            <a:spLocks noChangeArrowheads="1"/>
          </p:cNvSpPr>
          <p:nvPr/>
        </p:nvSpPr>
        <p:spPr bwMode="auto">
          <a:xfrm>
            <a:off x="8070388" y="2516532"/>
            <a:ext cx="949162" cy="719059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14362" name="Textfeld 71"/>
          <p:cNvSpPr txBox="1">
            <a:spLocks noChangeArrowheads="1"/>
          </p:cNvSpPr>
          <p:nvPr/>
        </p:nvSpPr>
        <p:spPr bwMode="auto">
          <a:xfrm>
            <a:off x="1060498" y="2510020"/>
            <a:ext cx="6463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 Jet </a:t>
            </a:r>
          </a:p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  Li</a:t>
            </a:r>
            <a:endParaRPr lang="en-US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14363" name="Textfeld 72"/>
          <p:cNvSpPr txBox="1">
            <a:spLocks noChangeArrowheads="1"/>
          </p:cNvSpPr>
          <p:nvPr/>
        </p:nvSpPr>
        <p:spPr bwMode="auto">
          <a:xfrm>
            <a:off x="170815" y="2510020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endParaRPr lang="en-US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14364" name="Textfeld 73"/>
          <p:cNvSpPr txBox="1">
            <a:spLocks noChangeArrowheads="1"/>
          </p:cNvSpPr>
          <p:nvPr/>
        </p:nvSpPr>
        <p:spPr bwMode="auto">
          <a:xfrm>
            <a:off x="8142387" y="2516532"/>
            <a:ext cx="881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Zhang</a:t>
            </a:r>
          </a:p>
          <a:p>
            <a:pPr eaLnBrk="1" hangingPunct="1">
              <a:lnSpc>
                <a:spcPts val="2400"/>
              </a:lnSpc>
            </a:pPr>
            <a:r>
              <a:rPr lang="en-US" dirty="0" err="1" smtClean="0">
                <a:latin typeface="Arial Narrow" pitchFamily="34" charset="0"/>
                <a:ea typeface="Batang" pitchFamily="18" charset="-127"/>
              </a:rPr>
              <a:t>Yimou</a:t>
            </a:r>
            <a:endParaRPr lang="en-US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14365" name="Textfeld 74"/>
          <p:cNvSpPr txBox="1">
            <a:spLocks noChangeArrowheads="1"/>
          </p:cNvSpPr>
          <p:nvPr/>
        </p:nvSpPr>
        <p:spPr bwMode="auto">
          <a:xfrm>
            <a:off x="7063716" y="2516532"/>
            <a:ext cx="877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Zhang</a:t>
            </a:r>
          </a:p>
          <a:p>
            <a:pPr eaLnBrk="1" hangingPunct="1">
              <a:lnSpc>
                <a:spcPts val="2400"/>
              </a:lnSpc>
            </a:pPr>
            <a:r>
              <a:rPr lang="en-US" dirty="0" err="1" smtClean="0">
                <a:latin typeface="Arial Narrow" pitchFamily="34" charset="0"/>
                <a:ea typeface="Batang" pitchFamily="18" charset="-127"/>
              </a:rPr>
              <a:t>Ziyi</a:t>
            </a:r>
            <a:endParaRPr lang="en-US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14366" name="Textfeld 75"/>
          <p:cNvSpPr txBox="1">
            <a:spLocks noChangeArrowheads="1"/>
          </p:cNvSpPr>
          <p:nvPr/>
        </p:nvSpPr>
        <p:spPr bwMode="auto">
          <a:xfrm>
            <a:off x="2976127" y="2507904"/>
            <a:ext cx="1467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Nameless </a:t>
            </a:r>
          </a:p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Hero (char.)</a:t>
            </a:r>
            <a:endParaRPr lang="en-US" dirty="0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238" y="6395084"/>
            <a:ext cx="4142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tasks 1 and 3 together: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NERD</a:t>
            </a:r>
          </a:p>
        </p:txBody>
      </p:sp>
      <p:cxnSp>
        <p:nvCxnSpPr>
          <p:cNvPr id="10" name="Curved Connector 9"/>
          <p:cNvCxnSpPr>
            <a:endCxn id="89" idx="1"/>
          </p:cNvCxnSpPr>
          <p:nvPr/>
        </p:nvCxnSpPr>
        <p:spPr bwMode="auto">
          <a:xfrm rot="16200000" flipV="1">
            <a:off x="328009" y="1042258"/>
            <a:ext cx="678211" cy="634584"/>
          </a:xfrm>
          <a:prstGeom prst="curvedConnector4">
            <a:avLst>
              <a:gd name="adj1" fmla="val 13028"/>
              <a:gd name="adj2" fmla="val 136024"/>
            </a:avLst>
          </a:prstGeom>
          <a:solidFill>
            <a:schemeClr val="accent1"/>
          </a:solidFill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urved Connector 12"/>
          <p:cNvCxnSpPr>
            <a:stCxn id="41" idx="3"/>
            <a:endCxn id="38" idx="3"/>
          </p:cNvCxnSpPr>
          <p:nvPr/>
        </p:nvCxnSpPr>
        <p:spPr bwMode="auto">
          <a:xfrm flipH="1" flipV="1">
            <a:off x="6211768" y="1020444"/>
            <a:ext cx="1440160" cy="665033"/>
          </a:xfrm>
          <a:prstGeom prst="curvedConnector3">
            <a:avLst>
              <a:gd name="adj1" fmla="val -15873"/>
            </a:avLst>
          </a:prstGeom>
          <a:solidFill>
            <a:schemeClr val="accent1"/>
          </a:solidFill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71"/>
          <p:cNvSpPr txBox="1">
            <a:spLocks noChangeArrowheads="1"/>
          </p:cNvSpPr>
          <p:nvPr/>
        </p:nvSpPr>
        <p:spPr bwMode="auto">
          <a:xfrm>
            <a:off x="182585" y="2510020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Gong</a:t>
            </a:r>
          </a:p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 Li</a:t>
            </a:r>
          </a:p>
        </p:txBody>
      </p:sp>
      <p:sp>
        <p:nvSpPr>
          <p:cNvPr id="48" name="Rechteck 78"/>
          <p:cNvSpPr>
            <a:spLocks noChangeArrowheads="1"/>
          </p:cNvSpPr>
          <p:nvPr/>
        </p:nvSpPr>
        <p:spPr bwMode="auto">
          <a:xfrm>
            <a:off x="4641540" y="2507904"/>
            <a:ext cx="1005403" cy="719059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49" name="Textfeld 75"/>
          <p:cNvSpPr txBox="1">
            <a:spLocks noChangeArrowheads="1"/>
          </p:cNvSpPr>
          <p:nvPr/>
        </p:nvSpPr>
        <p:spPr bwMode="auto">
          <a:xfrm>
            <a:off x="4600914" y="2499276"/>
            <a:ext cx="10054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Hero</a:t>
            </a:r>
          </a:p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(movie)</a:t>
            </a:r>
          </a:p>
        </p:txBody>
      </p:sp>
      <p:sp>
        <p:nvSpPr>
          <p:cNvPr id="50" name="Rechteck 78"/>
          <p:cNvSpPr>
            <a:spLocks noChangeArrowheads="1"/>
          </p:cNvSpPr>
          <p:nvPr/>
        </p:nvSpPr>
        <p:spPr bwMode="auto">
          <a:xfrm>
            <a:off x="5812748" y="2521817"/>
            <a:ext cx="1005403" cy="1007035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51" name="Textfeld 75"/>
          <p:cNvSpPr txBox="1">
            <a:spLocks noChangeArrowheads="1"/>
          </p:cNvSpPr>
          <p:nvPr/>
        </p:nvSpPr>
        <p:spPr bwMode="auto">
          <a:xfrm>
            <a:off x="5772122" y="2513189"/>
            <a:ext cx="11721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Man with</a:t>
            </a:r>
          </a:p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no name</a:t>
            </a:r>
          </a:p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(char.)</a:t>
            </a:r>
          </a:p>
        </p:txBody>
      </p:sp>
      <p:sp>
        <p:nvSpPr>
          <p:cNvPr id="52" name="Rechteck 77"/>
          <p:cNvSpPr>
            <a:spLocks noChangeArrowheads="1"/>
          </p:cNvSpPr>
          <p:nvPr/>
        </p:nvSpPr>
        <p:spPr bwMode="auto">
          <a:xfrm>
            <a:off x="1849829" y="2523865"/>
            <a:ext cx="1010348" cy="719059"/>
          </a:xfrm>
          <a:prstGeom prst="rect">
            <a:avLst/>
          </a:prstGeom>
          <a:solidFill>
            <a:srgbClr val="66FFFF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endParaRPr lang="en-US" dirty="0"/>
          </a:p>
        </p:txBody>
      </p:sp>
      <p:sp>
        <p:nvSpPr>
          <p:cNvPr id="53" name="Textfeld 71"/>
          <p:cNvSpPr txBox="1">
            <a:spLocks noChangeArrowheads="1"/>
          </p:cNvSpPr>
          <p:nvPr/>
        </p:nvSpPr>
        <p:spPr bwMode="auto">
          <a:xfrm>
            <a:off x="1777829" y="2523865"/>
            <a:ext cx="10823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en-US" dirty="0" smtClean="0">
                <a:latin typeface="Arial Narrow" pitchFamily="34" charset="0"/>
                <a:ea typeface="Batang" pitchFamily="18" charset="-127"/>
              </a:rPr>
              <a:t> Lithium</a:t>
            </a:r>
          </a:p>
        </p:txBody>
      </p:sp>
      <p:cxnSp>
        <p:nvCxnSpPr>
          <p:cNvPr id="54" name="Gerade Verbindung mit Pfeil 82"/>
          <p:cNvCxnSpPr>
            <a:cxnSpLocks noChangeShapeType="1"/>
            <a:stCxn id="89" idx="2"/>
          </p:cNvCxnSpPr>
          <p:nvPr/>
        </p:nvCxnSpPr>
        <p:spPr bwMode="auto">
          <a:xfrm>
            <a:off x="602333" y="1308575"/>
            <a:ext cx="530165" cy="1190701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Gerade Verbindung mit Pfeil 82"/>
          <p:cNvCxnSpPr>
            <a:cxnSpLocks noChangeShapeType="1"/>
            <a:stCxn id="90" idx="2"/>
            <a:endCxn id="14359" idx="0"/>
          </p:cNvCxnSpPr>
          <p:nvPr/>
        </p:nvCxnSpPr>
        <p:spPr bwMode="auto">
          <a:xfrm>
            <a:off x="2863346" y="1308575"/>
            <a:ext cx="846380" cy="1199329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Gerade Verbindung mit Pfeil 82"/>
          <p:cNvCxnSpPr>
            <a:cxnSpLocks noChangeShapeType="1"/>
            <a:stCxn id="91" idx="2"/>
          </p:cNvCxnSpPr>
          <p:nvPr/>
        </p:nvCxnSpPr>
        <p:spPr bwMode="auto">
          <a:xfrm>
            <a:off x="4730401" y="1308575"/>
            <a:ext cx="4018063" cy="121529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7" name="TextBox 38"/>
          <p:cNvSpPr txBox="1">
            <a:spLocks noChangeArrowheads="1"/>
          </p:cNvSpPr>
          <p:nvPr/>
        </p:nvSpPr>
        <p:spPr bwMode="auto">
          <a:xfrm>
            <a:off x="363574" y="665797"/>
            <a:ext cx="7491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4800"/>
              </a:lnSpc>
            </a:pPr>
            <a:r>
              <a:rPr lang="en-US" sz="2400" i="1" dirty="0" smtClean="0">
                <a:solidFill>
                  <a:srgbClr val="CC0066"/>
                </a:solidFill>
              </a:rPr>
              <a:t>Li played the nameless in Zhang's Hero.</a:t>
            </a:r>
          </a:p>
          <a:p>
            <a:pPr eaLnBrk="1" hangingPunct="1">
              <a:lnSpc>
                <a:spcPts val="4800"/>
              </a:lnSpc>
            </a:pPr>
            <a:r>
              <a:rPr lang="en-US" sz="2400" i="1" dirty="0" smtClean="0">
                <a:solidFill>
                  <a:srgbClr val="CC0066"/>
                </a:solidFill>
              </a:rPr>
              <a:t>       He co-starred with </a:t>
            </a:r>
            <a:r>
              <a:rPr lang="en-US" sz="2400" i="1" dirty="0" err="1" smtClean="0">
                <a:solidFill>
                  <a:srgbClr val="CC0066"/>
                </a:solidFill>
              </a:rPr>
              <a:t>Ziyi</a:t>
            </a:r>
            <a:r>
              <a:rPr lang="en-US" sz="2400" i="1" dirty="0" smtClean="0">
                <a:solidFill>
                  <a:srgbClr val="CC0066"/>
                </a:solidFill>
              </a:rPr>
              <a:t> Zhang in this epic film.</a:t>
            </a:r>
            <a:endParaRPr lang="en-US" sz="2400" i="1" dirty="0">
              <a:solidFill>
                <a:srgbClr val="CC0066"/>
              </a:solidFill>
            </a:endParaRPr>
          </a:p>
        </p:txBody>
      </p:sp>
      <p:cxnSp>
        <p:nvCxnSpPr>
          <p:cNvPr id="42" name="Gerade Verbindung mit Pfeil 82"/>
          <p:cNvCxnSpPr>
            <a:cxnSpLocks noChangeShapeType="1"/>
            <a:endCxn id="14365" idx="0"/>
          </p:cNvCxnSpPr>
          <p:nvPr/>
        </p:nvCxnSpPr>
        <p:spPr bwMode="auto">
          <a:xfrm>
            <a:off x="4641540" y="1973608"/>
            <a:ext cx="2860758" cy="542924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Gerade Verbindung mit Pfeil 82"/>
          <p:cNvCxnSpPr>
            <a:cxnSpLocks noChangeShapeType="1"/>
            <a:endCxn id="49" idx="0"/>
          </p:cNvCxnSpPr>
          <p:nvPr/>
        </p:nvCxnSpPr>
        <p:spPr bwMode="auto">
          <a:xfrm flipH="1">
            <a:off x="5103616" y="1308575"/>
            <a:ext cx="709132" cy="1190701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128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8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89" grpId="0" animBg="1"/>
      <p:bldP spid="90" grpId="0" animBg="1"/>
      <p:bldP spid="9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1520" y="4437112"/>
            <a:ext cx="874800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6448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 lvl="0">
              <a:lnSpc>
                <a:spcPts val="2400"/>
              </a:lnSpc>
            </a:pPr>
            <a:r>
              <a:rPr lang="en-US" dirty="0" smtClean="0">
                <a:solidFill>
                  <a:srgbClr val="000000"/>
                </a:solidFill>
              </a:rPr>
              <a:t>Validity Times of Facts</a:t>
            </a:r>
          </a:p>
          <a:p>
            <a:pPr>
              <a:lnSpc>
                <a:spcPts val="2400"/>
              </a:lnSpc>
            </a:pP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39837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</a:t>
            </a:r>
            <a:r>
              <a:rPr lang="en-US" dirty="0" err="1" smtClean="0"/>
              <a:t>Disambig</a:t>
            </a:r>
            <a:r>
              <a:rPr lang="en-US" dirty="0" smtClean="0"/>
              <a:t>.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825089" y="4545747"/>
            <a:ext cx="4129657" cy="1877437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NERD Problem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NED Principles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Coherence-based Methods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latin typeface="+mj-lt"/>
              </a:rPr>
              <a:t>NERD for Text Analytics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latin typeface="+mj-lt"/>
              </a:rPr>
              <a:t>Entities in Structured Data</a:t>
            </a:r>
          </a:p>
        </p:txBody>
      </p:sp>
      <p:sp>
        <p:nvSpPr>
          <p:cNvPr id="21" name="Textfeld 14"/>
          <p:cNvSpPr txBox="1">
            <a:spLocks noChangeArrowheads="1"/>
          </p:cNvSpPr>
          <p:nvPr/>
        </p:nvSpPr>
        <p:spPr bwMode="auto">
          <a:xfrm>
            <a:off x="251520" y="133205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14"/>
          <p:cNvSpPr txBox="1">
            <a:spLocks noChangeArrowheads="1"/>
          </p:cNvSpPr>
          <p:nvPr/>
        </p:nvSpPr>
        <p:spPr bwMode="auto">
          <a:xfrm>
            <a:off x="251520" y="205213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20" y="2844225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251520" y="3636313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448712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</a:t>
            </a:r>
          </a:p>
          <a:p>
            <a:r>
              <a:rPr lang="en-US" sz="2600" dirty="0" smtClean="0"/>
              <a:t>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1577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ed Corner 670"/>
          <p:cNvSpPr/>
          <p:nvPr/>
        </p:nvSpPr>
        <p:spPr bwMode="auto">
          <a:xfrm>
            <a:off x="274981" y="2542184"/>
            <a:ext cx="2170248" cy="2447925"/>
          </a:xfrm>
          <a:prstGeom prst="foldedCorner">
            <a:avLst/>
          </a:prstGeom>
          <a:solidFill>
            <a:srgbClr val="CC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972616" y="0"/>
            <a:ext cx="10943931" cy="569913"/>
          </a:xfrm>
        </p:spPr>
        <p:txBody>
          <a:bodyPr/>
          <a:lstStyle/>
          <a:p>
            <a:r>
              <a:rPr lang="en-US" sz="3200" dirty="0" smtClean="0"/>
              <a:t>Named Entity Recognition &amp; Disambiguation</a:t>
            </a:r>
            <a:endParaRPr lang="en-US" sz="3200" dirty="0"/>
          </a:p>
        </p:txBody>
      </p:sp>
      <p:grpSp>
        <p:nvGrpSpPr>
          <p:cNvPr id="15" name="Gruppieren 14"/>
          <p:cNvGrpSpPr>
            <a:grpSpLocks/>
          </p:cNvGrpSpPr>
          <p:nvPr/>
        </p:nvGrpSpPr>
        <p:grpSpPr bwMode="auto">
          <a:xfrm>
            <a:off x="188523" y="1005550"/>
            <a:ext cx="2411413" cy="1008062"/>
            <a:chOff x="1020100" y="4412860"/>
            <a:chExt cx="3468264" cy="1544363"/>
          </a:xfrm>
        </p:grpSpPr>
        <p:grpSp>
          <p:nvGrpSpPr>
            <p:cNvPr id="16" name="Group 669"/>
            <p:cNvGrpSpPr>
              <a:grpSpLocks/>
            </p:cNvGrpSpPr>
            <p:nvPr/>
          </p:nvGrpSpPr>
          <p:grpSpPr bwMode="auto">
            <a:xfrm>
              <a:off x="1020100" y="4412860"/>
              <a:ext cx="621977" cy="751852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10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0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" name="Group 669"/>
            <p:cNvGrpSpPr>
              <a:grpSpLocks/>
            </p:cNvGrpSpPr>
            <p:nvPr/>
          </p:nvGrpSpPr>
          <p:grpSpPr bwMode="auto">
            <a:xfrm>
              <a:off x="1366178" y="4577328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9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9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8" name="Group 669"/>
            <p:cNvGrpSpPr>
              <a:grpSpLocks/>
            </p:cNvGrpSpPr>
            <p:nvPr/>
          </p:nvGrpSpPr>
          <p:grpSpPr bwMode="auto">
            <a:xfrm>
              <a:off x="1740100" y="4518961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8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9" name="Group 783"/>
            <p:cNvGrpSpPr/>
            <p:nvPr/>
          </p:nvGrpSpPr>
          <p:grpSpPr bwMode="auto">
            <a:xfrm>
              <a:off x="2063718" y="4740666"/>
              <a:ext cx="647052" cy="721659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75" name="Folded Corner 78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00"/>
              </a:solidFill>
              <a:ln w="9525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" name="Straight Connector 78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" name="Straight Connector 78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" name="Straight Connector 78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" name="Straight Connector 78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" name="Straight Connector 78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79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79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79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79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0" name="Group 913"/>
            <p:cNvGrpSpPr/>
            <p:nvPr/>
          </p:nvGrpSpPr>
          <p:grpSpPr bwMode="auto">
            <a:xfrm>
              <a:off x="2378521" y="490606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6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913"/>
            <p:cNvGrpSpPr/>
            <p:nvPr/>
          </p:nvGrpSpPr>
          <p:grpSpPr bwMode="auto">
            <a:xfrm>
              <a:off x="2777047" y="483389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5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913"/>
            <p:cNvGrpSpPr/>
            <p:nvPr/>
          </p:nvGrpSpPr>
          <p:grpSpPr bwMode="auto">
            <a:xfrm>
              <a:off x="3053920" y="479650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4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913"/>
            <p:cNvGrpSpPr/>
            <p:nvPr/>
          </p:nvGrpSpPr>
          <p:grpSpPr bwMode="auto">
            <a:xfrm>
              <a:off x="3491619" y="496768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3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913"/>
            <p:cNvGrpSpPr/>
            <p:nvPr/>
          </p:nvGrpSpPr>
          <p:grpSpPr bwMode="auto">
            <a:xfrm>
              <a:off x="3823867" y="5154517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2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99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118"/>
          <p:cNvGrpSpPr/>
          <p:nvPr/>
        </p:nvGrpSpPr>
        <p:grpSpPr>
          <a:xfrm>
            <a:off x="367911" y="2672165"/>
            <a:ext cx="1589409" cy="2149248"/>
            <a:chOff x="367911" y="2672165"/>
            <a:chExt cx="1589409" cy="2149248"/>
          </a:xfrm>
        </p:grpSpPr>
        <p:grpSp>
          <p:nvGrpSpPr>
            <p:cNvPr id="11" name="Gruppieren 270"/>
            <p:cNvGrpSpPr>
              <a:grpSpLocks/>
            </p:cNvGrpSpPr>
            <p:nvPr/>
          </p:nvGrpSpPr>
          <p:grpSpPr bwMode="auto">
            <a:xfrm>
              <a:off x="367911" y="2672165"/>
              <a:ext cx="1589409" cy="855836"/>
              <a:chOff x="621835" y="2424177"/>
              <a:chExt cx="1586995" cy="857645"/>
            </a:xfrm>
          </p:grpSpPr>
          <p:sp>
            <p:nvSpPr>
              <p:cNvPr id="12" name="Abgerundetes Rechteck 117"/>
              <p:cNvSpPr>
                <a:spLocks noChangeArrowheads="1"/>
              </p:cNvSpPr>
              <p:nvPr/>
            </p:nvSpPr>
            <p:spPr bwMode="auto">
              <a:xfrm>
                <a:off x="621835" y="2424177"/>
                <a:ext cx="1150775" cy="18038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Abgerundetes Rechteck 118"/>
              <p:cNvSpPr>
                <a:spLocks noChangeArrowheads="1"/>
              </p:cNvSpPr>
              <p:nvPr/>
            </p:nvSpPr>
            <p:spPr bwMode="auto">
              <a:xfrm>
                <a:off x="1353248" y="2726026"/>
                <a:ext cx="855582" cy="21637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Abgerundetes Rechteck 119"/>
              <p:cNvSpPr>
                <a:spLocks noChangeArrowheads="1"/>
              </p:cNvSpPr>
              <p:nvPr/>
            </p:nvSpPr>
            <p:spPr bwMode="auto">
              <a:xfrm>
                <a:off x="1225007" y="3065365"/>
                <a:ext cx="516489" cy="21645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75" name="Abgerundetes Rechteck 119"/>
            <p:cNvSpPr>
              <a:spLocks noChangeArrowheads="1"/>
            </p:cNvSpPr>
            <p:nvPr/>
          </p:nvSpPr>
          <p:spPr bwMode="auto">
            <a:xfrm>
              <a:off x="429103" y="4590913"/>
              <a:ext cx="1404498" cy="2305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7" name="AutoShape 4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155575" y="-5254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AutoShape 6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307975" y="-3730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AutoShape 8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460375" y="-2206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7" name="AutoShape 10" descr="data:image/jpeg;base64,/9j/4AAQSkZJRgABAQAAAQABAAD/2wCEAAkGBxQSEhUTExQVFhUXFx0bFxgXGBcaHRocHBgcGBgaGCAdHCggGhslHhgYITEhJSkrLi4uHCAzODMsNygtLisBCgoKDg0OGhAQFywcHyQsLCwsLCwsLCwsLCwsLCwsLCwsLCwsLCwsLCwsLCwsLCwsLCwsLCwsLCwsLCwsLCwsLP/AABEIAP8AxgMBIgACEQEDEQH/xAAbAAACAgMBAAAAAAAAAAAAAAAEBQMGAAECB//EADoQAAECBAQEAwcDBAICAwAAAAECEQADITEEEkFRBSJhcQaBkRMyobHB0fBCUuEUI3LxFWKCwkNTsv/EABkBAAMBAQEAAAAAAAAAAAAAAAABAgMEBf/EAB8RAQEBAQEBAQEAAwEAAAAAAAABEQIhMRIDE0FRBP/aAAwDAQACEQMRAD8AjxKhmcmw0FqUAD7wkQlUxf7Rt5v52gqVLXMZlB6nKxZINsxZnJLtBfs5ct0E51qqakhIZnJ01byiM1LUjApOV1FgSeW5Ny3n8oauEgqWSKFhsBXzJ+sAyC5H6UJqaGtaJDmj66xJiAJpUtasqJZsnU62rq1PpDMp4jiyooqUKUXSnUjdXpQRYvBeARMZU7mNVZSaWpr1f03hdM4enETTLShY5AozDTKTYDZgLPFi8PYdKXQMx5fe7mwOgoIIGY7iy5k4yxLoBzqFgHt8GgyZhENnCUiZlIJoznVXZoZ/0YlpAaqzU9LxXvFuPyoPs1AChPUDYdXEM1V45i0FaiakMAFA2A01cn5QpKzM51qAAPKBraziwcxBiX1NTfpBMmSFZasge6Pg/e/a8TLqa6kJATmCabkj7vtTrBpkrZ9xoOUD/sWqenyiXh0oPnUOUFgGc3yhqmj7bG9YYKnVGZgBSpFA5op3JJawFXAigGwsgGWZilmig2U7XYA9xp845wuIVOWqYrlky00UrKGFb8pBq9uvlBj+JGZ7ocB621owBZ62hFjgtTAgkgPlKnFqlVa6WYUEGkeK41LBOTNMN2ZQTR2uXOlD/uFHiAhhyJch2DG9akVMJDjFoHOsGjdBuEilet/rBIxopR/V36fCF+gsysUF+8xJ3J+blvSNJWSQoDMDQAA5QNyTc9AYXYErbMwSDqWe/wCnbT7wSZhCg6sxpQBRJ7swGm8UDFOHCS8yWvTlSEFxckuHANmB1pE2IxAKmlSjkNCTLC82zKzA6NqN3gaRPyuVCaD0ISLWa+35fSsWhdDMUAmoSHv+2jNqX0rAA+JlKKmYg0Lihrtta9oYYfh7pdIUvYBRroNaRJJxslBDzEEEMRzZr+m9XjvGcZlg5ZC5UtL1K0KINLMCmhr9egBuF4HMIUsOtqBAZRBsamji1Toe0bxXggjDrmYlQ9pdCUZmA/aa1VuREErBzcTNBlT0CUUFKAl05FuCciUqNTXmILBg1HiXjfETIlpRLmzVzFk5kgAjYtmJNX0t0tDNSF+F5qkmaJXJmygKWAXZ3FQ4NaxkaxnFphUZZmEFBIyzMhKdwCeVqClw0ZGiPFrnTkyxlQxI9/Uno40Hp3hRNHM6SVPfVz1OrdohWlZUQpRJJqB6RJPmCXajCzm+0cv61rgjHY0oQCTzfpQLDqrcwVwfiKpryhQJQSSHc1Faf5an6xTsRjVGlXfU6dtIuPhWZkwxIT/cnTAlwKBKWdVb3fZ4J1tIfNxplII/URlSNyRe72a8WjwnwwpQlKyAQBrU6nyFoScP4IZqle2sFshT8ykhsotTrb7XjAyUoqEpFNB8I0OK54jxUwzyjMEypSAVkGpJrl7M3rHn3EuMKnqU9EJ0GwsN9rbw78VYspVNSSXVNJfcABk9gKeUVEoqyhym/n/tniOqEUidmUToGHfb5/CGaZKlJYAPQBN1ECpVagf5d4AwEhOYlypKQWa3qdrO+vWD1YgtlDvYhBY7XOw6t6uSTEi8HiyVAkBKUcoYF8zCiQKqLP23gLGY3KfZ8xJqWZq3A9O0RrmF8iFEGgJBcJAbW5JLvSBsUkILuzgjMq5e5bqxD9YoOMZPZydKACwNmpXfXeFs/HqIKQb3Z6s9O1Y3OkqWUpFl23YFlKOw77ROZCGMtAzc5KSzqU9ACbZRX4DeAizIVVJofO1IYcPkElISgkq93NY9a0Yb/GLjwbwOspC1sH1Xdr8qQ4qdTFklcNl4etVq1NfmXJH40Eh4qqOHqDlS0MG0VU65WDq72iD/AJEgEBC9a/UvftFixU0TS4lpfdTjo13UL3p0gQ8E5iVhISoUSKAG4IGvnDBSJ6VpYJrrzmvSpYaR3K4YtQBMsAaEKCur+cMxgCHcIy7Mx01o77bRDL4ciiyVobUEN6Gmu8PCDezSeWYUqSGYMkjVySwVXqXEQTcA7BLdn1PQkknWnWGKVpIOVSVg2IZ7/qoQ8QTUuXCig/lqX6iAATInSgkMGQcwcEMXFdHNjYw1m4eVMclKlTMpPvZC9ikApYAMOUVPlA6505KXYTABVSSR5Fvz6CzliekJVLMsvQpUWejEVr8YAU4zH+xXkVhpBy0A/uJNa1yLBLVvvGQ4xqELAEySlcyh9ogtRmIU6wHdvQxkaSxProqSCCDRKCTsC1QPPeFipC5hdLEC4cUfzc+UY2UPRlXIZ/PWJ+E4kDMjKFkmii9BV8opzM9Y5Jda0sHDCqYiW9VEJ11PKbagv0j03C8K9kyC3KXGyRSnw9TFb8PyVqmrmqDHRQNn0TtQgPpF3wcrMwYGgfz33pF8woNwcqxdzQjt/MF4zFJlpdamGge5270jcsJQl9E/gijeJeJCZNyqGbIAwehKgDTy16dYpSv+I+ICZOcUGYkpuz18y7wrxVSE2V7yjtS2xLfOJCoqUuYoXYdABtsKPvECsQADNPvKsDoTZhrE9JlSzjZCBUuA27c3QMNTX5jESA7Bmuok3D3UTvUgCloAlTXzKUXAGtXUrQW+FvnpWIIOUu/6upNz9vLWGQ/EYhEsZE1F37/u1UWrtCnEIVMZQzAEOCRdnPL6XjhIcjMMwJbLYKOxq4AOU9bRYuF8Jm4uYxcAAZlVZwLAdIPoL8BwhRVLS55gXNKf9Og1rdiYvXAODy5KhOuWORKUmr/qPUxFPwUvDmWlJBUDUs7k7gX+3eHqcQpJASCH94s53dh6AaRWHBWJxC2dQSCBrbtCoFK6h5hs4Lj7QWrCFZzTF0aidAPuY7M6XKTlTYbVhhHLw/KSUppWukcSZ0pRqoFtg/l2fWBuJIVOTRyg6CnrAuE4JlS2dSSbkA1717+sPAJxWFK1UBDjcWIcFncA9RvC7EYJCS6itwLNd9mvDBGBEoEJW9a5Rd3qWvGhPTMdNWFC9W6U1eAlXmJVKLv5Go7GJpmKQ2bPlO3WJcZw9aVEMVIPunKPR2cGF87gxWK0B0NPR4eE4lcUnKVlQlLLexCQ7NopnoDvQakwxkY+UFeyVJKVBx/cU6VMOUkNYli4sACL0UpwAQq42dzfyLtDhE4gZCcimoTzJNNi7eUTgh9wzBSZssKVllmjoKVMCBXKVioNIyAeE4xUuWUYh5jLJRMQQCxA5SLs4d4yBSkYn3Asakih6a/Dyg7hUpPs5hIB5VZWLbEP3ykP0MJ1G4hhwVK3A0WcotZ2UX0A3jl5vpDeArnTAsS/dCWKho92exIcPHqvh7BSkpJSgJNHLAOWvuabxU8JMRhFy5TBQIS5YnMXYhKdND6Qz8S+KEplDJ7z5snukpBY1019LRvJkOeGXiCcEhMsKYkh22diT5R594hUoYlYAASS4Iv7qQX7F/MxyvxQF4gFIzJYhKlO4Js4b3REfiXiITMyJOZKUpDjUgnNXVya9RD0W6VcTxLAp+Hf5wGmS2Va08jihN2q3y+MblOtWZrn6fxDLj8tkolBqJc9X+WsZ2/7LCX2z1HvLUVX7MBtaOUuFZllr5ur1bzgWdJKSltx66UiyYLg/tlSUZXzEOHDVq53f6bXJtDPDnClT5hJ5QhmtYaDvW0emYaSmSj2UtNhU6jrEOFwSZaghAs1dzvDf+gCElQZ2qXDjpGsmHCnC8PQnmUK3c1q9W+8FIIFvWCDLUoHRLUttHEjBLNWITrSvzhhCZRXQ1OwjSODkpcv2H1MMpUklwhN+nziSWmYgMCw2hmQyMNMBLBk3AJYHqo3A6D1iGXiFS/fzKFgcpqauWclmYfeLDil5qt529BACyCCApt9wYCBy8QkgEJY0ZgW3BPx9I3kF2QW2Sx84jxPDFJDomEJvQPoPJqaCBZkqYEhSF5vKnW1iTDBqOIH3VJSQaNQtv3gbFYNEw5aJfe/kYXyuIIVReZChd0sRo9Kt5QUTMH6UrTob6+ohYCvEeGShedBBIqHrHeKwxWjNlqBUeVG+MHKSpTLQun7fsdoGn4hqa9dRrAWQswZoQSqn6kUPY79/wCIyJpigk5k5UE6k9nDd6xuEFKnSeYgFw9xBicYFolSSAAhRdTkUUTS25MRYiVkWoCtfhBXDeGqnKCUs5UOr0Kj/wDn4xzc/Qs6JsmQiXOCbpSpjmJSLhnsXo3lpCL26ZmGnzyv+5lKchApnWwUN3SpVevSCuLpM3DIOamYukfq1egrFZVhmAo3fWNbRUGCVl5wCW+en0iFKq1qYKUsBi7AfjAbwFMxbF0gdyK+mkKS0jbBApyra5ZmelvvG8fiSuas9QBlqzUJt3hQnGLd8xcWr+bwVg8YQeYqIh3i4co7B8OBmB87BQ8+grF24DwgzC6iQliBlFdEhjpTMP8AyiqcExRmzkIy3ULVsXb0j17wykKkJKQUhyCC4UGNQYfPOGJ4fw5EtKdgNfT5RGsCYsj9I3hli5Yy1LAVeFOBByg0cxRmacGhxW2+8EKWASAOWz/aAJstwK26bwywkgBLqgMJLlkCgYaARGuU93MM5iXpGxKSOpgBQcIOoiJWBTtDtQG3wiKbhsw0hkRrkkWaAlycrqKQCbkfbWHk3BlNYDmJFjAFV4vhpcwOQl/0qH5QwNw/Eqk5RmFTYn4A6GDuO4FSUqKQSLkDXt1ioYtYDpUaXBN+3QxcmpWqZM53SU9UsyvsY44jhhMBIoYr0rjCU5MwLgjmOzUdq0ixSMRnAqD1ELB9VkrnSHZBWDp9ekbhzi8NV6xuFiP1iq8Tw4BJD2BbysYb8FnmVhZs3MoKCVIQQ1Suj11AKh0cxmJkZwS4C/1A6AsHfd3p/EJsQwUoEEAJAbYtXz1jnvnrXA/9UQGFeu0cLmAglRZheB1yy8Q4rmIQneprf8+cPifqorMbJK050+6E5tmZWU/GFk+SUsVXUHbVjUE7OIuC/DsxMnKEkzVhglNc2ZaABS1Wra53itcZSQqWlSSlaJYQsENzIUpJ82Z46CwLK7QSlFM2lvMM/wAxEnDMEqaQhAdSqADXUny+8GKkZEqlqZwasQQ5YDsw+JY2gxRh4Nkn+qlkiiSCQepyf+0ev+EcMqWZkslwlRANai4agqAdI8n4bhVLmywHBUAQQWYvWvkfWPScHiVpxE7+4FJJFHFFMHSKnLCpw8x88FWTuGjMJh2WRtSA8JiQJtubQl6UYww4WBWvN+qJMTMlEEHQGsFSpoIfQW+8axFEKo9IGwCaCAxwjBHYTHWWAI44IaJCmNAwBqhvAHEMG4cXg1aWjgWMAIJstw3wijeIeGJSpVLixoCK2Ohj0LEYdi4tEcvCyZgVLmpB7j4iKlwrHiM7CrSCkg0PL2ix+C5ilDIagWrbWo+sPvEPCsroSXaw+UVDBzFYebmboW1F4vdiPi54iSxoYyO+E4hM5Gb4PaNRIwiwskLTLRLPOtT5qNYAFqG9dbCE/i+T7PFTUuCxD92D/F4sng+R7CcqdNJAloUSClwAWZi9FPTK0eeeJuJGZMWxOaYtSuwckD5+kYXn9eLtyBMRxB6D/feHuA4Qy5C5anTMBIdiyk1UPiL7xSpayC8ereEUifgxLQC8teYLo6UlZ06EK8n3jonP5njOTb6PmcXXhSicEBYJSGBYgpdQClAFkuz03jzPi3EfaKKqH2nMrookkm92NbXNNYunHOMSDMQgTilAOZZRm5ikFgCKsqj/AFjz7FkE5ncqqWe5qR5EkQ5FVZOB4wS0laEKJYoYqGRK1IyhQ5TzFjQs7GtIBXKMteVbAgCoIIOoIIcF2gjgJAQygShRAUl2ergg7g+bP1bifKCMwYgvmTdmNmJ01frDBngPeD2KQQxs5umoqC9O+0W/gSxMXKXm95JzE0coYJzaUcF/UmKBw6cyglWXYFbEDWruCPxxFmwKh7QS1goyulRSHDB8qg9Q5YV0axhWBesCvMpyxUDUixix4XCFBzfuiteHpqVgKZspY/Qxc5aXTSrCkZVcSLSCC8C4ShIMFSZgUKRGUQARpCj/AJFSiaNXl3uzEbw0QveNCUl3YPAHQNKxzHRMRA1gDpUQkXiZdohQYAWTVMW0hdiRXqDeGOPICo7wcpK3Ju0Mlb8RSSkJWHIIuLxSOLSgoFX6gfeH12MerYjCPLUhVRpFN8Q8BCHIKqh69PnFc0qT8DxmQM1w7xkJASkGtHoRdtu0airExafFeMzD+mkvlSOYpupQ66s148tXgpk0zVpBKZbZi9tH9QY9CkELmJKSCMwNdauRXs3nFK8TIMqfOQHQhSswD3SXKQbAgEs/SM/5/T7A4afKKlJUgsoM9KKeihSjVNH1GtG/BpMyWsKQsTUJUAtCFsopuWCS9hdJ2irqDQ28OYBc6alCQebUEAgakPR+mto6KkdP4chWJnpQuWgJCigqWSFVCmzH9TFQcaijm5cvgv8AXe0VhkFIlgBndLgcyipWVgQl2a5sHjJxloBSoCdPzZJTqUlspYrmhmUFM6TnYgmI/C/El4fFBAmKlyVLT7cEslSQoZiQwbVtQ7Vq834cBIlLw8xUtbPYkKBHemn2hgxTzF1IchSS9HL02qdOu8d+NuGIk4qYEEZTzS/8T7vk1j2iFB5UhQBSRcO+l/v20aEaEFL6agg6bEGHiJICEz5RmgIIS5DpsAqoPKKtUVivzMOxLW0MHcLxy5aZiEqyiYnKQXZiQSQHZ+UekAejSMricCShhzJFDd6jtWLzwPHJWhgbUYxTvByfaYdcsoZFHBIuUg5kj9r9Ic4ThypRdNnbdxvGVVD6YCgun0idOISpmIfaI8MpxUg9YydhAaih3EI0lXaN52gUJVoTGvYqJaACAp4kytHMpLR0YAyZaBniaYaQPMUwgBbja0jnhM1jWOcUqF8uaSqm8MljxgpFd47lnITXKoO3paLIkOkPdornF8MEg93ggrzPimGKFmmrRkPfEMrOQXY/xGRrEK7hSQQ2kZ4jw/tJftEkpmIqhTt1Uh+tSOtImlpesFhYbKapNGI6g/SOPi41s2POcXiBMALOr9RAy1O+50ekOfDcuYpSUiWqbKDlaQOVSblKi1y1Dd2a0blmRhcbNE5C1oBdIDUcBSSQSHZ7OIk4Tjly5zqU5UAn+4Cf7akhlM4Y5crdY7d8YuMLiBKIUgrmJyjlmiwPvJ5VWfYpfUaR1xTBJUVTkFa5acoUoFy6kk6sQzNb6QHOw68xL5nVzEKcFVCerVuRvtGlEpNCyhcgjXqLu8MGPFuLf1PslZUhctAQSDRSE+7megIcijPSA0KKVZtXen0MEYbFIH9qZKGVQFXKSHsu9wTaxqD0GEsihBB60byiVGRIUCQQ5qzW3iNiKFv9xFKpBCCNQTTdvpADjgnE/YTErSSGIzANVn+Eem8H8TJmIBY1d3sK0EeS4dCSdqDrXXQQx4TjFSlULCIsOV6bMxaQoqlzGBuKX1Ig3BY9S6BbxSJWJzgQfgVLSosawsPV5kLa8Te3G8ViTmNSTDPDNE4ZqZojl3iAKjDNgCRaoX4nEOSOkD8Qx7UTAQncpMMm8Wq0Q8ODqJ3MZPVyPqx+UD8MVUdoYWzCpoDCzjKhlJZ6wxwy+WsKeJGihCBBjZKQBTWMjWOqADSMhpUTCzQCx2gzE4gIGY1GlPR/lCqbNS9Dpfr2ghU/NLIoSBbtqI4+au3xS+M40zsQtatVNTYco+AiyTcCiaJRTMCVpQyFqypQQOcJVmPvhzu5YMXEUqYWUe5hrgeIKJAUpagRlYEu3QAh/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/SEFnk4YA8pd9Dp/EH4XFNyxWpcxYLBXc7Nfq9IYyMdUBQq1yflCw1qkz6Xhhh5wCSpwwp5tFZkTnFYIw+KrSFhnqcXmc6QPjOIgcoNTCXH8QYMkuToIHE9KXJ5lNBgH+1B1jjFT8xCBYXhdKmsCqOMBMKnO9oeFpwuc4yxmAllUwJF/xzA0lwSTtE3CJ3Msuxt5awgs00tLUdiwPpCTiUwuz3gzEYgEZHZg/esI+IYzMsAXSD8oIYDiKsygAY1GiKvuIyGTzXC4QhYcuDpBdUlo6xDqSCn3r96U7QKjEZgM1xbvHCXk8VficnJNWOr+R5h8DEMuaRYwy8Qh1JVulj5a/GFEeh/Pr9cypPcElSkEIsfeD3aoJe9elKRLh8QtsqQwIZRu+vxA82hZg8cpKcn6XcVsdxDGViEtqpzqKEbAPQ2DiLpmGBmpSC4Cg/Nqb0YEEdxE4yqDlgAWu9KkU00FtBEXD5CZg5QoquqwDbF/zvDNGCVLfPIfOA3MRqCQKtYNCoCmSUEO3YEV7tbtBmGwq11QhRHLYE+++QebH0g3D8PGIz+zC/aJAVlLlSwWf0LnzETy5BRllqnrRNByiWh1MCCwBSr9pLjvpEWqBTpYQSh3VZTOzgs1RW0dYOcpJBSWet4IxfD1ykgqITmoeapDvmLV8rt5t3wWRJWlaZkz2a2cEjkIBLpBqQthdmcihhB2JRLqJL1ZhffteOMPispcimu8D4yYM5CGYUGV931qYz+qyg05jUq6EAs1mhktAKQh/agH9gB+JMce3DX0isf1ZUkaH+aCIv7il5R5t6+cGC1aMLMD0q1zHfvE6DWAeHlMsAKCiqpU9AKOkdSfx4knEe8Ca6Pp1aFaWjVTARlFtYIw1CezQvSxGVJoGc7u9vzWC0KYdXr94RpZmIZP+X0pAvBpyitSgHAv5RDOAUyCpgkOTsNYP4ZxALSopCRLQ6QLOQGDbl6wzF8RmlSxloGLDzFIXyk//AC3ejxYMDw4kZ1FyU0G0J8SlKEhI7+sADprGR3LUwpfWMgDzdM8JWyCcps7a0p6H5RzhpMtlpWcpflVW9WehpWvR9WjiTOJUAQGSC3KxYnM53v0pByG2BGh7xxW+p+kfFZTy3P6T/H1+EIZsusWvGSs6VIDubd7jsHYQhnIAvtHV/wCfrzE/AIlm+kFygzEFwe3+xEYID/CNyauAfz8EdKj7hmJcszfFwRUdLQyRi3q1BQFRKgkZqbmjNa3xreEWQXcvFq8PYITyQXp7rUrp/uJvgdYXGmTMTMlrWSmqSQRVq0fUU84nnYdSS5IzEvQ1D+bg11rvWDJPAVlE1a0EGWkFuYOymJBZmq7AvSEyll66n+YgxK3ervqTWJFSCMtQXDhiNCR9PONSJRWzCp6gCneC14UoBKiDVnB26m7nb9phGFUkoLkV0sfwxyhBUCDapPlBmCwk2ZmMtKjlGZxpUDN1Z7DeN4rEqTNSnKkezNAUvWvMaDMfsIZAF4k0SwITYMGd7kNzbMYf+F8IqYsgqPtFvkLbXc/tqA46wt4bgVYiepkqXqWZy/wvWPU+B8AVKTzlPusMrv2J1/mJ6pSeqZxPB5FKQCCEWIdypg5BN626AQjwGHWZzlVEhw1QXGvRidqw78YypkuYpCKqI5QxKm1CWt3+9BZKVSpKSpRJWEhyCAlILk3rs+/nABSlhCXGwbepLQGjHlSi1nA8tWjhSzMP/jb/ABdtYGwqRmb9IY99PvAYTiU9QWUvUmvnX5Q+8IyQtRze6S/nr8oTT8K8xSqliCT/AJVPwaLX4RwmUObRVvhcrLi8WJUtQFVBBIHYU+MUzFzlsFKBHKmjv8fy0Hce4uJc4O1RboB9YW4mdnWpTDKKijX/ADygkVU0tTpcPGRAqaQkBu420jUGBT+NYfKrOn3TTtR/zr3gXDkimgqOx/DDniU0zUraW6QnmLtlUAWIL3uG17wjTJWlAUQQglgr6fAxxdxn19STYV4zA1zCj3Gh+xhkVPGM4LiFx1ebsSq+LSxbaOZEyog/iOEN+rgmFb1j0OO/1Fw6w6qAE9otfhTiAlzQ9BQ286RR8PPo0OuH4kgN+fzrB0p6hiPEwxCVyAk5FEBRSH5QXNtHaEPEUSFLCUqLJSA4SCVlIOZRrr3NITYOcpIGUt/pn+JguTQumhFX+0QZtwLByypOcLUhxyh+b/PQDcPFp4hweRl/qDJQiSCSUlZcvcggvpa3rFKUsNmSACS5FgD0H1iWbj1skZ1ZUcoGjEEO27EwBcJfFFLkGVh5cuSgkpQkBibuWblApAmBw8uUUqWFKmKVcgsT12FXgHg2PVNUhCSwSOam40N++8XvhMlIAzAE3D9YXwxHBpEpKRkSBc0ADklz94On4sJBLGgjqWzuwhF4t4smWJaM4TnWApQ94AvUBvUmwcxJqrPxq8SuYuWgJyuUrXmbUEJNWVQmjaRX+K4t1ZU2Swcs5OrtrXSHPGvEEsSU4XDlL0ClCoY3FWc3J+OsVvEFIXQuE22cVJ+YaKRTGU4LPYOT+awPhgSMxN617/h9Y4xKyUkAgEkZj1NQB2cR1ilMn2fQDqfxoCFzGJGUu7ufT7CHsriCUJCUiyfjFRXjCltGLRNgJgdS1mg3PzeKzwSg8bjBMnhSnygh/q/k5h9LWkSwpyAA41oKMfKKnMDZgtLLJBTRxVvpDriE72UkJJq1/v0vFWCN4nEjIFg3Vby6RkIJmI9ogJJylJttStusbipC03Tw5MyWtRmJSoPlzVCgGIBATcu+rkG0KZkmYJQlqJSjODX3QVUOatGZwG1PnYD4ld2lIJpkoeUPSmpG711jMJiSpTqCFZiVKcHUseliaxw+VpeYquKwRQl3dlFPQjQjvECZjRZZoSkcmdaK5h+kvRg2vrCXE4DPWX1eovsNtqxn1Gd4z4BnSwoEHX8eEeM4apJcVT8u8ORms0EyA52LaxX8+uuQqqZJhtwuxfy61gjiHDwC4IsXa3lA+BI+Edk6/U04seETQF+v8QfKTQdfh3gCQHZr0AG9HYbw1RhFpIBTVnY+n1iaqNFERKDPB09OUM+tKdaQLMllVIWmN8PTRLJUbfWHuA4spcxwqg0FoqOJnCWklTtsPgBAuG4xlDin/Vx8TBeonXpPH/FYkS6KGY/lOseY8Y8QKxC82YsEgV1NWp52hdxHiMyebNuz+kCSuWrOXiL0m3TbCTMgc1VfV+38xPgiR77vdqa1r/MQ4EFTlQJOgsBsPp/qGuFwYAAUCS1XGp1MVACRiuZ7soFhYVHr2gvDYl8yleX0gfiEoSlGjKZySAwAZvUt6QNiVgJSAeYv6G5+MMJOMYo5gE3Ki/rEsgGcqXKb+2osVNfKCW/nrAE2YRMYB1Atv0LDWoi0TFpkShLCmOXlrVyHJ8vtGsvieQM1pk4S00CBlc1LJu/pSF/iXiCVLLPlsD6OfIg94i4ViuebMDuElgdQfe7m0KMRUZipxXvcse0XJ6rXJJTV6E0jIExc3M2WwDdYyKJYUuHI9KwbhcczAvVW/wCPECsKooK2UGPM7sElgLa11IgYAKubW03sPWPK+L05VNatQH6+R+sCDEp5gkNmDEuDUEObXjeCUuYAgS1qLXAeg/U9vWJcXgFIHtQkhClGhyghVSoAO+XanTSHd+q1HLlDMCGYHXXvHU+dlqE8r0NHdrdBWsYljQdhZJZqPZ6axBi5MwsiXUFQKhS4oCfUw4L8AYmbzHNUm+jhnERTpCU1AYnaw3/Oscz3DEgijk0bo3xp09IZk8q1cM0OdWVkd4PFy0AKJ90FiHoTZzpfvB3D8SfbFQeZmcLCiQoAGgSCGcBgR0is4eRmpZ6iCMOuYl0AqG7eWvkIuf0qtW+akKUTmpudoFxvEkpSyD5wi4hi1nKFKDAO27voKesLlznN/N4V6O9GmJT7R86jbXQfeIZGCzk5VA6/63PaFuLxLKIFuscBQGrUBs4LtQtUGu0H1Omq8Otike6Klr/L8rEeHQVkAJyixN318v8AUcJWUkIIPNRKkqZJ5mqMpILvdu0MFS1y+cDlBGYkhXXmpTY31pFYDfD4cJRldNaFinzB66WuDHEyaA92GoGmjVrt3eADxWX/APUEKaozHU5q9A/xFGDQsVxhSlMws2nnF/rBpiJ6FBZJqf0u5AcVJ3FdLsIk4RISv3wSpRAABAATX3ulPP4wkTNGYuAEnbtTuYdYVf8ATy2TRcwMVVZLpfu9vKCXSiThaxMxBWtLJqkZbIVUAOL0DVgHj84mZlNw6c2536aVhhhMZLw8ohSkkqDhIIUH0LjWxel+sVObiVTZoIuT87v0jbj/AKE6ZimCRQpBr8W6iIUzEpTfNegcM41+3SGOLSkIWEioVQ6lhUj1rC0YBZAUxCT7rvWz1tqKxX7gBVNoyG8qUpQAkpVQAKUhKnUb1bu3pGRl/loWjA8SmTTMzkFKjmmZyAMoY5XJDEswL6Q4mYRK5Esy5KVVVkChz5UgVR+5IKnvVj3irScQc6VEBRLXCa2AZ6BVKHrFk4FiytRWsqzIYIDhgCEpoLBRpWObm6fNCYviKsvs1pWmWBRJBDVzVoH27CN4nFrWUIUeQpCgS2WxBFRQvmTVh84IE95sxC1koeYHsCxBAKQCzk6WJJgHCyzlVLGVKwS7lRuapsf0gV+8FNrAqAJWtJNRlAIqTQAl9AIJxc9K0lWWpLhVybsC3rS0CIwRVKVOQGShjlJB5QrK5DMTSCP6lKSkhLoJdy13KQwFqiFFyqvilLzFIDuGY6gsrXs4NrmE5msSAG6f7i48a4dmdQJBzZadUkpHbR9K0MIcbw9IZIScy0hSS4oQVJmDf3g19HgxHXPoFE/q0HSZ9AXsdfmfSF6sEfZiYCMubKRVwQx+RFuscyVF8uth6wvylPjMQ6izdI1h0BebMpmYkgZqVJat6NsXuIbYrw5MKuRmbmJNhTo9lCjRLiOFHDoFZcxBzD2icwVnZIKagFtRp10N/k8LZMjNMQ2ZT1GZJRZ6FiaEV+8FzeElZBCQSgMtCakCrEVDmwYHvrBAnlisFkywm37iLMbjU9B1iPFTwsqmWK1Fsrgg0JuaipYP+n1cBacI2bmICWKnSQpqnKlJJzB9SDba/OC4l7AkylKFAK2NXJUCK7NSj1BrB00+15FEKYUIzApa92HXW+sR/wDES5oVkWcyUk1TQsHb3qPQdztDBVP4kVKOUZQS+V8wF6JJDhNbdIzCE5hvp/EEcR4YlCkCWv2mZAU+UpZ1NlL61FnERYYOrLd3f5ltjcQUjPAyXNiGJD2rQMXB/PiTikrNUKzBJL7FR2+Xl2jWJn5kSly0ezQAxUogh0XVlDknWuscKVMnLSmWWysAPde4CixPM3yaKkBOJJJIuTQX3uImwcnK5F7D5O+7vDTiMlMkIyn+4kl1VdNgG63F9oDxEwZiScoCWTcuxfQXIgttDJqyXGUslJtYH9x30HxjUoulKJk1QTXITnyZhpamocAtGScKt1IdQVkC0gEMUFIURehysfJtob8NCpiQJ1QlKQkAJNDmAJBLEAtRwa94DhdIWRKaWZil59FAIygEFhqXZyQ/rGQ+l4ZWGGTLLJvmS7kKdgX/AMXYRkAf/9k="/>
          <p:cNvSpPr>
            <a:spLocks noChangeAspect="1" noChangeArrowheads="1"/>
          </p:cNvSpPr>
          <p:nvPr/>
        </p:nvSpPr>
        <p:spPr bwMode="auto">
          <a:xfrm>
            <a:off x="155575" y="-2560638"/>
            <a:ext cx="41338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AutoShape 20" descr="data:image/jpeg;base64,/9j/4AAQSkZJRgABAQAAAQABAAD/2wCEAAkGBxQSEhUUExQWFRUUFxcYGBgYGRccFxgYGBcYGBcXGBcYHCggGhwlHRkYJDEhJSkrLi4uFx8zODMsNygtLisBCgoKDg0OGxAQGiwkHyQsLCwsLCwsLCwsLCwsLCwsLCwsLCwsLCwsLCwsLCwsLCwsLCwsLCwsLCwsLCwsLCwsLP/AABEIAQUAwQMBIgACEQEDEQH/xAAcAAABBQEBAQAAAAAAAAAAAAAEAAIDBQYBBwj/xABFEAABAwIDBQUEBwcCBgIDAAABAAIRAyEEEjEFIkFRYQYTcYGRMqGx8BQjUnKywdEHFUJikuHxc6IkU4LC0uJDsxYzNf/EABoBAAMBAQEBAAAAAAAAAAAAAAABAgQDBQb/xAAoEQACAgIBBAICAgMBAAAAAAAAAQIREiEDIjFBUQRxE2Ey0aGx8UL/2gAMAwEAAhEDEQA/ACmBdeugJzWr6Q8kYGruVSgJpagCMhMIUxTC1AEcJR6qQiE1MCEhNhSkJhCYiMhKOSeV0NTsCMNSLVNlTSErAHLU2FK9cAViIYXHBSuauZEWIiDOaRapHJNCdiB3BT7Kb9fS/wBSn+MJrmInZbIrUufeM/EOSXI+h/Q4/wAke5KIV98sjRodPiSI93vUqEa768jlTbwP2ncZj3L5Y9kLSSSQB47CcAntakQvo7PKOZVxykallkpWBDCe5kWKJe6L2k8uXz8PFCuKSbY2qI3BRlSuCjIVkkZCUJxXITJGAJ0JYOo2pUewGO6DS8kWGbQDmenUc0ccGODjJ0zNIB8CpziViyvypOUpbzXCFViByFzKp8q5kVWKiIU+Ka8KZyihCBkLgkApi1Endg2mIEe/r8nzbkJIEewtsQpNnM+up/6jPxDmuETqp9nj62n/AKjPxBRN9D+io/yR7Sg2k/SDy7pvrmd8+SMQbbVyI1YCT5wBr0PD+/zR64YkkkgDyYhdIUoYu5F9BZ5ZCGqXLlHX5+fkqRogSNf8phaldjIHj3qMhEFRvaqTJZBCaQpyE3KqsRAWprxAJgmBoNT0CKyLvdosKMXhdqEBuJpMMd6KlRgu97CIc2+pEExzAW8gkOu4gg6yBmJ3IB4ry3E4ehQxlKK/1TKmZ0SYJJ9p48gfNelEk6knzlYfipvK35NPM1rQzE3e4jn8lRFiJaxdLFsujP3BO7SLUQ5iY5qaYgZ7U3u0SGKRjQBPH5+fNVlQqsHFINFxM6KJzZvzRL2ym5UJgwfKiMCz62n99n4hyXe7U+FZ9Yz77fxDmo5JdL+ioraPVjWGYNgyRM2j4z7lA2O/dz7sGemYiPIgn/qTarv+IYLeweU6/wBvj59g/SJm3dDnPtHrHuXzx6oakkkgDzHKnhsKXJC4Wr3LPNohLVwhSQuhiLEDliaWoktTCxNMKBSxdDET3acKaeQqBgxNxNKWOBOUEETMG4ix5oqpYExpwWd2xixTYK9ZrnajIDZp1AI5xw6rJ8n5L4+ldzRw8OW2ZvaHZykRlbUbNhZkOsXOPE3vHKGiy2WzazCxrQbhoETrAix4qnxAcMTWw/dtDaTXOzAW3WgkC/VV2GrhzG1WDIXeyJ1LTcDkR+SxcPPLjZ35OJSRuG00nNlN2ZWNSk1x1Iv4gkH4IhzF6qnasxONaBC1NLEUWLmRXkTQNkXMiJyJuRPIVA+RIU0V3aWRGQUDhqkw7N9n3m/EJ+RPw7N9v3m/EclE30sqPdG3xG0C2uGQPaY3UzDgCTExaeS5h8dOILcrblzSZOaGzBI8h6hW8JQvnPx8l3n5vt49HpHUkkl3GefELmVEZF0U16+R59AvdruVE5FzIjIKB8i5kRORd7tGQUCimnZVOWpZUZBQLVohwIPEKs2jscPa5ka1mPM8+5BcVfNok+amGGc4nLA4yZiQ2AZA0ga9eKxfKadezTwXsy+M2e4bQxFS+V+FqW4Zu8I9Yj3LOYfB5m0WgD2q4HIEkZV6C3Z9WoRf2rSXO0OhnVAN2JUNQBrBuuLploBdO8JPErPFrydWn4JsLhBTY1g0aI/upciJbTJnddumHbpseq5lXpxkq0Y2n5BjTTTTRJallVZE0BGmu92icq4QnkKiDJCaWKeE2E7FRDkTqVPeHiPiFLC6w3HiPilJ9LKitnoKSSS8c9ASSSSAMWAupFcXpmE4Ul1okgc1OXRzAkgAa21JQ3Q0gZJS1r342vzB59VJToEZZElxgNt6mfA2Uy5FFWxxg26RHTw5dwgfOiIfhwzWZjMbTA/U6IpuD7yeDGmZkyYnlFzEz4LjTTJe6oW5QS25AFsoEjTmfMLHPmlL9GmPHFDKuTIyLB5vP2WiXSdRw10TaGMLqVRxEAB8XmQBbUAjX81DtSu15gHdNN5kCYEjUDhlHvQ1OuDQqhswQ4B3AuOVu7zAA16rnordk+Hx31raYghrd6wkOABI1iQL66eiZtLHCkakkA95ugkCZAcQDEzc+qrwMtcODXZ6gc7LaN6nlJn7OvWy52gpCo90mAHMeHWi7Mpm4gX18PFPp9k3KuxeYqvBY+8uBEjWWideMjxmLTKjNZlRgq5RBOV0WIdzHD1HJVOKrd5hBc2yNzaEzS7tzxe2soTsgxzcO+jUIL3Zg0hwdI7sEFpmYD2viftJrW0we9NF3XwZAlu806Eax1GoQqq+yW2H1amJoOAaWODmkE2zWY4TpIyg/fF1bYasK4eWgB7HZXNHOAZHI3iOYWmHK7qZxlxpq4kZTIUpauBq02cSLKuEI91pAkAGLakqOqJE62kHjEwQfBLIHEChOYLjxHxHJOyrpZ1g89Yvy4pzfSwitmvoY6XuabkOIjQgTY9bX9UchNl4bu6cGZJc4yZO8ZueJiB5IteNxZY3I3oSSSS6AYtIrgTgF6ZhGqbODe48IjxE6KNykwtLO4N9fD5+KT7WNd6JqFLNfQEgCOEcfIT8hSGu0OniGyOMSDBJ6WF7rmJxMEtiABA6yI3Ryieaqfpo3iGEEnmYsIBk9OQJv4LzuTkt2bIwpUWQrVZy6MDWkZcpD3Ro4kWiOH+RMQ1m4XOaC1xccpDpvOV0nLGlr8VX452bKS4iLycoHIQT8TKDbtVlM5u8zEcXOc6L9N0Lk37LLkbSp53FznzpEsaIMcS6VAcUzKW02bgJ0cT/ADHiLzeyoXbWZmsLuvcC/WSeiZ+/TG6HxoWzGovuwlkOi8pbVoiD3Tc4bzcSBpbdJjRRYjGtAzvp2dA1IsY4SYtHDgsztTbb6eSoKZdmD8wDgHZW92RFoPtm1vHguYLtU2syW5nNFi0kSON2x01XRxko5PsyU7dGofjqWTKyWjQXaRqD48FDs+o1tTMKl4MZgLcIGobrxVQ3ajZG6ZFxYHSDNilisdTqkOJg3GYS3y3fm6lTG0HXp1y+m0DNbPukhuYOyAgSWkgXmxCcA2ljqlS4p12yRfg4CfMZmx90+AeFcL77nAxGhj9fNQVHzl71mbIbObBF9eo14jzXRTObiaXCYloBpmc9N5pnUzxa6erSEUs63EnvQ7iQA4mLR7Lo4+9X2Grh7ZAhbeKdqjNyRp2F94DrIPGIgxxvoVG5/AWHyfimrjnLrRFiTc1x4j4rhXBqPEc+fS6JLTBPZvUkkl5huEkkkgDFLoKTlwFemYROK5VrZWuAMSN48h48PHpxVdtPazaQDZ3nEACdSdJPD58VSllWuM1Q93Tyu3TYAzAgjpPMrBz/ACL6Ymvi4q6mWWL7QNbIaS9wBMC0gamTc6cr80CMRiKrt1pa3LJDRvDWBNypa2E7sM7pmbPDA5+kAToOF+JPkrXZuz+8Ls1ZtQsLWua0wA5xEbo4a3voVl2zv2M2cGAW99VGcXdeSXWsQNURR2fTIJAeZJLt0NBvm1df3IrEYd1Oo4UKQqVKlWo1odZoDeLjwAt6rR4bDluHBezI/unlzZJAdljXwkqlAlyMjh7iW0gJjV1wOGglTuwrgzPkZLWuIEnhxvrwuqratOs+qG03lrWNabGLkEybGbgLcbRaG0niQCWQBxmAT+avCibM1TwLauUVGB3/AOwgNFbj3UmKTXH1ssxiezJp4kPw7nBpJ76nmOYNuJDXCm8+bRB0LtCdi2uc8bzr4tzYBIGWKIykDgtPtHZGRpy1XNINmOOdk5iJAfvNt9hzdCujnOKxXb0aeGXDpvUvf/P6M5myAS4wSWgV2mm90cBU0uODmieafUoMiXMdBiABMTfhf3oKhjm1HZQHNfJGVr6zWkjNoaWmhtkJ/mKssRtECk/N3feMaXNYKmZzsjCQDLQ7hyK4qO6Z2+TGMo58e671X+l/nQI/DsJJa+C7nIIOtp/VcY2q2IMiOMHeHLlK7sLGfSQ4VGgOplptpEwPgUVtJrabmnP3eawvqZ0A4p4eTDl4Bf3gDlDmkEiRzjjPyVbbM2nkI3szTY8T0jw5aqqdRcZzNBAvLRBII8wgnUS0ZqZnK0jLpoZ3p+eqcZSi7FJKSo9Dp1g4S0gjouwsVsjbJY4zzAPI8YHVa6hiW1G5mmR8PFehw8qmv2Y+SDiyVxTWm48R8VxdbqPEfHqu0uzIT2b9JJJeUbxJJJIAxTiqrbO0u7GVvtEgWExJgEhH4usGMLjwVBslmes17pL6hIYIEgTvOkWgZZHlC7/K5GuhHLgh/wCmc2Zgd8F+/VcWksElrSJlzwdDcefoS8VhzSc95Yazs3d0qejQQMzjGjYB8lZYPCGnVlhhrnPc88S1oLGMH/USUa1oL5OhNV3mXNH5LIomhsbthgAbbKW06rvu7gaPSybsfBsw9FxYwB31Ycby8yYc48bkpuME5yAXS2rpGhIOvQADzU4qHKQS1kkG5kyBI0VElbTqFtZrhE/Xm9xeozUeSsdqOLmU+rXkxx3HRpbVC1WtGpd0IaY9okmSRqPeh24ugzNdpBJN6gsCbAhpPh5osKK36M7vKu6YIYAY1hp0JVxtas153TNoHXdI09EG7bFAfYnr3h5X06BQu2/Sv7AMl1mnQzpJ5IzXsMWCUMC4PkixxLnzLfZ+pvr08VdbVqte7dMwQdT9o8PAhV79ushr8rYl49lusUzpOsD4KKv2iYRo3mN2NJ1hw66pua1sSiUOy9l1Biqbi2GioTPAA5xJPK60u3aOam5g3vq3C3HM0CLeCFo7XozaLn+b8vIeSn/etF3K/IkfEJ52LGjMdkabm1Kgc1zdwEBwINnO5p3bemHU2TwqEes/+K0P0hjnbrudgQbHQWPBQ7UwVOq2Hyd7MIkEGCJ95VqRNA+yN6jTJvLGKl2ae/uQGOpvLTHK/rwWhoYUUqbGCcrQ0TYmA4a2A4e9VOysDUp1axcNxxBYQQR7RPlaEtMNoC2hTAMO3XCch4Eluh66KbYe1TRqZXTExfUgWn10T8SzNiHg3EMcL6EEtMehVbtOnDy0C7QCOrbkNJ4QfyS3F5IepKmekMcCARcESD0T26jxHx6Kk7JYoupFjtWEejrj/HVXYFx4j4r0VLKFmTHGVG9SSSXmm0SSSSAPNtvg5ABbMYRezMO1vd1Mt2tAg2tJgf7W+qnxTmAZnkANvJIAHDU8eXgs9jO0jQS2i0uJJuZi/EN4jqT5J88l+RsXFF4pGhqHcO9Aggm3MuBJNgJJ5aKvr7dosgZs7jYRvS4X6N+KoBgcTiL1HEC1ps0/y/ZnornA9mWtuQXOmZPDr/e/BcrkzppEGK7SvI3KcyLTJHkBA87+fAE18XU/iLZA03Y53EW8ZV5VdQpAlzmiIkNFxPK1/RC1tu4dugJ8SB7rpOl/Jgr8Iq37He726msfkpRsRvFxKIo7d73N3LGw3WAD5Hlbj0VNX7VPBIIGpsA0Rew0up6Fuh9TLdmyKY4E+Kd+6mfY+Cz3/wCRvJm4HEzw+CM7RPrYYNl3tEc7kA3M/kmpR9CcX7LobLa5rRlhoLyZ0mKYBTauxaZsLk8LifAlVWB2k92GDoktr7wF5ZlZpe8ckRsatVxHejPmytLtHBoMwzKbGeavJOtCxa8ifsmn9khQu2OzhIVNtLbz216jQZh0WJ/hsfZ6hRs7RvJi7epM/FTcfQ8Zey0fsn7L+MgH9FCMLXZo4kDkTfpZPxe0n0RmeLO0kR4eNlHR7RU3ax5GE6gLqOO2rWZZw93wiPeiMPt9n8Qiwmbj8jPgF1u0Kb+PMXAj/C5WwVN82HiI9/JVT8Mm15Qb3tN9wQSBrqQOU6gaKLH4SMz8rS4tIHUgCL8+HSekKudsnJdpk6gSQdNY59evFDDatRh+sbI/P9PGZTyrTFV9i47Eud3lYOmwbYzaSbQdPBa4ajxHx6rJ7F2uzMXNvnAng6GzEdJJ6XWnwuIa+CxwNxpwM+oW3hkvx1fsz8iednoKSSSxmkSSSSAPGaeGr4xwe8lrZt0HJscDy1PVaDDbMo4ZoLiG243cfAfmhcftXdc3DatHtAfC9hblfrxxFfar753Oc68mb+JPPouDko9tnVK+5tdqdo+6aHUmt1iXAkx4SCPnXhl9p9palQe3M8JsPARHuVntZoGzqBNs1NjjN4zGfgVj34JxBcBbgfH4+SU0/I40a3EYecAysSZc0nXU5iJ9b+ayfeFxE3GgtOvJb3aeHIwNBmp7qn74PxlUeK2exmW3Mk+EfqnKIoyLPsKwZcSbmBTF9P49Fla+Df3jnEe090SOpPFbLsViG1MPiHMnLna0E8YaT5aoHatHKAY0zH0CePQhXUjPGi7TdgyBGvnaw81rv2jYYuLY/gP5QsjsutXqva4AlpInd3Q2eLjxj/C3HaDFU8Q4taSQIJMdZ/LjzVRg0nYpS2Zdge3DjKXAisY1kjIyY+eCvOw4e5+Ic9xd9WAJPWdNEA99GRSJuSXjfMzAEyLacJ8lc7Gr08OXTMVBANtRxJsPRNRdoTZiNo0D31QCIzuJnxNhbVAV8C52g05forDtHhsR3z3tDu7mWkAEG2p1IvzhG7IJqta9wAJaZ5SCFLg7KUtB3bWiTh6JIOrdPuG+iwdUEG0za/j/AIXpnb+p3WCpPicopTFjeBb10WQwlBlSHAS1zZHu/VVJbFF6DdiYYVMFUebubnjybP5qiwO0jTbmzbw0veZtaZ4f7uYWy7LUQKNZn85t4tA/JYJ+z3QTxBM/qhrSEntmjwm1XvYXmHNaeVgB86n9UXTx1OpbWeDuPgUP2Ooh2GrM6uA6Sz9VjKFcgCLSNAqtpE0mzWYzZhaS+kSOMaHS2n5K07L7cis2m8bz3NZPOXADwMnhr0VW3Euw7GZrh9hfzseaNwFGnVrUKjSN2rTPDg9tnDgfcmtbiJ70z3xJJJAxJJJIA8W7GkmjiKjiCTkaBYx7RN+ehWQw7TVcbHeeWknncradmW5cA93/ADKr3eQDW/EFU+wqQ+kUKTR7RcXeEEgfD0XHHSR1vbZoO2BbRoU2mwY1jRzs2AADxsqulRDsNTc0EBxBg6iCTHhZWvbXDmq9jcuYZiTa1mkXOnFRZmNp0qYkuaN4AWBgyJ8zoIXRw8nPLwF9s2HJh6Y17yg3yDhPuBQm3cOSIAk5HR4kjn4J21dqtqnM7JNM5oFywgEA8YN+Maqgq7YmSJL5gBwm3MhpvfqU2kCst+yf/CYZ9J4l7357XgZGtgxqZB6dUyvtNrnw4taADreevIacSFTuxFWqACMo8Ym8Zso804YAu1Bd1NrzYny59Ed9If2EVttyC1rTP8JPxIGnhdA1jUeA15EAkxz0NwLeCJqUg0gPIEkABukOv6fPFWo2ewgWHAzPIgi+ipQbJckihbs/duXmI3+I8D/ddo0X0ge7d7Ws6m+omxP5FX2JcGwcwO8N1rgSZgSYFgL8UXWwQLSbXTUL7MHOu5nxtt7Ia6mS4HX2ARx0ESD04omntWm5zQ1wJI9kiDJ1GYWBkaEhSVNnyCA7L7U8oGpjS8KpGDJBIaDMnMzwt7+MpOMkCaZpdvVvpWF7kgNgNAJ03YideSo9jbMfSYxrgJGb2TIjn4eSHpOfSMsO+dS6ZIyyZPHjF+Hq87Xcwb4LnWymA3XUEgRpfQqb9jr0WfZURXxjetJ39TCJ/wBqp6uHg1RxGb3Fw/JXOD2w0Q4uAc6xBAm2gJE2vaY1SfhmlxdcB2psWyTOo8+KrTJ2ir/Z5ixUFUAQRlOXlObTpZZTbOD7p7w0eyT8Yt7lrexuyKmGquDgC1zAA5rgQS02ABvME8FV9rKUYqODwbddTHqPRJrQ0+ok7Ssz7PovGrSw+rSPiQmdh6Ti+k8WirTB107xvzoj61LPs14GrWg/0OB+AUP7Ony6OVRnxam1bQk9H0QoapOZl9SfOymQ9f26fi78JSGEJJJIA8mFVjMNTozdoMwOLiSY568FStxDKNTvRuujLNy7XQNGnjAVFW2pVeCLZTN/ZGhMcz5yuUMNaJJABgCzRppx4nTkl9IqvZdY3tAB7Lg8m5JPPhAuTpxVfUx9R+805J4GIvacvE+PJTYbZM3swHlrrOqscPgWN0EnqrUJMlyiilp4MvIOUuIg8Rxv1uPirbBbMJjRogTHQz+noFa4ena0Iqm1UuNLuS5tgdHBNboES6lbSdES1qrziZqAWhroFh90mY5yENpCSbK3FMLapysZlI1IPtXA/wC1WNGoWsAtpcn8gEZjyO+a0aNptBtx1d5yiqOzi4Ei1xa1xJ5/N1PiyvNFfVwdNlOmWyc1MPi8gyLRwMo8UoaJieU82g6eY9Qm4ylVzlwbmIDQNSJA05x+iraGDrA3zHI4uLi27ycxJ6TMxwEKYyaKcUWn0KKb3uDMojLm53kA/wALdNFVNrg93mI71zGl7WzlGoaQSAbgclbbRrN7tz3tfmyhgGWzSf4hPszoZ5WuVmNjEvcahMiA0A+0MhIAPK146q4Pqsma6Swr4Zr9R+vuQNXZIvlJ8CLaR4e5aelh2vbI3Tx5KKtgXDr4foujxfc5rJdjFnZBYZykAxceB4aawfVDNe+m6WuzOiBmJGgnLOhHDXgtpBFtPnTRBYjCh2oF+MXUPi9Frk9lHR2uWmaoiTFhBHmLEeqnNanXAc9o3L74EgG268SR6BTYrZPBroF7cLiLcBw4cFWYzZJF4niMvO0WMjSfVQ4yRSlFl1hKbDSc1nsuDrgy286H+6C7MbF+j171WOD3tIAmdb62j3Koz1WmA+ROg3HTMCDzuLAwrHZe03Or0WlkTVpguMgmXtgjLxsZ196WQ8T35QV/bp+LvwlTEqt2bju/bSqFobOawdmAtxMC/RAizSSSQB4Jh9ktbcnMbX6REDpZWDcKAqFtaq6AXWAAEuI53Pouh9UmcwLrEEEwN2dOOipcldkDhfdmmw7QSGzqQNPLkrZtZrRYloktEMJcY1JssEGVGnM128CTME/zREHn7lZmpJkPLJJLmhmaXQJLXESJ96HysFxmoxL2RPERcNdcO0MRrIQ/0pvX+l36LN4oFwDRusbYNibNs0adSf8ACg+jknedPLd9kAxbyulnIMUaypibEMJDiInKbFC4Kk1oiRIidbQZ5LO0sO6c2Yzbei+sH3AHzXRg3ZYDnCwnd1E3m/QeqhybZVGifXa2t3heSADw5iB00jzlW9PbdOATN9NB8SsF9EJ1JAsSItN7xPD81xuFfpmOlhFhIJMDNzCYHoR27SmLyeG7P4kn7cpjnPKWT+JYWjgXM3nvJdb7wIFoObpr1UL8K4n2nTzsCbXHrZIDWY3aTXue5tQBpphsHIQHhxLXHe0uRFteEIDD1KTWkggEuLrOZluAIBnSRMdSqN2EPN3uExBEgHmmtwJvvONza0TA4c5TSaBtPRrsHtRlKxMz9yTyI3kU7b1KYvPKWf8AksQ/AGCA5xsRciwEQAZtx9E8YEnV75BJBkTNoM+ZTbYqRs3bboOBtMdWW/3WQz8bRcN1xE21YR+JZkbNI4u5cNJETfldJ2DIPtuHHhEzAMTrCMmFI1z8XTZMOygENEZS57ok6lQ4qoxwmRIAIIIGZswZE6gqnLQ65e5pMEjK1wmTvNk7pQOJpOIytLwNwAmC4AOLiZnWQ33J5sWKD8TTovmYPHUT7j7lBgcEzv6JY7SrTtY6P6aG50g3VQcE+2+4Hju3MgyCZvdF7KwThXonOQO8pZhlEGHAib87f2Q3fgEv2e308QTXewuMBsgQI0bJzazvaciEFsFsU6QBYYc+7SC024Hx5ecmVM2q1lerJfOQuM5cuVoboBfibnk5C9lnA0aUFur5y2BPExN7/ISA0CSSSAPDGttquikCdfenNYIJGWG6meC4TS+0z1H6rtaOdM53d9dOqmpMbxPvTBVpcXM9R+qkp1qZsMpPGBMe9LNDxY45eYTqbWRqPcu0hTc4tsSDBAE9eA6oZ+0aMwHAFpIiNCDHJGSDFhW5zb7k12S2nuQ30+l9oeh/8VJS2hTccoMnlHAcbtSyQYsma1vRStaBeB8+Cip42mHhhNyJBjd1iJiM3ROxO0qdNxY4kOESI5ieARmPE64A3t7lE1gn/CQ2pS1zH0/sufvinIGYybC3E2F4sn+QWBJA6e5OLAEq20WNA9oyYJABDeryPZHUpY3HMpZcxs8EiIOngj8gYDS3wSpAA3UX73p8HH0/smu2zT4uPp/ZP8gsA0PZxIUWKc0iAVFUx7Q2d4mJDWgOc4WuGgcjPQJ1THtbS7wmWEhs21PSEsx4geTw9Quhg4x7kjtWn9ojy/8AVcbtWkdXW+7/AOqrP6JxJAxvRT4Nje9p2Aioz8QUeHxNN4lpGUzBtFjBtHMFHbLeKj2lskte2d023hrYEKXyFKB6TSH/ABVQ8mRwm+Tz4a9YtFxOzRmjROYnefM5tYMjevb01RPegYio4mGimZJ9ndgk31IkgxpF9Qh+zbIpUpnNmqEgtDSDeQWg2j5AXIsv0kkkAfMW0NpPbTqMGYMqn2IIMdNQItu9Oqaym5sXiyJ2zRFJ7W2ESQNdLDXkqzE4gkWOiEigwl320w1KgGVjjvEaAag6STYKpqOeeLoVz2HwLq+MYxwkQ8gOktBDTcjjqfMoaEmEYrHVAWuaS002hrcrmuOQWEQNDrxnmqJ9dw4wTrGk8Vu+2Ozm0KTha0AR1IA8BPovPsRVkTAF9AZ9ULXcfck+lP8AtO9SiMHjnsdILiSCIBvHHWR6gqs7yPFPwrpeyRO82RzuLeaZJp30andNZmByyCQ45g6OJ0nLx1lZvam0Kj6hJc6ec384ifFey9otkCk0umSdbAaC2i8Vc6TMa/mkkNsh+kvn2n/1H9VNRxb2uDg4y0gm8xHTj8+fCY8UgVQjaYZlQMcTG/vEOLnGBum7AG+V4k2Wd2nXeCGFzoZMS6bkyYOoHQ6SvU+y+zxV2dRqEmzTA4AglpM63ifNeW9qGxiqgFoj8IupSG2BCs77R9SnU6xn2jHiUKanBSYepBm3nf3KhGw2cXkZ5uGhgDi6IMhpDWXbaRrfmqzEEy5pJDXHMQHbgIt7BFvHqZm0az9l9P6TTxDXboa5hMAXzNOsiwGTTqqT9omzclRgbpvX/pgR86KUhtlWyk0/xGPFJzRzNuE2VK3DunoOEozDGJn/AAmIt9n16hhgs2m7NqGtgySCXDXjqII6I3D7QrDGUHZnb9Snmyva4PDngEvECW2In/CXYdgfjGUyBvtfBIDgIaXadQCtP2i7PNpVKLhc99RNoH/ys6aLnO0m0Ns337zz5ow7CHBzXS4AEO9pu8IM8Qi+z+0GPc6mKbaZbJAF5kw7hroqnC4huWC4NLZ1JEjMXahp1mCP5W8lJsOn3mKztJysEk6ZjlyyR/MZK8bh+VyuUOvK3ta/q9HNM16SSS9ws+Ze1dc9/H8o+JVUzVdSVMaBa+KIJ6GFrv2Q1s+PdI9mhUcPHNTb/wBxSSQDL79o7czHDm5vxXmmIbYnlPuSSSfca7FeCjtktmvRHOrTHq9qSSYj3rtp7B814A0Q0Hn/AH/RJJHgCMrspJIA907Cf/yaHhU/+x4Xk3bdsYupHENP+0BJJAjPFEYVsg+fwSSSY0eq/scG9ihf2KJ97wqv9r7sppkfbI9Wk/kEkkIGedU8U6OCLz2SSTAvOwmLP7ww/wDqZf6muB/NexdoaQLqc3+sZ+IJJJeRGwOzqP8Ayqf9Df0UtDDMZORjWzrlAE+MJJLmuOKdpICVJJJW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42" name="Group 241"/>
          <p:cNvGrpSpPr/>
          <p:nvPr/>
        </p:nvGrpSpPr>
        <p:grpSpPr>
          <a:xfrm>
            <a:off x="1489275" y="1303121"/>
            <a:ext cx="4440617" cy="5126068"/>
            <a:chOff x="1489275" y="1303121"/>
            <a:chExt cx="4440617" cy="5126068"/>
          </a:xfrm>
        </p:grpSpPr>
        <p:cxnSp>
          <p:nvCxnSpPr>
            <p:cNvPr id="129" name="Gekrümmte Verbindung 207"/>
            <p:cNvCxnSpPr>
              <a:cxnSpLocks noChangeShapeType="1"/>
              <a:stCxn id="12" idx="3"/>
              <a:endCxn id="1048" idx="1"/>
            </p:cNvCxnSpPr>
            <p:nvPr/>
          </p:nvCxnSpPr>
          <p:spPr bwMode="auto">
            <a:xfrm flipV="1">
              <a:off x="1520436" y="1303121"/>
              <a:ext cx="4409456" cy="1459045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Gekrümmte Verbindung 209"/>
            <p:cNvCxnSpPr>
              <a:cxnSpLocks noChangeShapeType="1"/>
              <a:stCxn id="12" idx="3"/>
              <a:endCxn id="260" idx="1"/>
            </p:cNvCxnSpPr>
            <p:nvPr/>
          </p:nvCxnSpPr>
          <p:spPr bwMode="auto">
            <a:xfrm flipV="1">
              <a:off x="1520436" y="2032643"/>
              <a:ext cx="4352520" cy="72952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Gekrümmte Verbindung 213"/>
            <p:cNvCxnSpPr>
              <a:cxnSpLocks noChangeShapeType="1"/>
              <a:stCxn id="13" idx="3"/>
              <a:endCxn id="241" idx="1"/>
            </p:cNvCxnSpPr>
            <p:nvPr/>
          </p:nvCxnSpPr>
          <p:spPr bwMode="auto">
            <a:xfrm flipV="1">
              <a:off x="1957320" y="2688931"/>
              <a:ext cx="3953205" cy="39240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Gekrümmte Verbindung 219"/>
            <p:cNvCxnSpPr>
              <a:cxnSpLocks noChangeShapeType="1"/>
              <a:stCxn id="175" idx="3"/>
              <a:endCxn id="1042" idx="1"/>
            </p:cNvCxnSpPr>
            <p:nvPr/>
          </p:nvCxnSpPr>
          <p:spPr bwMode="auto">
            <a:xfrm>
              <a:off x="1833601" y="4706163"/>
              <a:ext cx="4049734" cy="1125434"/>
            </a:xfrm>
            <a:prstGeom prst="curvedConnector3">
              <a:avLst>
                <a:gd name="adj1" fmla="val 5350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Gekrümmte Verbindung 221"/>
            <p:cNvCxnSpPr>
              <a:cxnSpLocks noChangeShapeType="1"/>
              <a:endCxn id="1046" idx="1"/>
            </p:cNvCxnSpPr>
            <p:nvPr/>
          </p:nvCxnSpPr>
          <p:spPr bwMode="auto">
            <a:xfrm>
              <a:off x="1872103" y="4706163"/>
              <a:ext cx="4015009" cy="172302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" name="Gekrümmte Verbindung 217"/>
            <p:cNvCxnSpPr>
              <a:cxnSpLocks noChangeShapeType="1"/>
              <a:stCxn id="14" idx="3"/>
              <a:endCxn id="1050" idx="1"/>
            </p:cNvCxnSpPr>
            <p:nvPr/>
          </p:nvCxnSpPr>
          <p:spPr bwMode="auto">
            <a:xfrm>
              <a:off x="1489275" y="3420001"/>
              <a:ext cx="4406009" cy="158585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8" name="Group 247"/>
          <p:cNvGrpSpPr/>
          <p:nvPr/>
        </p:nvGrpSpPr>
        <p:grpSpPr>
          <a:xfrm>
            <a:off x="5872719" y="840572"/>
            <a:ext cx="701975" cy="6053022"/>
            <a:chOff x="5872719" y="840572"/>
            <a:chExt cx="701975" cy="6053022"/>
          </a:xfrm>
        </p:grpSpPr>
        <p:grpSp>
          <p:nvGrpSpPr>
            <p:cNvPr id="243" name="Group 242"/>
            <p:cNvGrpSpPr/>
            <p:nvPr/>
          </p:nvGrpSpPr>
          <p:grpSpPr>
            <a:xfrm>
              <a:off x="5872719" y="840572"/>
              <a:ext cx="701975" cy="6053022"/>
              <a:chOff x="5872719" y="840572"/>
              <a:chExt cx="701975" cy="6053022"/>
            </a:xfrm>
          </p:grpSpPr>
          <p:pic>
            <p:nvPicPr>
              <p:cNvPr id="1038" name="Picture 14" descr="Hurricane Katrina August 28 2005 NASA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1556385"/>
                <a:ext cx="635548" cy="820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https://encrypted-tbn2.gstatic.com/images?q=tbn:ANd9GcQzxzC3NbqeIMYM3FiiHDYNr_Uvi4xym1DEo37v8y4qeR-lYzGskw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4043" y="3005173"/>
                <a:ext cx="652030" cy="909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http://www.music.lt/images/groups/1/451/Bob_Dylan/bob_dylan_yog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2719" y="3741395"/>
                <a:ext cx="701975" cy="889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6" descr="Robert F Kennedy crop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284" y="4590913"/>
                <a:ext cx="661500" cy="829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Denzel Washington cropped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335" y="5346407"/>
                <a:ext cx="673449" cy="970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http://www.bbg.gov/wp-content/media/2013/01/CapInaugural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112" y="5964784"/>
                <a:ext cx="687582" cy="928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5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2360640"/>
                <a:ext cx="644815" cy="656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8" name="Picture 24" descr="http://www.scienceofdrink.com/wp-content/uploads/2011/01/hurricane-single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9892" y="840572"/>
                <a:ext cx="616181" cy="9250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0" name="Picture 404" descr="http://hidingplaceplace.com/wp-content/uploads/2010/07/sinnerman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956" y="1716339"/>
              <a:ext cx="666050" cy="63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9" name="Group 248"/>
          <p:cNvGrpSpPr/>
          <p:nvPr/>
        </p:nvGrpSpPr>
        <p:grpSpPr>
          <a:xfrm>
            <a:off x="5872719" y="1718564"/>
            <a:ext cx="701976" cy="4246220"/>
            <a:chOff x="5872719" y="1718564"/>
            <a:chExt cx="701976" cy="4246220"/>
          </a:xfrm>
        </p:grpSpPr>
        <p:sp>
          <p:nvSpPr>
            <p:cNvPr id="232" name="Rounded Rectangle 231"/>
            <p:cNvSpPr/>
            <p:nvPr/>
          </p:nvSpPr>
          <p:spPr bwMode="auto">
            <a:xfrm>
              <a:off x="5895285" y="1718564"/>
              <a:ext cx="643721" cy="630381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5" name="Rounded Rectangle 264"/>
            <p:cNvSpPr/>
            <p:nvPr/>
          </p:nvSpPr>
          <p:spPr bwMode="auto">
            <a:xfrm>
              <a:off x="5883336" y="3059312"/>
              <a:ext cx="662738" cy="706834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7" name="Rounded Rectangle 266"/>
            <p:cNvSpPr/>
            <p:nvPr/>
          </p:nvSpPr>
          <p:spPr bwMode="auto">
            <a:xfrm>
              <a:off x="5872719" y="3803136"/>
              <a:ext cx="701975" cy="785762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8" name="Rounded Rectangle 267"/>
            <p:cNvSpPr/>
            <p:nvPr/>
          </p:nvSpPr>
          <p:spPr bwMode="auto">
            <a:xfrm>
              <a:off x="5916851" y="5347539"/>
              <a:ext cx="657844" cy="617245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1489275" y="2032643"/>
            <a:ext cx="4440617" cy="3804372"/>
            <a:chOff x="1489275" y="2032643"/>
            <a:chExt cx="4440617" cy="3804372"/>
          </a:xfrm>
        </p:grpSpPr>
        <p:cxnSp>
          <p:nvCxnSpPr>
            <p:cNvPr id="270" name="Gekrümmte Verbindung 209"/>
            <p:cNvCxnSpPr>
              <a:cxnSpLocks noChangeShapeType="1"/>
              <a:endCxn id="260" idx="1"/>
            </p:cNvCxnSpPr>
            <p:nvPr/>
          </p:nvCxnSpPr>
          <p:spPr bwMode="auto">
            <a:xfrm flipV="1">
              <a:off x="1528878" y="2032643"/>
              <a:ext cx="4344078" cy="729522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4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8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1" name="Gekrümmte Verbindung 219"/>
            <p:cNvCxnSpPr>
              <a:cxnSpLocks noChangeShapeType="1"/>
              <a:stCxn id="175" idx="3"/>
            </p:cNvCxnSpPr>
            <p:nvPr/>
          </p:nvCxnSpPr>
          <p:spPr bwMode="auto">
            <a:xfrm>
              <a:off x="1833601" y="4706163"/>
              <a:ext cx="4096291" cy="1130852"/>
            </a:xfrm>
            <a:prstGeom prst="curvedConnector3">
              <a:avLst>
                <a:gd name="adj1" fmla="val 53464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5" name="Textfeld 116"/>
          <p:cNvSpPr txBox="1">
            <a:spLocks noChangeArrowheads="1"/>
          </p:cNvSpPr>
          <p:nvPr/>
        </p:nvSpPr>
        <p:spPr bwMode="auto">
          <a:xfrm>
            <a:off x="367911" y="2542184"/>
            <a:ext cx="158940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Hurricane,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about Carter,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is on Bob's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Desire.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It is played in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 film with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Washington.</a:t>
            </a: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5" name="Rectangle 2"/>
          <p:cNvSpPr txBox="1">
            <a:spLocks noChangeArrowheads="1"/>
          </p:cNvSpPr>
          <p:nvPr/>
        </p:nvSpPr>
        <p:spPr bwMode="auto">
          <a:xfrm>
            <a:off x="7203537" y="380892"/>
            <a:ext cx="192065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/>
              <a:t>(NERD)</a:t>
            </a:r>
            <a:endParaRPr lang="en-US" sz="32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2613548" y="3440517"/>
            <a:ext cx="3012363" cy="1446550"/>
          </a:xfrm>
          <a:prstGeom prst="rect">
            <a:avLst/>
          </a:prstGeom>
          <a:solidFill>
            <a:srgbClr val="00FFCC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contextual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similarity</a:t>
            </a:r>
            <a:r>
              <a:rPr lang="en-US" dirty="0" smtClean="0">
                <a:latin typeface="+mj-lt"/>
              </a:rPr>
              <a:t>:</a:t>
            </a:r>
          </a:p>
          <a:p>
            <a:pPr marL="0"/>
            <a:r>
              <a:rPr lang="en-US" dirty="0" smtClean="0">
                <a:latin typeface="+mj-lt"/>
              </a:rPr>
              <a:t>mention vs. entity</a:t>
            </a:r>
          </a:p>
          <a:p>
            <a:pPr marL="0"/>
            <a:r>
              <a:rPr lang="en-US" dirty="0" smtClean="0">
                <a:latin typeface="+mj-lt"/>
              </a:rPr>
              <a:t>(bag-of-words, </a:t>
            </a:r>
          </a:p>
          <a:p>
            <a:pPr marL="0"/>
            <a:r>
              <a:rPr lang="en-US" dirty="0" smtClean="0">
                <a:latin typeface="+mj-lt"/>
              </a:rPr>
              <a:t>language model)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96433" y="925086"/>
            <a:ext cx="451600" cy="5822035"/>
            <a:chOff x="6796433" y="925086"/>
            <a:chExt cx="451600" cy="5822035"/>
          </a:xfrm>
        </p:grpSpPr>
        <p:grpSp>
          <p:nvGrpSpPr>
            <p:cNvPr id="162" name="Group 913"/>
            <p:cNvGrpSpPr/>
            <p:nvPr/>
          </p:nvGrpSpPr>
          <p:grpSpPr bwMode="auto">
            <a:xfrm>
              <a:off x="6821118" y="1667104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296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97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913"/>
            <p:cNvGrpSpPr/>
            <p:nvPr/>
          </p:nvGrpSpPr>
          <p:grpSpPr bwMode="auto">
            <a:xfrm>
              <a:off x="6821118" y="2423447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28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8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913"/>
            <p:cNvGrpSpPr/>
            <p:nvPr/>
          </p:nvGrpSpPr>
          <p:grpSpPr bwMode="auto">
            <a:xfrm>
              <a:off x="6796433" y="3149509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264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913"/>
            <p:cNvGrpSpPr/>
            <p:nvPr/>
          </p:nvGrpSpPr>
          <p:grpSpPr bwMode="auto">
            <a:xfrm>
              <a:off x="6821118" y="3902694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237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8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913"/>
            <p:cNvGrpSpPr/>
            <p:nvPr/>
          </p:nvGrpSpPr>
          <p:grpSpPr bwMode="auto">
            <a:xfrm>
              <a:off x="6821118" y="4635724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22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913"/>
            <p:cNvGrpSpPr/>
            <p:nvPr/>
          </p:nvGrpSpPr>
          <p:grpSpPr bwMode="auto">
            <a:xfrm>
              <a:off x="6804549" y="925086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19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9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6" name="Group 913"/>
            <p:cNvGrpSpPr/>
            <p:nvPr/>
          </p:nvGrpSpPr>
          <p:grpSpPr bwMode="auto">
            <a:xfrm>
              <a:off x="6821118" y="5347539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317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18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7" name="Group 913"/>
            <p:cNvGrpSpPr/>
            <p:nvPr/>
          </p:nvGrpSpPr>
          <p:grpSpPr bwMode="auto">
            <a:xfrm>
              <a:off x="6821118" y="6111256"/>
              <a:ext cx="426915" cy="635865"/>
              <a:chOff x="838200" y="1371600"/>
              <a:chExt cx="381000" cy="533400"/>
            </a:xfrm>
            <a:solidFill>
              <a:srgbClr val="008000"/>
            </a:solidFill>
          </p:grpSpPr>
          <p:sp>
            <p:nvSpPr>
              <p:cNvPr id="328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29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8" name="TextBox 337"/>
          <p:cNvSpPr txBox="1"/>
          <p:nvPr/>
        </p:nvSpPr>
        <p:spPr>
          <a:xfrm>
            <a:off x="213147" y="5379158"/>
            <a:ext cx="2871299" cy="769441"/>
          </a:xfrm>
          <a:prstGeom prst="rect">
            <a:avLst/>
          </a:prstGeom>
          <a:solidFill>
            <a:srgbClr val="00FFCC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prior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popularity</a:t>
            </a:r>
          </a:p>
          <a:p>
            <a:pPr marL="0"/>
            <a:r>
              <a:rPr lang="en-US" dirty="0" smtClean="0">
                <a:latin typeface="+mj-lt"/>
              </a:rPr>
              <a:t>of name-entity pairs</a:t>
            </a:r>
          </a:p>
        </p:txBody>
      </p:sp>
      <p:sp>
        <p:nvSpPr>
          <p:cNvPr id="339" name="Rounded Rectangle 6"/>
          <p:cNvSpPr>
            <a:spLocks noChangeArrowheads="1"/>
          </p:cNvSpPr>
          <p:nvPr/>
        </p:nvSpPr>
        <p:spPr bwMode="auto">
          <a:xfrm>
            <a:off x="120758" y="3914583"/>
            <a:ext cx="1859147" cy="1013544"/>
          </a:xfrm>
          <a:prstGeom prst="roundRect">
            <a:avLst>
              <a:gd name="adj" fmla="val 16667"/>
            </a:avLst>
          </a:prstGeom>
          <a:solidFill>
            <a:srgbClr val="99FFCC">
              <a:alpha val="45882"/>
            </a:srgbClr>
          </a:solidFill>
          <a:ln w="28575" algn="ctr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8" grpId="0" animBg="1"/>
      <p:bldP spid="339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ed Corner 670"/>
          <p:cNvSpPr/>
          <p:nvPr/>
        </p:nvSpPr>
        <p:spPr bwMode="auto">
          <a:xfrm>
            <a:off x="274981" y="2542184"/>
            <a:ext cx="2170248" cy="2447925"/>
          </a:xfrm>
          <a:prstGeom prst="foldedCorner">
            <a:avLst/>
          </a:prstGeom>
          <a:solidFill>
            <a:srgbClr val="CC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972616" y="0"/>
            <a:ext cx="10943931" cy="569913"/>
          </a:xfrm>
        </p:spPr>
        <p:txBody>
          <a:bodyPr/>
          <a:lstStyle/>
          <a:p>
            <a:r>
              <a:rPr lang="en-US" sz="3200" dirty="0" smtClean="0"/>
              <a:t>Named Entity Recognition &amp; Disambiguation</a:t>
            </a:r>
            <a:endParaRPr lang="en-US" sz="3200" dirty="0"/>
          </a:p>
        </p:txBody>
      </p:sp>
      <p:grpSp>
        <p:nvGrpSpPr>
          <p:cNvPr id="15" name="Gruppieren 14"/>
          <p:cNvGrpSpPr>
            <a:grpSpLocks/>
          </p:cNvGrpSpPr>
          <p:nvPr/>
        </p:nvGrpSpPr>
        <p:grpSpPr bwMode="auto">
          <a:xfrm>
            <a:off x="188523" y="1005550"/>
            <a:ext cx="2411413" cy="1008062"/>
            <a:chOff x="1020100" y="4412860"/>
            <a:chExt cx="3468264" cy="1544363"/>
          </a:xfrm>
        </p:grpSpPr>
        <p:grpSp>
          <p:nvGrpSpPr>
            <p:cNvPr id="16" name="Group 669"/>
            <p:cNvGrpSpPr>
              <a:grpSpLocks/>
            </p:cNvGrpSpPr>
            <p:nvPr/>
          </p:nvGrpSpPr>
          <p:grpSpPr bwMode="auto">
            <a:xfrm>
              <a:off x="1020100" y="4412860"/>
              <a:ext cx="621977" cy="751852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10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0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" name="Group 669"/>
            <p:cNvGrpSpPr>
              <a:grpSpLocks/>
            </p:cNvGrpSpPr>
            <p:nvPr/>
          </p:nvGrpSpPr>
          <p:grpSpPr bwMode="auto">
            <a:xfrm>
              <a:off x="1366178" y="4577328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9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9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8" name="Group 669"/>
            <p:cNvGrpSpPr>
              <a:grpSpLocks/>
            </p:cNvGrpSpPr>
            <p:nvPr/>
          </p:nvGrpSpPr>
          <p:grpSpPr bwMode="auto">
            <a:xfrm>
              <a:off x="1740100" y="4518961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8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9" name="Group 783"/>
            <p:cNvGrpSpPr/>
            <p:nvPr/>
          </p:nvGrpSpPr>
          <p:grpSpPr bwMode="auto">
            <a:xfrm>
              <a:off x="2063718" y="4740666"/>
              <a:ext cx="647052" cy="721659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75" name="Folded Corner 78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00"/>
              </a:solidFill>
              <a:ln w="9525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" name="Straight Connector 78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" name="Straight Connector 78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" name="Straight Connector 78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" name="Straight Connector 78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" name="Straight Connector 78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79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79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79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79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0" name="Group 913"/>
            <p:cNvGrpSpPr/>
            <p:nvPr/>
          </p:nvGrpSpPr>
          <p:grpSpPr bwMode="auto">
            <a:xfrm>
              <a:off x="2378521" y="490606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6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913"/>
            <p:cNvGrpSpPr/>
            <p:nvPr/>
          </p:nvGrpSpPr>
          <p:grpSpPr bwMode="auto">
            <a:xfrm>
              <a:off x="2777047" y="483389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5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913"/>
            <p:cNvGrpSpPr/>
            <p:nvPr/>
          </p:nvGrpSpPr>
          <p:grpSpPr bwMode="auto">
            <a:xfrm>
              <a:off x="3053920" y="479650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4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913"/>
            <p:cNvGrpSpPr/>
            <p:nvPr/>
          </p:nvGrpSpPr>
          <p:grpSpPr bwMode="auto">
            <a:xfrm>
              <a:off x="3491619" y="496768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3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913"/>
            <p:cNvGrpSpPr/>
            <p:nvPr/>
          </p:nvGrpSpPr>
          <p:grpSpPr bwMode="auto">
            <a:xfrm>
              <a:off x="3823867" y="5154517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2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99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118"/>
          <p:cNvGrpSpPr/>
          <p:nvPr/>
        </p:nvGrpSpPr>
        <p:grpSpPr>
          <a:xfrm>
            <a:off x="367911" y="2672165"/>
            <a:ext cx="1589409" cy="2149248"/>
            <a:chOff x="367911" y="2672165"/>
            <a:chExt cx="1589409" cy="2149248"/>
          </a:xfrm>
        </p:grpSpPr>
        <p:grpSp>
          <p:nvGrpSpPr>
            <p:cNvPr id="11" name="Gruppieren 270"/>
            <p:cNvGrpSpPr>
              <a:grpSpLocks/>
            </p:cNvGrpSpPr>
            <p:nvPr/>
          </p:nvGrpSpPr>
          <p:grpSpPr bwMode="auto">
            <a:xfrm>
              <a:off x="367911" y="2672165"/>
              <a:ext cx="1589409" cy="855836"/>
              <a:chOff x="621835" y="2424177"/>
              <a:chExt cx="1586995" cy="857645"/>
            </a:xfrm>
          </p:grpSpPr>
          <p:sp>
            <p:nvSpPr>
              <p:cNvPr id="12" name="Abgerundetes Rechteck 117"/>
              <p:cNvSpPr>
                <a:spLocks noChangeArrowheads="1"/>
              </p:cNvSpPr>
              <p:nvPr/>
            </p:nvSpPr>
            <p:spPr bwMode="auto">
              <a:xfrm>
                <a:off x="621835" y="2424177"/>
                <a:ext cx="1150775" cy="18038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Abgerundetes Rechteck 118"/>
              <p:cNvSpPr>
                <a:spLocks noChangeArrowheads="1"/>
              </p:cNvSpPr>
              <p:nvPr/>
            </p:nvSpPr>
            <p:spPr bwMode="auto">
              <a:xfrm>
                <a:off x="1353248" y="2726026"/>
                <a:ext cx="855582" cy="21637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Abgerundetes Rechteck 119"/>
              <p:cNvSpPr>
                <a:spLocks noChangeArrowheads="1"/>
              </p:cNvSpPr>
              <p:nvPr/>
            </p:nvSpPr>
            <p:spPr bwMode="auto">
              <a:xfrm>
                <a:off x="1225007" y="3065365"/>
                <a:ext cx="516489" cy="21645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75" name="Abgerundetes Rechteck 119"/>
            <p:cNvSpPr>
              <a:spLocks noChangeArrowheads="1"/>
            </p:cNvSpPr>
            <p:nvPr/>
          </p:nvSpPr>
          <p:spPr bwMode="auto">
            <a:xfrm>
              <a:off x="429103" y="4590913"/>
              <a:ext cx="1404498" cy="2305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7" name="AutoShape 4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155575" y="-5254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AutoShape 6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307975" y="-3730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AutoShape 8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460375" y="-2206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7" name="AutoShape 10" descr="data:image/jpeg;base64,/9j/4AAQSkZJRgABAQAAAQABAAD/2wCEAAkGBxQSEhUTExQVFhUXFx0bFxgXGBcaHRocHBgcGBgaGCAdHCggGhslHhgYITEhJSkrLi4uHCAzODMsNygtLisBCgoKDg0OGhAQFywcHyQsLCwsLCwsLCwsLCwsLCwsLCwsLCwsLCwsLCwsLCwsLCwsLCwsLCwsLCwsLCwsLCwsLP/AABEIAP8AxgMBIgACEQEDEQH/xAAbAAACAgMBAAAAAAAAAAAAAAAEBQMGAAECB//EADoQAAECBAQEAwcDBAICAwAAAAECEQADITEEEkFRBSJhcQaBkRMyobHB0fBCUuEUI3LxFWKCwkNTsv/EABkBAAMBAQEAAAAAAAAAAAAAAAABAgMEBf/EAB8RAQEBAQEBAQEAAwEAAAAAAAABEQIhMRIDE0FRBP/aAAwDAQACEQMRAD8AjxKhmcmw0FqUAD7wkQlUxf7Rt5v52gqVLXMZlB6nKxZINsxZnJLtBfs5ct0E51qqakhIZnJ01byiM1LUjApOV1FgSeW5Ny3n8oauEgqWSKFhsBXzJ+sAyC5H6UJqaGtaJDmj66xJiAJpUtasqJZsnU62rq1PpDMp4jiyooqUKUXSnUjdXpQRYvBeARMZU7mNVZSaWpr1f03hdM4enETTLShY5AozDTKTYDZgLPFi8PYdKXQMx5fe7mwOgoIIGY7iy5k4yxLoBzqFgHt8GgyZhENnCUiZlIJoznVXZoZ/0YlpAaqzU9LxXvFuPyoPs1AChPUDYdXEM1V45i0FaiakMAFA2A01cn5QpKzM51qAAPKBraziwcxBiX1NTfpBMmSFZasge6Pg/e/a8TLqa6kJATmCabkj7vtTrBpkrZ9xoOUD/sWqenyiXh0oPnUOUFgGc3yhqmj7bG9YYKnVGZgBSpFA5op3JJawFXAigGwsgGWZilmig2U7XYA9xp845wuIVOWqYrlky00UrKGFb8pBq9uvlBj+JGZ7ocB621owBZ62hFjgtTAgkgPlKnFqlVa6WYUEGkeK41LBOTNMN2ZQTR2uXOlD/uFHiAhhyJch2DG9akVMJDjFoHOsGjdBuEilet/rBIxopR/V36fCF+gsysUF+8xJ3J+blvSNJWSQoDMDQAA5QNyTc9AYXYErbMwSDqWe/wCnbT7wSZhCg6sxpQBRJ7swGm8UDFOHCS8yWvTlSEFxckuHANmB1pE2IxAKmlSjkNCTLC82zKzA6NqN3gaRPyuVCaD0ISLWa+35fSsWhdDMUAmoSHv+2jNqX0rAA+JlKKmYg0Lihrtta9oYYfh7pdIUvYBRroNaRJJxslBDzEEEMRzZr+m9XjvGcZlg5ZC5UtL1K0KINLMCmhr9egBuF4HMIUsOtqBAZRBsamji1Toe0bxXggjDrmYlQ9pdCUZmA/aa1VuREErBzcTNBlT0CUUFKAl05FuCciUqNTXmILBg1HiXjfETIlpRLmzVzFk5kgAjYtmJNX0t0tDNSF+F5qkmaJXJmygKWAXZ3FQ4NaxkaxnFphUZZmEFBIyzMhKdwCeVqClw0ZGiPFrnTkyxlQxI9/Uno40Hp3hRNHM6SVPfVz1OrdohWlZUQpRJJqB6RJPmCXajCzm+0cv61rgjHY0oQCTzfpQLDqrcwVwfiKpryhQJQSSHc1Faf5an6xTsRjVGlXfU6dtIuPhWZkwxIT/cnTAlwKBKWdVb3fZ4J1tIfNxplII/URlSNyRe72a8WjwnwwpQlKyAQBrU6nyFoScP4IZqle2sFshT8ykhsotTrb7XjAyUoqEpFNB8I0OK54jxUwzyjMEypSAVkGpJrl7M3rHn3EuMKnqU9EJ0GwsN9rbw78VYspVNSSXVNJfcABk9gKeUVEoqyhym/n/tniOqEUidmUToGHfb5/CGaZKlJYAPQBN1ECpVagf5d4AwEhOYlypKQWa3qdrO+vWD1YgtlDvYhBY7XOw6t6uSTEi8HiyVAkBKUcoYF8zCiQKqLP23gLGY3KfZ8xJqWZq3A9O0RrmF8iFEGgJBcJAbW5JLvSBsUkILuzgjMq5e5bqxD9YoOMZPZydKACwNmpXfXeFs/HqIKQb3Z6s9O1Y3OkqWUpFl23YFlKOw77ROZCGMtAzc5KSzqU9ACbZRX4DeAizIVVJofO1IYcPkElISgkq93NY9a0Yb/GLjwbwOspC1sH1Xdr8qQ4qdTFklcNl4etVq1NfmXJH40Eh4qqOHqDlS0MG0VU65WDq72iD/AJEgEBC9a/UvftFixU0TS4lpfdTjo13UL3p0gQ8E5iVhISoUSKAG4IGvnDBSJ6VpYJrrzmvSpYaR3K4YtQBMsAaEKCur+cMxgCHcIy7Mx01o77bRDL4ciiyVobUEN6Gmu8PCDezSeWYUqSGYMkjVySwVXqXEQTcA7BLdn1PQkknWnWGKVpIOVSVg2IZ7/qoQ8QTUuXCig/lqX6iAATInSgkMGQcwcEMXFdHNjYw1m4eVMclKlTMpPvZC9ikApYAMOUVPlA6505KXYTABVSSR5Fvz6CzliekJVLMsvQpUWejEVr8YAU4zH+xXkVhpBy0A/uJNa1yLBLVvvGQ4xqELAEySlcyh9ogtRmIU6wHdvQxkaSxProqSCCDRKCTsC1QPPeFipC5hdLEC4cUfzc+UY2UPRlXIZ/PWJ+E4kDMjKFkmii9BV8opzM9Y5Jda0sHDCqYiW9VEJ11PKbagv0j03C8K9kyC3KXGyRSnw9TFb8PyVqmrmqDHRQNn0TtQgPpF3wcrMwYGgfz33pF8woNwcqxdzQjt/MF4zFJlpdamGge5270jcsJQl9E/gijeJeJCZNyqGbIAwehKgDTy16dYpSv+I+ICZOcUGYkpuz18y7wrxVSE2V7yjtS2xLfOJCoqUuYoXYdABtsKPvECsQADNPvKsDoTZhrE9JlSzjZCBUuA27c3QMNTX5jESA7Bmuok3D3UTvUgCloAlTXzKUXAGtXUrQW+FvnpWIIOUu/6upNz9vLWGQ/EYhEsZE1F37/u1UWrtCnEIVMZQzAEOCRdnPL6XjhIcjMMwJbLYKOxq4AOU9bRYuF8Jm4uYxcAAZlVZwLAdIPoL8BwhRVLS55gXNKf9Og1rdiYvXAODy5KhOuWORKUmr/qPUxFPwUvDmWlJBUDUs7k7gX+3eHqcQpJASCH94s53dh6AaRWHBWJxC2dQSCBrbtCoFK6h5hs4Lj7QWrCFZzTF0aidAPuY7M6XKTlTYbVhhHLw/KSUppWukcSZ0pRqoFtg/l2fWBuJIVOTRyg6CnrAuE4JlS2dSSbkA1717+sPAJxWFK1UBDjcWIcFncA9RvC7EYJCS6itwLNd9mvDBGBEoEJW9a5Rd3qWvGhPTMdNWFC9W6U1eAlXmJVKLv5Go7GJpmKQ2bPlO3WJcZw9aVEMVIPunKPR2cGF87gxWK0B0NPR4eE4lcUnKVlQlLLexCQ7NopnoDvQakwxkY+UFeyVJKVBx/cU6VMOUkNYli4sACL0UpwAQq42dzfyLtDhE4gZCcimoTzJNNi7eUTgh9wzBSZssKVllmjoKVMCBXKVioNIyAeE4xUuWUYh5jLJRMQQCxA5SLs4d4yBSkYn3Asakih6a/Dyg7hUpPs5hIB5VZWLbEP3ykP0MJ1G4hhwVK3A0WcotZ2UX0A3jl5vpDeArnTAsS/dCWKho92exIcPHqvh7BSkpJSgJNHLAOWvuabxU8JMRhFy5TBQIS5YnMXYhKdND6Qz8S+KEplDJ7z5snukpBY1019LRvJkOeGXiCcEhMsKYkh22diT5R594hUoYlYAASS4Iv7qQX7F/MxyvxQF4gFIzJYhKlO4Js4b3REfiXiITMyJOZKUpDjUgnNXVya9RD0W6VcTxLAp+Hf5wGmS2Va08jihN2q3y+MblOtWZrn6fxDLj8tkolBqJc9X+WsZ2/7LCX2z1HvLUVX7MBtaOUuFZllr5ur1bzgWdJKSltx66UiyYLg/tlSUZXzEOHDVq53f6bXJtDPDnClT5hJ5QhmtYaDvW0emYaSmSj2UtNhU6jrEOFwSZaghAs1dzvDf+gCElQZ2qXDjpGsmHCnC8PQnmUK3c1q9W+8FIIFvWCDLUoHRLUttHEjBLNWITrSvzhhCZRXQ1OwjSODkpcv2H1MMpUklwhN+nziSWmYgMCw2hmQyMNMBLBk3AJYHqo3A6D1iGXiFS/fzKFgcpqauWclmYfeLDil5qt529BACyCCApt9wYCBy8QkgEJY0ZgW3BPx9I3kF2QW2Sx84jxPDFJDomEJvQPoPJqaCBZkqYEhSF5vKnW1iTDBqOIH3VJSQaNQtv3gbFYNEw5aJfe/kYXyuIIVReZChd0sRo9Kt5QUTMH6UrTob6+ohYCvEeGShedBBIqHrHeKwxWjNlqBUeVG+MHKSpTLQun7fsdoGn4hqa9dRrAWQswZoQSqn6kUPY79/wCIyJpigk5k5UE6k9nDd6xuEFKnSeYgFw9xBicYFolSSAAhRdTkUUTS25MRYiVkWoCtfhBXDeGqnKCUs5UOr0Kj/wDn4xzc/Qs6JsmQiXOCbpSpjmJSLhnsXo3lpCL26ZmGnzyv+5lKchApnWwUN3SpVevSCuLpM3DIOamYukfq1egrFZVhmAo3fWNbRUGCVl5wCW+en0iFKq1qYKUsBi7AfjAbwFMxbF0gdyK+mkKS0jbBApyra5ZmelvvG8fiSuas9QBlqzUJt3hQnGLd8xcWr+bwVg8YQeYqIh3i4co7B8OBmB87BQ8+grF24DwgzC6iQliBlFdEhjpTMP8AyiqcExRmzkIy3ULVsXb0j17wykKkJKQUhyCC4UGNQYfPOGJ4fw5EtKdgNfT5RGsCYsj9I3hli5Yy1LAVeFOBByg0cxRmacGhxW2+8EKWASAOWz/aAJstwK26bwywkgBLqgMJLlkCgYaARGuU93MM5iXpGxKSOpgBQcIOoiJWBTtDtQG3wiKbhsw0hkRrkkWaAlycrqKQCbkfbWHk3BlNYDmJFjAFV4vhpcwOQl/0qH5QwNw/Eqk5RmFTYn4A6GDuO4FSUqKQSLkDXt1ioYtYDpUaXBN+3QxcmpWqZM53SU9UsyvsY44jhhMBIoYr0rjCU5MwLgjmOzUdq0ixSMRnAqD1ELB9VkrnSHZBWDp9ekbhzi8NV6xuFiP1iq8Tw4BJD2BbysYb8FnmVhZs3MoKCVIQQ1Suj11AKh0cxmJkZwS4C/1A6AsHfd3p/EJsQwUoEEAJAbYtXz1jnvnrXA/9UQGFeu0cLmAglRZheB1yy8Q4rmIQneprf8+cPifqorMbJK050+6E5tmZWU/GFk+SUsVXUHbVjUE7OIuC/DsxMnKEkzVhglNc2ZaABS1Wra53itcZSQqWlSSlaJYQsENzIUpJ82Z46CwLK7QSlFM2lvMM/wAxEnDMEqaQhAdSqADXUny+8GKkZEqlqZwasQQ5YDsw+JY2gxRh4Nkn+qlkiiSCQepyf+0ev+EcMqWZkslwlRANai4agqAdI8n4bhVLmywHBUAQQWYvWvkfWPScHiVpxE7+4FJJFHFFMHSKnLCpw8x88FWTuGjMJh2WRtSA8JiQJtubQl6UYww4WBWvN+qJMTMlEEHQGsFSpoIfQW+8axFEKo9IGwCaCAxwjBHYTHWWAI44IaJCmNAwBqhvAHEMG4cXg1aWjgWMAIJstw3wijeIeGJSpVLixoCK2Ohj0LEYdi4tEcvCyZgVLmpB7j4iKlwrHiM7CrSCkg0PL2ix+C5ilDIagWrbWo+sPvEPCsroSXaw+UVDBzFYebmboW1F4vdiPi54iSxoYyO+E4hM5Gb4PaNRIwiwskLTLRLPOtT5qNYAFqG9dbCE/i+T7PFTUuCxD92D/F4sng+R7CcqdNJAloUSClwAWZi9FPTK0eeeJuJGZMWxOaYtSuwckD5+kYXn9eLtyBMRxB6D/feHuA4Qy5C5anTMBIdiyk1UPiL7xSpayC8ereEUifgxLQC8teYLo6UlZ06EK8n3jonP5njOTb6PmcXXhSicEBYJSGBYgpdQClAFkuz03jzPi3EfaKKqH2nMrookkm92NbXNNYunHOMSDMQgTilAOZZRm5ikFgCKsqj/AFjz7FkE5ncqqWe5qR5EkQ5FVZOB4wS0laEKJYoYqGRK1IyhQ5TzFjQs7GtIBXKMteVbAgCoIIOoIIcF2gjgJAQygShRAUl2ergg7g+bP1bifKCMwYgvmTdmNmJ01frDBngPeD2KQQxs5umoqC9O+0W/gSxMXKXm95JzE0coYJzaUcF/UmKBw6cyglWXYFbEDWruCPxxFmwKh7QS1goyulRSHDB8qg9Q5YV0axhWBesCvMpyxUDUixix4XCFBzfuiteHpqVgKZspY/Qxc5aXTSrCkZVcSLSCC8C4ShIMFSZgUKRGUQARpCj/AJFSiaNXl3uzEbw0QveNCUl3YPAHQNKxzHRMRA1gDpUQkXiZdohQYAWTVMW0hdiRXqDeGOPICo7wcpK3Ju0Mlb8RSSkJWHIIuLxSOLSgoFX6gfeH12MerYjCPLUhVRpFN8Q8BCHIKqh69PnFc0qT8DxmQM1w7xkJASkGtHoRdtu0airExafFeMzD+mkvlSOYpupQ66s148tXgpk0zVpBKZbZi9tH9QY9CkELmJKSCMwNdauRXs3nFK8TIMqfOQHQhSswD3SXKQbAgEs/SM/5/T7A4afKKlJUgsoM9KKeihSjVNH1GtG/BpMyWsKQsTUJUAtCFsopuWCS9hdJ2irqDQ28OYBc6alCQebUEAgakPR+mto6KkdP4chWJnpQuWgJCigqWSFVCmzH9TFQcaijm5cvgv8AXe0VhkFIlgBndLgcyipWVgQl2a5sHjJxloBSoCdPzZJTqUlspYrmhmUFM6TnYgmI/C/El4fFBAmKlyVLT7cEslSQoZiQwbVtQ7Vq834cBIlLw8xUtbPYkKBHemn2hgxTzF1IchSS9HL02qdOu8d+NuGIk4qYEEZTzS/8T7vk1j2iFB5UhQBSRcO+l/v20aEaEFL6agg6bEGHiJICEz5RmgIIS5DpsAqoPKKtUVivzMOxLW0MHcLxy5aZiEqyiYnKQXZiQSQHZ+UekAejSMricCShhzJFDd6jtWLzwPHJWhgbUYxTvByfaYdcsoZFHBIuUg5kj9r9Ic4ThypRdNnbdxvGVVD6YCgun0idOISpmIfaI8MpxUg9YydhAaih3EI0lXaN52gUJVoTGvYqJaACAp4kytHMpLR0YAyZaBniaYaQPMUwgBbja0jnhM1jWOcUqF8uaSqm8MljxgpFd47lnITXKoO3paLIkOkPdornF8MEg93ggrzPimGKFmmrRkPfEMrOQXY/xGRrEK7hSQQ2kZ4jw/tJftEkpmIqhTt1Uh+tSOtImlpesFhYbKapNGI6g/SOPi41s2POcXiBMALOr9RAy1O+50ekOfDcuYpSUiWqbKDlaQOVSblKi1y1Dd2a0blmRhcbNE5C1oBdIDUcBSSQSHZ7OIk4Tjly5zqU5UAn+4Cf7akhlM4Y5crdY7d8YuMLiBKIUgrmJyjlmiwPvJ5VWfYpfUaR1xTBJUVTkFa5acoUoFy6kk6sQzNb6QHOw68xL5nVzEKcFVCerVuRvtGlEpNCyhcgjXqLu8MGPFuLf1PslZUhctAQSDRSE+7megIcijPSA0KKVZtXen0MEYbFIH9qZKGVQFXKSHsu9wTaxqD0GEsihBB60byiVGRIUCQQ5qzW3iNiKFv9xFKpBCCNQTTdvpADjgnE/YTErSSGIzANVn+Eem8H8TJmIBY1d3sK0EeS4dCSdqDrXXQQx4TjFSlULCIsOV6bMxaQoqlzGBuKX1Ig3BY9S6BbxSJWJzgQfgVLSosawsPV5kLa8Te3G8ViTmNSTDPDNE4ZqZojl3iAKjDNgCRaoX4nEOSOkD8Qx7UTAQncpMMm8Wq0Q8ODqJ3MZPVyPqx+UD8MVUdoYWzCpoDCzjKhlJZ6wxwy+WsKeJGihCBBjZKQBTWMjWOqADSMhpUTCzQCx2gzE4gIGY1GlPR/lCqbNS9Dpfr2ghU/NLIoSBbtqI4+au3xS+M40zsQtatVNTYco+AiyTcCiaJRTMCVpQyFqypQQOcJVmPvhzu5YMXEUqYWUe5hrgeIKJAUpagRlYEu3QAh/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/SEFnk4YA8pd9Dp/EH4XFNyxWpcxYLBXc7Nfq9IYyMdUBQq1yflCw1qkz6Xhhh5wCSpwwp5tFZkTnFYIw+KrSFhnqcXmc6QPjOIgcoNTCXH8QYMkuToIHE9KXJ5lNBgH+1B1jjFT8xCBYXhdKmsCqOMBMKnO9oeFpwuc4yxmAllUwJF/xzA0lwSTtE3CJ3Msuxt5awgs00tLUdiwPpCTiUwuz3gzEYgEZHZg/esI+IYzMsAXSD8oIYDiKsygAY1GiKvuIyGTzXC4QhYcuDpBdUlo6xDqSCn3r96U7QKjEZgM1xbvHCXk8VficnJNWOr+R5h8DEMuaRYwy8Qh1JVulj5a/GFEeh/Pr9cypPcElSkEIsfeD3aoJe9elKRLh8QtsqQwIZRu+vxA82hZg8cpKcn6XcVsdxDGViEtqpzqKEbAPQ2DiLpmGBmpSC4Cg/Nqb0YEEdxE4yqDlgAWu9KkU00FtBEXD5CZg5QoquqwDbF/zvDNGCVLfPIfOA3MRqCQKtYNCoCmSUEO3YEV7tbtBmGwq11QhRHLYE+++QebH0g3D8PGIz+zC/aJAVlLlSwWf0LnzETy5BRllqnrRNByiWh1MCCwBSr9pLjvpEWqBTpYQSh3VZTOzgs1RW0dYOcpJBSWet4IxfD1ykgqITmoeapDvmLV8rt5t3wWRJWlaZkz2a2cEjkIBLpBqQthdmcihhB2JRLqJL1ZhffteOMPispcimu8D4yYM5CGYUGV931qYz+qyg05jUq6EAs1mhktAKQh/agH9gB+JMce3DX0isf1ZUkaH+aCIv7il5R5t6+cGC1aMLMD0q1zHfvE6DWAeHlMsAKCiqpU9AKOkdSfx4knEe8Ca6Pp1aFaWjVTARlFtYIw1CezQvSxGVJoGc7u9vzWC0KYdXr94RpZmIZP+X0pAvBpyitSgHAv5RDOAUyCpgkOTsNYP4ZxALSopCRLQ6QLOQGDbl6wzF8RmlSxloGLDzFIXyk//AC3ejxYMDw4kZ1FyU0G0J8SlKEhI7+sADprGR3LUwpfWMgDzdM8JWyCcps7a0p6H5RzhpMtlpWcpflVW9WehpWvR9WjiTOJUAQGSC3KxYnM53v0pByG2BGh7xxW+p+kfFZTy3P6T/H1+EIZsusWvGSs6VIDubd7jsHYQhnIAvtHV/wCfrzE/AIlm+kFygzEFwe3+xEYID/CNyauAfz8EdKj7hmJcszfFwRUdLQyRi3q1BQFRKgkZqbmjNa3xreEWQXcvFq8PYITyQXp7rUrp/uJvgdYXGmTMTMlrWSmqSQRVq0fUU84nnYdSS5IzEvQ1D+bg11rvWDJPAVlE1a0EGWkFuYOymJBZmq7AvSEyll66n+YgxK3ervqTWJFSCMtQXDhiNCR9PONSJRWzCp6gCneC14UoBKiDVnB26m7nb9phGFUkoLkV0sfwxyhBUCDapPlBmCwk2ZmMtKjlGZxpUDN1Z7DeN4rEqTNSnKkezNAUvWvMaDMfsIZAF4k0SwITYMGd7kNzbMYf+F8IqYsgqPtFvkLbXc/tqA46wt4bgVYiepkqXqWZy/wvWPU+B8AVKTzlPusMrv2J1/mJ6pSeqZxPB5FKQCCEWIdypg5BN626AQjwGHWZzlVEhw1QXGvRidqw78YypkuYpCKqI5QxKm1CWt3+9BZKVSpKSpRJWEhyCAlILk3rs+/nABSlhCXGwbepLQGjHlSi1nA8tWjhSzMP/jb/ABdtYGwqRmb9IY99PvAYTiU9QWUvUmvnX5Q+8IyQtRze6S/nr8oTT8K8xSqliCT/AJVPwaLX4RwmUObRVvhcrLi8WJUtQFVBBIHYU+MUzFzlsFKBHKmjv8fy0Hce4uJc4O1RboB9YW4mdnWpTDKKijX/ADygkVU0tTpcPGRAqaQkBu420jUGBT+NYfKrOn3TTtR/zr3gXDkimgqOx/DDniU0zUraW6QnmLtlUAWIL3uG17wjTJWlAUQQglgr6fAxxdxn19STYV4zA1zCj3Gh+xhkVPGM4LiFx1ebsSq+LSxbaOZEyog/iOEN+rgmFb1j0OO/1Fw6w6qAE9otfhTiAlzQ9BQ286RR8PPo0OuH4kgN+fzrB0p6hiPEwxCVyAk5FEBRSH5QXNtHaEPEUSFLCUqLJSA4SCVlIOZRrr3NITYOcpIGUt/pn+JguTQumhFX+0QZtwLByypOcLUhxyh+b/PQDcPFp4hweRl/qDJQiSCSUlZcvcggvpa3rFKUsNmSACS5FgD0H1iWbj1skZ1ZUcoGjEEO27EwBcJfFFLkGVh5cuSgkpQkBibuWblApAmBw8uUUqWFKmKVcgsT12FXgHg2PVNUhCSwSOam40N++8XvhMlIAzAE3D9YXwxHBpEpKRkSBc0ADklz94On4sJBLGgjqWzuwhF4t4smWJaM4TnWApQ94AvUBvUmwcxJqrPxq8SuYuWgJyuUrXmbUEJNWVQmjaRX+K4t1ZU2Swcs5OrtrXSHPGvEEsSU4XDlL0ClCoY3FWc3J+OsVvEFIXQuE22cVJ+YaKRTGU4LPYOT+awPhgSMxN617/h9Y4xKyUkAgEkZj1NQB2cR1ilMn2fQDqfxoCFzGJGUu7ufT7CHsriCUJCUiyfjFRXjCltGLRNgJgdS1mg3PzeKzwSg8bjBMnhSnygh/q/k5h9LWkSwpyAA41oKMfKKnMDZgtLLJBTRxVvpDriE72UkJJq1/v0vFWCN4nEjIFg3Vby6RkIJmI9ogJJylJttStusbipC03Tw5MyWtRmJSoPlzVCgGIBATcu+rkG0KZkmYJQlqJSjODX3QVUOatGZwG1PnYD4ld2lIJpkoeUPSmpG711jMJiSpTqCFZiVKcHUseliaxw+VpeYquKwRQl3dlFPQjQjvECZjRZZoSkcmdaK5h+kvRg2vrCXE4DPWX1eovsNtqxn1Gd4z4BnSwoEHX8eEeM4apJcVT8u8ORms0EyA52LaxX8+uuQqqZJhtwuxfy61gjiHDwC4IsXa3lA+BI+Edk6/U04seETQF+v8QfKTQdfh3gCQHZr0AG9HYbw1RhFpIBTVnY+n1iaqNFERKDPB09OUM+tKdaQLMllVIWmN8PTRLJUbfWHuA4spcxwqg0FoqOJnCWklTtsPgBAuG4xlDin/Vx8TBeonXpPH/FYkS6KGY/lOseY8Y8QKxC82YsEgV1NWp52hdxHiMyebNuz+kCSuWrOXiL0m3TbCTMgc1VfV+38xPgiR77vdqa1r/MQ4EFTlQJOgsBsPp/qGuFwYAAUCS1XGp1MVACRiuZ7soFhYVHr2gvDYl8yleX0gfiEoSlGjKZySAwAZvUt6QNiVgJSAeYv6G5+MMJOMYo5gE3Ki/rEsgGcqXKb+2osVNfKCW/nrAE2YRMYB1Atv0LDWoi0TFpkShLCmOXlrVyHJ8vtGsvieQM1pk4S00CBlc1LJu/pSF/iXiCVLLPlsD6OfIg94i4ViuebMDuElgdQfe7m0KMRUZipxXvcse0XJ6rXJJTV6E0jIExc3M2WwDdYyKJYUuHI9KwbhcczAvVW/wCPECsKooK2UGPM7sElgLa11IgYAKubW03sPWPK+L05VNatQH6+R+sCDEp5gkNmDEuDUEObXjeCUuYAgS1qLXAeg/U9vWJcXgFIHtQkhClGhyghVSoAO+XanTSHd+q1HLlDMCGYHXXvHU+dlqE8r0NHdrdBWsYljQdhZJZqPZ6axBi5MwsiXUFQKhS4oCfUw4L8AYmbzHNUm+jhnERTpCU1AYnaw3/Oscz3DEgijk0bo3xp09IZk8q1cM0OdWVkd4PFy0AKJ90FiHoTZzpfvB3D8SfbFQeZmcLCiQoAGgSCGcBgR0is4eRmpZ6iCMOuYl0AqG7eWvkIuf0qtW+akKUTmpudoFxvEkpSyD5wi4hi1nKFKDAO27voKesLlznN/N4V6O9GmJT7R86jbXQfeIZGCzk5VA6/63PaFuLxLKIFuscBQGrUBs4LtQtUGu0H1Omq8Otike6Klr/L8rEeHQVkAJyixN318v8AUcJWUkIIPNRKkqZJ5mqMpILvdu0MFS1y+cDlBGYkhXXmpTY31pFYDfD4cJRldNaFinzB66WuDHEyaA92GoGmjVrt3eADxWX/APUEKaozHU5q9A/xFGDQsVxhSlMws2nnF/rBpiJ6FBZJqf0u5AcVJ3FdLsIk4RISv3wSpRAABAATX3ulPP4wkTNGYuAEnbtTuYdYVf8ATy2TRcwMVVZLpfu9vKCXSiThaxMxBWtLJqkZbIVUAOL0DVgHj84mZlNw6c2536aVhhhMZLw8ohSkkqDhIIUH0LjWxel+sVObiVTZoIuT87v0jbj/AKE6ZimCRQpBr8W6iIUzEpTfNegcM41+3SGOLSkIWEioVQ6lhUj1rC0YBZAUxCT7rvWz1tqKxX7gBVNoyG8qUpQAkpVQAKUhKnUb1bu3pGRl/loWjA8SmTTMzkFKjmmZyAMoY5XJDEswL6Q4mYRK5Esy5KVVVkChz5UgVR+5IKnvVj3irScQc6VEBRLXCa2AZ6BVKHrFk4FiytRWsqzIYIDhgCEpoLBRpWObm6fNCYviKsvs1pWmWBRJBDVzVoH27CN4nFrWUIUeQpCgS2WxBFRQvmTVh84IE95sxC1koeYHsCxBAKQCzk6WJJgHCyzlVLGVKwS7lRuapsf0gV+8FNrAqAJWtJNRlAIqTQAl9AIJxc9K0lWWpLhVybsC3rS0CIwRVKVOQGShjlJB5QrK5DMTSCP6lKSkhLoJdy13KQwFqiFFyqvilLzFIDuGY6gsrXs4NrmE5msSAG6f7i48a4dmdQJBzZadUkpHbR9K0MIcbw9IZIScy0hSS4oQVJmDf3g19HgxHXPoFE/q0HSZ9AXsdfmfSF6sEfZiYCMubKRVwQx+RFuscyVF8uth6wvylPjMQ6izdI1h0BebMpmYkgZqVJat6NsXuIbYrw5MKuRmbmJNhTo9lCjRLiOFHDoFZcxBzD2icwVnZIKagFtRp10N/k8LZMjNMQ2ZT1GZJRZ6FiaEV+8FzeElZBCQSgMtCakCrEVDmwYHvrBAnlisFkywm37iLMbjU9B1iPFTwsqmWK1Fsrgg0JuaipYP+n1cBacI2bmICWKnSQpqnKlJJzB9SDba/OC4l7AkylKFAK2NXJUCK7NSj1BrB00+15FEKYUIzApa92HXW+sR/wDES5oVkWcyUk1TQsHb3qPQdztDBVP4kVKOUZQS+V8wF6JJDhNbdIzCE5hvp/EEcR4YlCkCWv2mZAU+UpZ1NlL61FnERYYOrLd3f5ltjcQUjPAyXNiGJD2rQMXB/PiTikrNUKzBJL7FR2+Xl2jWJn5kSly0ezQAxUogh0XVlDknWuscKVMnLSmWWysAPde4CixPM3yaKkBOJJJIuTQX3uImwcnK5F7D5O+7vDTiMlMkIyn+4kl1VdNgG63F9oDxEwZiScoCWTcuxfQXIgttDJqyXGUslJtYH9x30HxjUoulKJk1QTXITnyZhpamocAtGScKt1IdQVkC0gEMUFIURehysfJtob8NCpiQJ1QlKQkAJNDmAJBLEAtRwa94DhdIWRKaWZil59FAIygEFhqXZyQ/rGQ+l4ZWGGTLLJvmS7kKdgX/AMXYRkAf/9k="/>
          <p:cNvSpPr>
            <a:spLocks noChangeAspect="1" noChangeArrowheads="1"/>
          </p:cNvSpPr>
          <p:nvPr/>
        </p:nvSpPr>
        <p:spPr bwMode="auto">
          <a:xfrm>
            <a:off x="155575" y="-2560638"/>
            <a:ext cx="41338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AutoShape 20" descr="data:image/jpeg;base64,/9j/4AAQSkZJRgABAQAAAQABAAD/2wCEAAkGBxQSEhUUExQWFRUUFxcYGBgYGRccFxgYGBcYGBcXGBcYHCggGhwlHRkYJDEhJSkrLi4uFx8zODMsNygtLisBCgoKDg0OGxAQGiwkHyQsLCwsLCwsLCwsLCwsLCwsLCwsLCwsLCwsLCwsLCwsLCwsLCwsLCwsLCwsLCwsLCwsLP/AABEIAQUAwQMBIgACEQEDEQH/xAAcAAABBQEBAQAAAAAAAAAAAAAEAAIDBQYBBwj/xABFEAABAwIDBQUEBwcCBgIDAAABAAIRAyEEEjEFIkFRYQYTcYGRMqGx8BQjUnKywdEHFUJikuHxc6IkU4LC0uJDsxYzNf/EABoBAAMBAQEBAAAAAAAAAAAAAAABAgQDBQb/xAAoEQACAgIBBAICAgMBAAAAAAAAAQIREiEDIjFBUQRxE2Ey0aGx8UL/2gAMAwEAAhEDEQA/ACmBdeugJzWr6Q8kYGruVSgJpagCMhMIUxTC1AEcJR6qQiE1MCEhNhSkJhCYiMhKOSeV0NTsCMNSLVNlTSErAHLU2FK9cAViIYXHBSuauZEWIiDOaRapHJNCdiB3BT7Kb9fS/wBSn+MJrmInZbIrUufeM/EOSXI+h/Q4/wAke5KIV98sjRodPiSI93vUqEa768jlTbwP2ncZj3L5Y9kLSSSQB47CcAntakQvo7PKOZVxykallkpWBDCe5kWKJe6L2k8uXz8PFCuKSbY2qI3BRlSuCjIVkkZCUJxXITJGAJ0JYOo2pUewGO6DS8kWGbQDmenUc0ccGODjJ0zNIB8CpziViyvypOUpbzXCFViByFzKp8q5kVWKiIU+Ka8KZyihCBkLgkApi1Endg2mIEe/r8nzbkJIEewtsQpNnM+up/6jPxDmuETqp9nj62n/AKjPxBRN9D+io/yR7Sg2k/SDy7pvrmd8+SMQbbVyI1YCT5wBr0PD+/zR64YkkkgDyYhdIUoYu5F9BZ5ZCGqXLlHX5+fkqRogSNf8phaldjIHj3qMhEFRvaqTJZBCaQpyE3KqsRAWprxAJgmBoNT0CKyLvdosKMXhdqEBuJpMMd6KlRgu97CIc2+pEExzAW8gkOu4gg6yBmJ3IB4ry3E4ehQxlKK/1TKmZ0SYJJ9p48gfNelEk6knzlYfipvK35NPM1rQzE3e4jn8lRFiJaxdLFsujP3BO7SLUQ5iY5qaYgZ7U3u0SGKRjQBPH5+fNVlQqsHFINFxM6KJzZvzRL2ym5UJgwfKiMCz62n99n4hyXe7U+FZ9Yz77fxDmo5JdL+ioraPVjWGYNgyRM2j4z7lA2O/dz7sGemYiPIgn/qTarv+IYLeweU6/wBvj59g/SJm3dDnPtHrHuXzx6oakkkgDzHKnhsKXJC4Wr3LPNohLVwhSQuhiLEDliaWoktTCxNMKBSxdDET3acKaeQqBgxNxNKWOBOUEETMG4ix5oqpYExpwWd2xixTYK9ZrnajIDZp1AI5xw6rJ8n5L4+ldzRw8OW2ZvaHZykRlbUbNhZkOsXOPE3vHKGiy2WzazCxrQbhoETrAix4qnxAcMTWw/dtDaTXOzAW3WgkC/VV2GrhzG1WDIXeyJ1LTcDkR+SxcPPLjZ35OJSRuG00nNlN2ZWNSk1x1Iv4gkH4IhzF6qnasxONaBC1NLEUWLmRXkTQNkXMiJyJuRPIVA+RIU0V3aWRGQUDhqkw7N9n3m/EJ+RPw7N9v3m/EclE30sqPdG3xG0C2uGQPaY3UzDgCTExaeS5h8dOILcrblzSZOaGzBI8h6hW8JQvnPx8l3n5vt49HpHUkkl3GefELmVEZF0U16+R59AvdruVE5FzIjIKB8i5kRORd7tGQUCimnZVOWpZUZBQLVohwIPEKs2jscPa5ka1mPM8+5BcVfNok+amGGc4nLA4yZiQ2AZA0ga9eKxfKadezTwXsy+M2e4bQxFS+V+FqW4Zu8I9Yj3LOYfB5m0WgD2q4HIEkZV6C3Z9WoRf2rSXO0OhnVAN2JUNQBrBuuLploBdO8JPErPFrydWn4JsLhBTY1g0aI/upciJbTJnddumHbpseq5lXpxkq0Y2n5BjTTTTRJallVZE0BGmu92icq4QnkKiDJCaWKeE2E7FRDkTqVPeHiPiFLC6w3HiPilJ9LKitnoKSSS8c9ASSSSAMWAupFcXpmE4Ul1okgc1OXRzAkgAa21JQ3Q0gZJS1r342vzB59VJToEZZElxgNt6mfA2Uy5FFWxxg26RHTw5dwgfOiIfhwzWZjMbTA/U6IpuD7yeDGmZkyYnlFzEz4LjTTJe6oW5QS25AFsoEjTmfMLHPmlL9GmPHFDKuTIyLB5vP2WiXSdRw10TaGMLqVRxEAB8XmQBbUAjX81DtSu15gHdNN5kCYEjUDhlHvQ1OuDQqhswQ4B3AuOVu7zAA16rnordk+Hx31raYghrd6wkOABI1iQL66eiZtLHCkakkA95ugkCZAcQDEzc+qrwMtcODXZ6gc7LaN6nlJn7OvWy52gpCo90mAHMeHWi7Mpm4gX18PFPp9k3KuxeYqvBY+8uBEjWWideMjxmLTKjNZlRgq5RBOV0WIdzHD1HJVOKrd5hBc2yNzaEzS7tzxe2soTsgxzcO+jUIL3Zg0hwdI7sEFpmYD2viftJrW0we9NF3XwZAlu806Eax1GoQqq+yW2H1amJoOAaWODmkE2zWY4TpIyg/fF1bYasK4eWgB7HZXNHOAZHI3iOYWmHK7qZxlxpq4kZTIUpauBq02cSLKuEI91pAkAGLakqOqJE62kHjEwQfBLIHEChOYLjxHxHJOyrpZ1g89Yvy4pzfSwitmvoY6XuabkOIjQgTY9bX9UchNl4bu6cGZJc4yZO8ZueJiB5IteNxZY3I3oSSSS6AYtIrgTgF6ZhGqbODe48IjxE6KNykwtLO4N9fD5+KT7WNd6JqFLNfQEgCOEcfIT8hSGu0OniGyOMSDBJ6WF7rmJxMEtiABA6yI3Ryieaqfpo3iGEEnmYsIBk9OQJv4LzuTkt2bIwpUWQrVZy6MDWkZcpD3Ro4kWiOH+RMQ1m4XOaC1xccpDpvOV0nLGlr8VX452bKS4iLycoHIQT8TKDbtVlM5u8zEcXOc6L9N0Lk37LLkbSp53FznzpEsaIMcS6VAcUzKW02bgJ0cT/ADHiLzeyoXbWZmsLuvcC/WSeiZ+/TG6HxoWzGovuwlkOi8pbVoiD3Tc4bzcSBpbdJjRRYjGtAzvp2dA1IsY4SYtHDgsztTbb6eSoKZdmD8wDgHZW92RFoPtm1vHguYLtU2syW5nNFi0kSON2x01XRxko5PsyU7dGofjqWTKyWjQXaRqD48FDs+o1tTMKl4MZgLcIGobrxVQ3ajZG6ZFxYHSDNilisdTqkOJg3GYS3y3fm6lTG0HXp1y+m0DNbPukhuYOyAgSWkgXmxCcA2ljqlS4p12yRfg4CfMZmx90+AeFcL77nAxGhj9fNQVHzl71mbIbObBF9eo14jzXRTObiaXCYloBpmc9N5pnUzxa6erSEUs63EnvQ7iQA4mLR7Lo4+9X2Grh7ZAhbeKdqjNyRp2F94DrIPGIgxxvoVG5/AWHyfimrjnLrRFiTc1x4j4rhXBqPEc+fS6JLTBPZvUkkl5huEkkkgDFLoKTlwFemYROK5VrZWuAMSN48h48PHpxVdtPazaQDZ3nEACdSdJPD58VSllWuM1Q93Tyu3TYAzAgjpPMrBz/ACL6Ymvi4q6mWWL7QNbIaS9wBMC0gamTc6cr80CMRiKrt1pa3LJDRvDWBNypa2E7sM7pmbPDA5+kAToOF+JPkrXZuz+8Ls1ZtQsLWua0wA5xEbo4a3voVl2zv2M2cGAW99VGcXdeSXWsQNURR2fTIJAeZJLt0NBvm1df3IrEYd1Oo4UKQqVKlWo1odZoDeLjwAt6rR4bDluHBezI/unlzZJAdljXwkqlAlyMjh7iW0gJjV1wOGglTuwrgzPkZLWuIEnhxvrwuqratOs+qG03lrWNabGLkEybGbgLcbRaG0niQCWQBxmAT+avCibM1TwLauUVGB3/AOwgNFbj3UmKTXH1ssxiezJp4kPw7nBpJ76nmOYNuJDXCm8+bRB0LtCdi2uc8bzr4tzYBIGWKIykDgtPtHZGRpy1XNINmOOdk5iJAfvNt9hzdCujnOKxXb0aeGXDpvUvf/P6M5myAS4wSWgV2mm90cBU0uODmieafUoMiXMdBiABMTfhf3oKhjm1HZQHNfJGVr6zWkjNoaWmhtkJ/mKssRtECk/N3feMaXNYKmZzsjCQDLQ7hyK4qO6Z2+TGMo58e671X+l/nQI/DsJJa+C7nIIOtp/VcY2q2IMiOMHeHLlK7sLGfSQ4VGgOplptpEwPgUVtJrabmnP3eawvqZ0A4p4eTDl4Bf3gDlDmkEiRzjjPyVbbM2nkI3szTY8T0jw5aqqdRcZzNBAvLRBII8wgnUS0ZqZnK0jLpoZ3p+eqcZSi7FJKSo9Dp1g4S0gjouwsVsjbJY4zzAPI8YHVa6hiW1G5mmR8PFehw8qmv2Y+SDiyVxTWm48R8VxdbqPEfHqu0uzIT2b9JJJeUbxJJJIAxTiqrbO0u7GVvtEgWExJgEhH4usGMLjwVBslmes17pL6hIYIEgTvOkWgZZHlC7/K5GuhHLgh/wCmc2Zgd8F+/VcWksElrSJlzwdDcefoS8VhzSc95Yazs3d0qejQQMzjGjYB8lZYPCGnVlhhrnPc88S1oLGMH/USUa1oL5OhNV3mXNH5LIomhsbthgAbbKW06rvu7gaPSybsfBsw9FxYwB31Ycby8yYc48bkpuME5yAXS2rpGhIOvQADzU4qHKQS1kkG5kyBI0VElbTqFtZrhE/Xm9xeozUeSsdqOLmU+rXkxx3HRpbVC1WtGpd0IaY9okmSRqPeh24ugzNdpBJN6gsCbAhpPh5osKK36M7vKu6YIYAY1hp0JVxtas153TNoHXdI09EG7bFAfYnr3h5X06BQu2/Sv7AMl1mnQzpJ5IzXsMWCUMC4PkixxLnzLfZ+pvr08VdbVqte7dMwQdT9o8PAhV79ushr8rYl49lusUzpOsD4KKv2iYRo3mN2NJ1hw66pua1sSiUOy9l1Biqbi2GioTPAA5xJPK60u3aOam5g3vq3C3HM0CLeCFo7XozaLn+b8vIeSn/etF3K/IkfEJ52LGjMdkabm1Kgc1zdwEBwINnO5p3bemHU2TwqEes/+K0P0hjnbrudgQbHQWPBQ7UwVOq2Hyd7MIkEGCJ95VqRNA+yN6jTJvLGKl2ae/uQGOpvLTHK/rwWhoYUUqbGCcrQ0TYmA4a2A4e9VOysDUp1axcNxxBYQQR7RPlaEtMNoC2hTAMO3XCch4Eluh66KbYe1TRqZXTExfUgWn10T8SzNiHg3EMcL6EEtMehVbtOnDy0C7QCOrbkNJ4QfyS3F5IepKmekMcCARcESD0T26jxHx6Kk7JYoupFjtWEejrj/HVXYFx4j4r0VLKFmTHGVG9SSSXmm0SSSSAPNtvg5ABbMYRezMO1vd1Mt2tAg2tJgf7W+qnxTmAZnkANvJIAHDU8eXgs9jO0jQS2i0uJJuZi/EN4jqT5J88l+RsXFF4pGhqHcO9Aggm3MuBJNgJJ5aKvr7dosgZs7jYRvS4X6N+KoBgcTiL1HEC1ps0/y/ZnornA9mWtuQXOmZPDr/e/BcrkzppEGK7SvI3KcyLTJHkBA87+fAE18XU/iLZA03Y53EW8ZV5VdQpAlzmiIkNFxPK1/RC1tu4dugJ8SB7rpOl/Jgr8Iq37He726msfkpRsRvFxKIo7d73N3LGw3WAD5Hlbj0VNX7VPBIIGpsA0Rew0up6Fuh9TLdmyKY4E+Kd+6mfY+Cz3/wCRvJm4HEzw+CM7RPrYYNl3tEc7kA3M/kmpR9CcX7LobLa5rRlhoLyZ0mKYBTauxaZsLk8LifAlVWB2k92GDoktr7wF5ZlZpe8ckRsatVxHejPmytLtHBoMwzKbGeavJOtCxa8ifsmn9khQu2OzhIVNtLbz216jQZh0WJ/hsfZ6hRs7RvJi7epM/FTcfQ8Zey0fsn7L+MgH9FCMLXZo4kDkTfpZPxe0n0RmeLO0kR4eNlHR7RU3ax5GE6gLqOO2rWZZw93wiPeiMPt9n8Qiwmbj8jPgF1u0Kb+PMXAj/C5WwVN82HiI9/JVT8Mm15Qb3tN9wQSBrqQOU6gaKLH4SMz8rS4tIHUgCL8+HSekKudsnJdpk6gSQdNY59evFDDatRh+sbI/P9PGZTyrTFV9i47Eud3lYOmwbYzaSbQdPBa4ajxHx6rJ7F2uzMXNvnAng6GzEdJJ6XWnwuIa+CxwNxpwM+oW3hkvx1fsz8iednoKSSSxmkSSSSAPGaeGr4xwe8lrZt0HJscDy1PVaDDbMo4ZoLiG243cfAfmhcftXdc3DatHtAfC9hblfrxxFfar753Oc68mb+JPPouDko9tnVK+5tdqdo+6aHUmt1iXAkx4SCPnXhl9p9palQe3M8JsPARHuVntZoGzqBNs1NjjN4zGfgVj34JxBcBbgfH4+SU0/I40a3EYecAysSZc0nXU5iJ9b+ayfeFxE3GgtOvJb3aeHIwNBmp7qn74PxlUeK2exmW3Mk+EfqnKIoyLPsKwZcSbmBTF9P49Fla+Df3jnEe090SOpPFbLsViG1MPiHMnLna0E8YaT5aoHatHKAY0zH0CePQhXUjPGi7TdgyBGvnaw81rv2jYYuLY/gP5QsjsutXqva4AlpInd3Q2eLjxj/C3HaDFU8Q4taSQIJMdZ/LjzVRg0nYpS2Zdge3DjKXAisY1kjIyY+eCvOw4e5+Ic9xd9WAJPWdNEA99GRSJuSXjfMzAEyLacJ8lc7Gr08OXTMVBANtRxJsPRNRdoTZiNo0D31QCIzuJnxNhbVAV8C52g05forDtHhsR3z3tDu7mWkAEG2p1IvzhG7IJqta9wAJaZ5SCFLg7KUtB3bWiTh6JIOrdPuG+iwdUEG0za/j/AIXpnb+p3WCpPicopTFjeBb10WQwlBlSHAS1zZHu/VVJbFF6DdiYYVMFUebubnjybP5qiwO0jTbmzbw0veZtaZ4f7uYWy7LUQKNZn85t4tA/JYJ+z3QTxBM/qhrSEntmjwm1XvYXmHNaeVgB86n9UXTx1OpbWeDuPgUP2Ooh2GrM6uA6Sz9VjKFcgCLSNAqtpE0mzWYzZhaS+kSOMaHS2n5K07L7cis2m8bz3NZPOXADwMnhr0VW3Euw7GZrh9hfzseaNwFGnVrUKjSN2rTPDg9tnDgfcmtbiJ70z3xJJJAxJJJIA8W7GkmjiKjiCTkaBYx7RN+ehWQw7TVcbHeeWknncradmW5cA93/ADKr3eQDW/EFU+wqQ+kUKTR7RcXeEEgfD0XHHSR1vbZoO2BbRoU2mwY1jRzs2AADxsqulRDsNTc0EBxBg6iCTHhZWvbXDmq9jcuYZiTa1mkXOnFRZmNp0qYkuaN4AWBgyJ8zoIXRw8nPLwF9s2HJh6Y17yg3yDhPuBQm3cOSIAk5HR4kjn4J21dqtqnM7JNM5oFywgEA8YN+Maqgq7YmSJL5gBwm3MhpvfqU2kCst+yf/CYZ9J4l7357XgZGtgxqZB6dUyvtNrnw4taADreevIacSFTuxFWqACMo8Ym8Zso804YAu1Bd1NrzYny59Ed9If2EVttyC1rTP8JPxIGnhdA1jUeA15EAkxz0NwLeCJqUg0gPIEkABukOv6fPFWo2ewgWHAzPIgi+ipQbJckihbs/duXmI3+I8D/ddo0X0ge7d7Ws6m+omxP5FX2JcGwcwO8N1rgSZgSYFgL8UXWwQLSbXTUL7MHOu5nxtt7Ia6mS4HX2ARx0ESD04omntWm5zQ1wJI9kiDJ1GYWBkaEhSVNnyCA7L7U8oGpjS8KpGDJBIaDMnMzwt7+MpOMkCaZpdvVvpWF7kgNgNAJ03YideSo9jbMfSYxrgJGb2TIjn4eSHpOfSMsO+dS6ZIyyZPHjF+Hq87Xcwb4LnWymA3XUEgRpfQqb9jr0WfZURXxjetJ39TCJ/wBqp6uHg1RxGb3Fw/JXOD2w0Q4uAc6xBAm2gJE2vaY1SfhmlxdcB2psWyTOo8+KrTJ2ir/Z5ixUFUAQRlOXlObTpZZTbOD7p7w0eyT8Yt7lrexuyKmGquDgC1zAA5rgQS02ABvME8FV9rKUYqODwbddTHqPRJrQ0+ok7Ssz7PovGrSw+rSPiQmdh6Ti+k8WirTB107xvzoj61LPs14GrWg/0OB+AUP7Ony6OVRnxam1bQk9H0QoapOZl9SfOymQ9f26fi78JSGEJJJIA8mFVjMNTozdoMwOLiSY568FStxDKNTvRuujLNy7XQNGnjAVFW2pVeCLZTN/ZGhMcz5yuUMNaJJABgCzRppx4nTkl9IqvZdY3tAB7Lg8m5JPPhAuTpxVfUx9R+805J4GIvacvE+PJTYbZM3swHlrrOqscPgWN0EnqrUJMlyiilp4MvIOUuIg8Rxv1uPirbBbMJjRogTHQz+noFa4ena0Iqm1UuNLuS5tgdHBNboES6lbSdES1qrziZqAWhroFh90mY5yENpCSbK3FMLapysZlI1IPtXA/wC1WNGoWsAtpcn8gEZjyO+a0aNptBtx1d5yiqOzi4Ei1xa1xJ5/N1PiyvNFfVwdNlOmWyc1MPi8gyLRwMo8UoaJieU82g6eY9Qm4ylVzlwbmIDQNSJA05x+iraGDrA3zHI4uLi27ycxJ6TMxwEKYyaKcUWn0KKb3uDMojLm53kA/wALdNFVNrg93mI71zGl7WzlGoaQSAbgclbbRrN7tz3tfmyhgGWzSf4hPszoZ5WuVmNjEvcahMiA0A+0MhIAPK146q4Pqsma6Swr4Zr9R+vuQNXZIvlJ8CLaR4e5aelh2vbI3Tx5KKtgXDr4foujxfc5rJdjFnZBYZykAxceB4aawfVDNe+m6WuzOiBmJGgnLOhHDXgtpBFtPnTRBYjCh2oF+MXUPi9Frk9lHR2uWmaoiTFhBHmLEeqnNanXAc9o3L74EgG268SR6BTYrZPBroF7cLiLcBw4cFWYzZJF4niMvO0WMjSfVQ4yRSlFl1hKbDSc1nsuDrgy286H+6C7MbF+j171WOD3tIAmdb62j3Koz1WmA+ROg3HTMCDzuLAwrHZe03Or0WlkTVpguMgmXtgjLxsZ196WQ8T35QV/bp+LvwlTEqt2bju/bSqFobOawdmAtxMC/RAizSSSQB4Jh9ktbcnMbX6REDpZWDcKAqFtaq6AXWAAEuI53Pouh9UmcwLrEEEwN2dOOipcldkDhfdmmw7QSGzqQNPLkrZtZrRYloktEMJcY1JssEGVGnM128CTME/zREHn7lZmpJkPLJJLmhmaXQJLXESJ96HysFxmoxL2RPERcNdcO0MRrIQ/0pvX+l36LN4oFwDRusbYNibNs0adSf8ACg+jknedPLd9kAxbyulnIMUaypibEMJDiInKbFC4Kk1oiRIidbQZ5LO0sO6c2Yzbei+sH3AHzXRg3ZYDnCwnd1E3m/QeqhybZVGifXa2t3heSADw5iB00jzlW9PbdOATN9NB8SsF9EJ1JAsSItN7xPD81xuFfpmOlhFhIJMDNzCYHoR27SmLyeG7P4kn7cpjnPKWT+JYWjgXM3nvJdb7wIFoObpr1UL8K4n2nTzsCbXHrZIDWY3aTXue5tQBpphsHIQHhxLXHe0uRFteEIDD1KTWkggEuLrOZluAIBnSRMdSqN2EPN3uExBEgHmmtwJvvONza0TA4c5TSaBtPRrsHtRlKxMz9yTyI3kU7b1KYvPKWf8AksQ/AGCA5xsRciwEQAZtx9E8YEnV75BJBkTNoM+ZTbYqRs3bboOBtMdWW/3WQz8bRcN1xE21YR+JZkbNI4u5cNJETfldJ2DIPtuHHhEzAMTrCMmFI1z8XTZMOygENEZS57ok6lQ4qoxwmRIAIIIGZswZE6gqnLQ65e5pMEjK1wmTvNk7pQOJpOIytLwNwAmC4AOLiZnWQ33J5sWKD8TTovmYPHUT7j7lBgcEzv6JY7SrTtY6P6aG50g3VQcE+2+4Hju3MgyCZvdF7KwThXonOQO8pZhlEGHAib87f2Q3fgEv2e308QTXewuMBsgQI0bJzazvaciEFsFsU6QBYYc+7SC024Hx5ecmVM2q1lerJfOQuM5cuVoboBfibnk5C9lnA0aUFur5y2BPExN7/ISA0CSSSAPDGttquikCdfenNYIJGWG6meC4TS+0z1H6rtaOdM53d9dOqmpMbxPvTBVpcXM9R+qkp1qZsMpPGBMe9LNDxY45eYTqbWRqPcu0hTc4tsSDBAE9eA6oZ+0aMwHAFpIiNCDHJGSDFhW5zb7k12S2nuQ30+l9oeh/8VJS2hTccoMnlHAcbtSyQYsma1vRStaBeB8+Cip42mHhhNyJBjd1iJiM3ROxO0qdNxY4kOESI5ieARmPE64A3t7lE1gn/CQ2pS1zH0/sufvinIGYybC3E2F4sn+QWBJA6e5OLAEq20WNA9oyYJABDeryPZHUpY3HMpZcxs8EiIOngj8gYDS3wSpAA3UX73p8HH0/smu2zT4uPp/ZP8gsA0PZxIUWKc0iAVFUx7Q2d4mJDWgOc4WuGgcjPQJ1THtbS7wmWEhs21PSEsx4geTw9Quhg4x7kjtWn9ojy/8AVcbtWkdXW+7/AOqrP6JxJAxvRT4Nje9p2Aioz8QUeHxNN4lpGUzBtFjBtHMFHbLeKj2lskte2d023hrYEKXyFKB6TSH/ABVQ8mRwm+Tz4a9YtFxOzRmjROYnefM5tYMjevb01RPegYio4mGimZJ9ndgk31IkgxpF9Qh+zbIpUpnNmqEgtDSDeQWg2j5AXIsv0kkkAfMW0NpPbTqMGYMqn2IIMdNQItu9Oqaym5sXiyJ2zRFJ7W2ESQNdLDXkqzE4gkWOiEigwl320w1KgGVjjvEaAag6STYKpqOeeLoVz2HwLq+MYxwkQ8gOktBDTcjjqfMoaEmEYrHVAWuaS002hrcrmuOQWEQNDrxnmqJ9dw4wTrGk8Vu+2Ozm0KTha0AR1IA8BPovPsRVkTAF9AZ9ULXcfck+lP8AtO9SiMHjnsdILiSCIBvHHWR6gqs7yPFPwrpeyRO82RzuLeaZJp30andNZmByyCQ45g6OJ0nLx1lZvam0Kj6hJc6ec384ifFey9otkCk0umSdbAaC2i8Vc6TMa/mkkNsh+kvn2n/1H9VNRxb2uDg4y0gm8xHTj8+fCY8UgVQjaYZlQMcTG/vEOLnGBum7AG+V4k2Wd2nXeCGFzoZMS6bkyYOoHQ6SvU+y+zxV2dRqEmzTA4AglpM63ifNeW9qGxiqgFoj8IupSG2BCs77R9SnU6xn2jHiUKanBSYepBm3nf3KhGw2cXkZ5uGhgDi6IMhpDWXbaRrfmqzEEy5pJDXHMQHbgIt7BFvHqZm0az9l9P6TTxDXboa5hMAXzNOsiwGTTqqT9omzclRgbpvX/pgR86KUhtlWyk0/xGPFJzRzNuE2VK3DunoOEozDGJn/AAmIt9n16hhgs2m7NqGtgySCXDXjqII6I3D7QrDGUHZnb9Snmyva4PDngEvECW2In/CXYdgfjGUyBvtfBIDgIaXadQCtP2i7PNpVKLhc99RNoH/ys6aLnO0m0Ns337zz5ow7CHBzXS4AEO9pu8IM8Qi+z+0GPc6mKbaZbJAF5kw7hroqnC4huWC4NLZ1JEjMXahp1mCP5W8lJsOn3mKztJysEk6ZjlyyR/MZK8bh+VyuUOvK3ta/q9HNM16SSS9ws+Ze1dc9/H8o+JVUzVdSVMaBa+KIJ6GFrv2Q1s+PdI9mhUcPHNTb/wBxSSQDL79o7czHDm5vxXmmIbYnlPuSSSfca7FeCjtktmvRHOrTHq9qSSYj3rtp7B814A0Q0Hn/AH/RJJHgCMrspJIA907Cf/yaHhU/+x4Xk3bdsYupHENP+0BJJAjPFEYVsg+fwSSSY0eq/scG9ihf2KJ97wqv9r7sppkfbI9Wk/kEkkIGedU8U6OCLz2SSTAvOwmLP7ww/wDqZf6muB/NexdoaQLqc3+sZ+IJJJeRGwOzqP8Ayqf9Df0UtDDMZORjWzrlAE+MJJLmuOKdpICVJJJW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42" name="Group 241"/>
          <p:cNvGrpSpPr/>
          <p:nvPr/>
        </p:nvGrpSpPr>
        <p:grpSpPr>
          <a:xfrm>
            <a:off x="1489275" y="1303121"/>
            <a:ext cx="4440617" cy="5126068"/>
            <a:chOff x="1489275" y="1303121"/>
            <a:chExt cx="4440617" cy="5126068"/>
          </a:xfrm>
        </p:grpSpPr>
        <p:cxnSp>
          <p:nvCxnSpPr>
            <p:cNvPr id="129" name="Gekrümmte Verbindung 207"/>
            <p:cNvCxnSpPr>
              <a:cxnSpLocks noChangeShapeType="1"/>
              <a:stCxn id="12" idx="3"/>
              <a:endCxn id="1048" idx="1"/>
            </p:cNvCxnSpPr>
            <p:nvPr/>
          </p:nvCxnSpPr>
          <p:spPr bwMode="auto">
            <a:xfrm flipV="1">
              <a:off x="1520436" y="1303121"/>
              <a:ext cx="4409456" cy="1459045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Gekrümmte Verbindung 209"/>
            <p:cNvCxnSpPr>
              <a:cxnSpLocks noChangeShapeType="1"/>
              <a:stCxn id="12" idx="3"/>
              <a:endCxn id="260" idx="1"/>
            </p:cNvCxnSpPr>
            <p:nvPr/>
          </p:nvCxnSpPr>
          <p:spPr bwMode="auto">
            <a:xfrm flipV="1">
              <a:off x="1520436" y="2032643"/>
              <a:ext cx="4352520" cy="72952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Gekrümmte Verbindung 213"/>
            <p:cNvCxnSpPr>
              <a:cxnSpLocks noChangeShapeType="1"/>
              <a:stCxn id="13" idx="3"/>
              <a:endCxn id="241" idx="1"/>
            </p:cNvCxnSpPr>
            <p:nvPr/>
          </p:nvCxnSpPr>
          <p:spPr bwMode="auto">
            <a:xfrm flipV="1">
              <a:off x="1957320" y="2688931"/>
              <a:ext cx="3953205" cy="39240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Gekrümmte Verbindung 219"/>
            <p:cNvCxnSpPr>
              <a:cxnSpLocks noChangeShapeType="1"/>
              <a:stCxn id="175" idx="3"/>
              <a:endCxn id="1042" idx="1"/>
            </p:cNvCxnSpPr>
            <p:nvPr/>
          </p:nvCxnSpPr>
          <p:spPr bwMode="auto">
            <a:xfrm>
              <a:off x="1833601" y="4706163"/>
              <a:ext cx="4049734" cy="1125434"/>
            </a:xfrm>
            <a:prstGeom prst="curvedConnector3">
              <a:avLst>
                <a:gd name="adj1" fmla="val 5350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Gekrümmte Verbindung 221"/>
            <p:cNvCxnSpPr>
              <a:cxnSpLocks noChangeShapeType="1"/>
              <a:endCxn id="1046" idx="1"/>
            </p:cNvCxnSpPr>
            <p:nvPr/>
          </p:nvCxnSpPr>
          <p:spPr bwMode="auto">
            <a:xfrm>
              <a:off x="1872103" y="4706163"/>
              <a:ext cx="4015009" cy="172302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" name="Gekrümmte Verbindung 217"/>
            <p:cNvCxnSpPr>
              <a:cxnSpLocks noChangeShapeType="1"/>
              <a:stCxn id="14" idx="3"/>
              <a:endCxn id="1050" idx="1"/>
            </p:cNvCxnSpPr>
            <p:nvPr/>
          </p:nvCxnSpPr>
          <p:spPr bwMode="auto">
            <a:xfrm>
              <a:off x="1489275" y="3420001"/>
              <a:ext cx="4406009" cy="158585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8" name="Group 247"/>
          <p:cNvGrpSpPr/>
          <p:nvPr/>
        </p:nvGrpSpPr>
        <p:grpSpPr>
          <a:xfrm>
            <a:off x="5872719" y="840572"/>
            <a:ext cx="701975" cy="6053022"/>
            <a:chOff x="5872719" y="840572"/>
            <a:chExt cx="701975" cy="6053022"/>
          </a:xfrm>
        </p:grpSpPr>
        <p:grpSp>
          <p:nvGrpSpPr>
            <p:cNvPr id="243" name="Group 242"/>
            <p:cNvGrpSpPr/>
            <p:nvPr/>
          </p:nvGrpSpPr>
          <p:grpSpPr>
            <a:xfrm>
              <a:off x="5872719" y="840572"/>
              <a:ext cx="701975" cy="6053022"/>
              <a:chOff x="5872719" y="840572"/>
              <a:chExt cx="701975" cy="6053022"/>
            </a:xfrm>
          </p:grpSpPr>
          <p:pic>
            <p:nvPicPr>
              <p:cNvPr id="1038" name="Picture 14" descr="Hurricane Katrina August 28 2005 NASA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1556385"/>
                <a:ext cx="635548" cy="820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https://encrypted-tbn2.gstatic.com/images?q=tbn:ANd9GcQzxzC3NbqeIMYM3FiiHDYNr_Uvi4xym1DEo37v8y4qeR-lYzGskw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4043" y="3005173"/>
                <a:ext cx="652030" cy="909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http://www.music.lt/images/groups/1/451/Bob_Dylan/bob_dylan_yog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2719" y="3741395"/>
                <a:ext cx="701975" cy="889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6" descr="Robert F Kennedy crop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284" y="4590913"/>
                <a:ext cx="661500" cy="829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Denzel Washington cropped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335" y="5346407"/>
                <a:ext cx="673449" cy="970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http://www.bbg.gov/wp-content/media/2013/01/CapInaugural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112" y="5964784"/>
                <a:ext cx="687582" cy="928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5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2360640"/>
                <a:ext cx="644815" cy="656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8" name="Picture 24" descr="http://www.scienceofdrink.com/wp-content/uploads/2011/01/hurricane-single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9892" y="840572"/>
                <a:ext cx="616181" cy="9250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0" name="Picture 404" descr="http://hidingplaceplace.com/wp-content/uploads/2010/07/sinnerman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956" y="1716339"/>
              <a:ext cx="666050" cy="63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9" name="Group 248"/>
          <p:cNvGrpSpPr/>
          <p:nvPr/>
        </p:nvGrpSpPr>
        <p:grpSpPr>
          <a:xfrm>
            <a:off x="5872719" y="1718564"/>
            <a:ext cx="701976" cy="4246220"/>
            <a:chOff x="5872719" y="1718564"/>
            <a:chExt cx="701976" cy="4246220"/>
          </a:xfrm>
        </p:grpSpPr>
        <p:sp>
          <p:nvSpPr>
            <p:cNvPr id="232" name="Rounded Rectangle 231"/>
            <p:cNvSpPr/>
            <p:nvPr/>
          </p:nvSpPr>
          <p:spPr bwMode="auto">
            <a:xfrm>
              <a:off x="5895285" y="1718564"/>
              <a:ext cx="643721" cy="630381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5" name="Rounded Rectangle 264"/>
            <p:cNvSpPr/>
            <p:nvPr/>
          </p:nvSpPr>
          <p:spPr bwMode="auto">
            <a:xfrm>
              <a:off x="5883336" y="3059312"/>
              <a:ext cx="662738" cy="706834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7" name="Rounded Rectangle 266"/>
            <p:cNvSpPr/>
            <p:nvPr/>
          </p:nvSpPr>
          <p:spPr bwMode="auto">
            <a:xfrm>
              <a:off x="5872719" y="3803136"/>
              <a:ext cx="701975" cy="785762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8" name="Rounded Rectangle 267"/>
            <p:cNvSpPr/>
            <p:nvPr/>
          </p:nvSpPr>
          <p:spPr bwMode="auto">
            <a:xfrm>
              <a:off x="5916851" y="5347539"/>
              <a:ext cx="657844" cy="617245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1489275" y="2032643"/>
            <a:ext cx="4440617" cy="3804372"/>
            <a:chOff x="1489275" y="2032643"/>
            <a:chExt cx="4440617" cy="3804372"/>
          </a:xfrm>
        </p:grpSpPr>
        <p:cxnSp>
          <p:nvCxnSpPr>
            <p:cNvPr id="270" name="Gekrümmte Verbindung 209"/>
            <p:cNvCxnSpPr>
              <a:cxnSpLocks noChangeShapeType="1"/>
              <a:endCxn id="260" idx="1"/>
            </p:cNvCxnSpPr>
            <p:nvPr/>
          </p:nvCxnSpPr>
          <p:spPr bwMode="auto">
            <a:xfrm flipV="1">
              <a:off x="1528878" y="2032643"/>
              <a:ext cx="4344078" cy="729522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4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8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1" name="Gekrümmte Verbindung 219"/>
            <p:cNvCxnSpPr>
              <a:cxnSpLocks noChangeShapeType="1"/>
              <a:stCxn id="175" idx="3"/>
            </p:cNvCxnSpPr>
            <p:nvPr/>
          </p:nvCxnSpPr>
          <p:spPr bwMode="auto">
            <a:xfrm>
              <a:off x="1833601" y="4706163"/>
              <a:ext cx="4096291" cy="1130852"/>
            </a:xfrm>
            <a:prstGeom prst="curvedConnector3">
              <a:avLst>
                <a:gd name="adj1" fmla="val 53464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0" name="Group 159"/>
          <p:cNvGrpSpPr/>
          <p:nvPr/>
        </p:nvGrpSpPr>
        <p:grpSpPr>
          <a:xfrm>
            <a:off x="6539006" y="1303121"/>
            <a:ext cx="35688" cy="5126068"/>
            <a:chOff x="6539006" y="1303121"/>
            <a:chExt cx="35688" cy="5126068"/>
          </a:xfrm>
        </p:grpSpPr>
        <p:cxnSp>
          <p:nvCxnSpPr>
            <p:cNvPr id="272" name="Curved Connector 271"/>
            <p:cNvCxnSpPr>
              <a:stCxn id="1038" idx="3"/>
              <a:endCxn id="267" idx="3"/>
            </p:cNvCxnSpPr>
            <p:nvPr/>
          </p:nvCxnSpPr>
          <p:spPr bwMode="auto">
            <a:xfrm>
              <a:off x="6546073" y="1966603"/>
              <a:ext cx="28621" cy="2229414"/>
            </a:xfrm>
            <a:prstGeom prst="curvedConnector3">
              <a:avLst>
                <a:gd name="adj1" fmla="val 3652902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" name="Curved Connector 275"/>
            <p:cNvCxnSpPr>
              <a:stCxn id="241" idx="3"/>
              <a:endCxn id="1046" idx="3"/>
            </p:cNvCxnSpPr>
            <p:nvPr/>
          </p:nvCxnSpPr>
          <p:spPr bwMode="auto">
            <a:xfrm>
              <a:off x="6555340" y="2688931"/>
              <a:ext cx="19354" cy="3740258"/>
            </a:xfrm>
            <a:prstGeom prst="curvedConnector3">
              <a:avLst>
                <a:gd name="adj1" fmla="val 3399075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2" name="Curved Connector 281"/>
            <p:cNvCxnSpPr>
              <a:stCxn id="1050" idx="3"/>
              <a:endCxn id="1046" idx="3"/>
            </p:cNvCxnSpPr>
            <p:nvPr/>
          </p:nvCxnSpPr>
          <p:spPr bwMode="auto">
            <a:xfrm>
              <a:off x="6556784" y="5005854"/>
              <a:ext cx="17910" cy="1423335"/>
            </a:xfrm>
            <a:prstGeom prst="curvedConnector3">
              <a:avLst>
                <a:gd name="adj1" fmla="val 1728487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" name="Curved Connector 286"/>
            <p:cNvCxnSpPr>
              <a:stCxn id="1048" idx="3"/>
              <a:endCxn id="241" idx="3"/>
            </p:cNvCxnSpPr>
            <p:nvPr/>
          </p:nvCxnSpPr>
          <p:spPr bwMode="auto">
            <a:xfrm>
              <a:off x="6546073" y="1303121"/>
              <a:ext cx="9267" cy="1385810"/>
            </a:xfrm>
            <a:prstGeom prst="curvedConnector3">
              <a:avLst>
                <a:gd name="adj1" fmla="val 2566818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8" name="Curved Connector 1027"/>
            <p:cNvCxnSpPr>
              <a:stCxn id="260" idx="3"/>
              <a:endCxn id="234" idx="3"/>
            </p:cNvCxnSpPr>
            <p:nvPr/>
          </p:nvCxnSpPr>
          <p:spPr bwMode="auto">
            <a:xfrm>
              <a:off x="6539006" y="2032643"/>
              <a:ext cx="7067" cy="1427235"/>
            </a:xfrm>
            <a:prstGeom prst="curvedConnector3">
              <a:avLst>
                <a:gd name="adj1" fmla="val 10919683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3" name="Curved Connector 1032"/>
            <p:cNvCxnSpPr>
              <a:stCxn id="267" idx="3"/>
              <a:endCxn id="1050" idx="3"/>
            </p:cNvCxnSpPr>
            <p:nvPr/>
          </p:nvCxnSpPr>
          <p:spPr bwMode="auto">
            <a:xfrm flipH="1">
              <a:off x="6556784" y="4196017"/>
              <a:ext cx="17910" cy="809837"/>
            </a:xfrm>
            <a:prstGeom prst="curvedConnector3">
              <a:avLst>
                <a:gd name="adj1" fmla="val -1276382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9" name="Curved Connector 1038"/>
            <p:cNvCxnSpPr>
              <a:stCxn id="1042" idx="3"/>
              <a:endCxn id="234" idx="3"/>
            </p:cNvCxnSpPr>
            <p:nvPr/>
          </p:nvCxnSpPr>
          <p:spPr bwMode="auto">
            <a:xfrm flipH="1" flipV="1">
              <a:off x="6546073" y="3459878"/>
              <a:ext cx="10711" cy="2371719"/>
            </a:xfrm>
            <a:prstGeom prst="curvedConnector3">
              <a:avLst>
                <a:gd name="adj1" fmla="val -9935328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4" name="Curved Connector 1043"/>
            <p:cNvCxnSpPr>
              <a:stCxn id="265" idx="3"/>
              <a:endCxn id="1046" idx="3"/>
            </p:cNvCxnSpPr>
            <p:nvPr/>
          </p:nvCxnSpPr>
          <p:spPr bwMode="auto">
            <a:xfrm>
              <a:off x="6546074" y="3412729"/>
              <a:ext cx="28620" cy="3016460"/>
            </a:xfrm>
            <a:prstGeom prst="curvedConnector3">
              <a:avLst>
                <a:gd name="adj1" fmla="val 1725028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5" name="Textfeld 116"/>
          <p:cNvSpPr txBox="1">
            <a:spLocks noChangeArrowheads="1"/>
          </p:cNvSpPr>
          <p:nvPr/>
        </p:nvSpPr>
        <p:spPr bwMode="auto">
          <a:xfrm>
            <a:off x="367911" y="2542184"/>
            <a:ext cx="158940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Hurricane,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about Carter,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is on Bob's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Desire.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It is played in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 film with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Washington.</a:t>
            </a: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5" name="Rectangle 2"/>
          <p:cNvSpPr txBox="1">
            <a:spLocks noChangeArrowheads="1"/>
          </p:cNvSpPr>
          <p:nvPr/>
        </p:nvSpPr>
        <p:spPr bwMode="auto">
          <a:xfrm>
            <a:off x="6948264" y="524543"/>
            <a:ext cx="192065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/>
              <a:t>(NERD)</a:t>
            </a:r>
            <a:endParaRPr lang="en-US" sz="3200" kern="0" dirty="0"/>
          </a:p>
        </p:txBody>
      </p:sp>
      <p:grpSp>
        <p:nvGrpSpPr>
          <p:cNvPr id="156" name="Group 155"/>
          <p:cNvGrpSpPr/>
          <p:nvPr/>
        </p:nvGrpSpPr>
        <p:grpSpPr>
          <a:xfrm>
            <a:off x="4919967" y="477318"/>
            <a:ext cx="3735032" cy="1458279"/>
            <a:chOff x="1" y="5407093"/>
            <a:chExt cx="3735032" cy="1458279"/>
          </a:xfrm>
        </p:grpSpPr>
        <p:sp>
          <p:nvSpPr>
            <p:cNvPr id="158" name="Rectangle 157"/>
            <p:cNvSpPr/>
            <p:nvPr/>
          </p:nvSpPr>
          <p:spPr bwMode="auto">
            <a:xfrm>
              <a:off x="1" y="5407093"/>
              <a:ext cx="3735032" cy="1458279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6203" y="5418823"/>
              <a:ext cx="3673763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FF"/>
                  </a:solidFill>
                </a:rPr>
                <a:t>Coherence</a:t>
              </a:r>
              <a:r>
                <a:rPr lang="en-US" dirty="0" smtClean="0"/>
                <a:t> of entity pairs: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semantic relationships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shared types (categories)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overlap of Wikipedia links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518796" y="1990791"/>
            <a:ext cx="59713" cy="3826216"/>
            <a:chOff x="6518796" y="1990791"/>
            <a:chExt cx="59713" cy="3826216"/>
          </a:xfrm>
        </p:grpSpPr>
        <p:cxnSp>
          <p:nvCxnSpPr>
            <p:cNvPr id="163" name="Curved Connector 162"/>
            <p:cNvCxnSpPr/>
            <p:nvPr/>
          </p:nvCxnSpPr>
          <p:spPr bwMode="auto">
            <a:xfrm>
              <a:off x="6518796" y="2048548"/>
              <a:ext cx="7067" cy="1427235"/>
            </a:xfrm>
            <a:prstGeom prst="curvedConnector3">
              <a:avLst>
                <a:gd name="adj1" fmla="val 10919683"/>
              </a:avLst>
            </a:prstGeom>
            <a:solidFill>
              <a:schemeClr val="accent1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" name="Curved Connector 163"/>
            <p:cNvCxnSpPr/>
            <p:nvPr/>
          </p:nvCxnSpPr>
          <p:spPr bwMode="auto">
            <a:xfrm>
              <a:off x="6549888" y="1990791"/>
              <a:ext cx="28621" cy="2229414"/>
            </a:xfrm>
            <a:prstGeom prst="curvedConnector3">
              <a:avLst>
                <a:gd name="adj1" fmla="val 3652902"/>
              </a:avLst>
            </a:prstGeom>
            <a:solidFill>
              <a:schemeClr val="accent1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" name="Curved Connector 164"/>
            <p:cNvCxnSpPr/>
            <p:nvPr/>
          </p:nvCxnSpPr>
          <p:spPr bwMode="auto">
            <a:xfrm flipH="1" flipV="1">
              <a:off x="6525863" y="3445288"/>
              <a:ext cx="10711" cy="2371719"/>
            </a:xfrm>
            <a:prstGeom prst="curvedConnector3">
              <a:avLst>
                <a:gd name="adj1" fmla="val -9935328"/>
              </a:avLst>
            </a:prstGeom>
            <a:solidFill>
              <a:schemeClr val="accent1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788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-9525" y="684213"/>
            <a:ext cx="9144000" cy="244792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1" name="Textfeld 3"/>
          <p:cNvSpPr txBox="1">
            <a:spLocks noChangeArrowheads="1"/>
          </p:cNvSpPr>
          <p:nvPr/>
        </p:nvSpPr>
        <p:spPr bwMode="auto">
          <a:xfrm>
            <a:off x="-396875" y="0"/>
            <a:ext cx="9864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 smtClean="0">
                <a:cs typeface="Arial" pitchFamily="34" charset="0"/>
              </a:rPr>
              <a:t> Knowledge for Intelligence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22532" name="Textfeld 7"/>
          <p:cNvSpPr txBox="1">
            <a:spLocks noChangeArrowheads="1"/>
          </p:cNvSpPr>
          <p:nvPr/>
        </p:nvSpPr>
        <p:spPr bwMode="auto">
          <a:xfrm>
            <a:off x="-9525" y="828675"/>
            <a:ext cx="9317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u="sng" dirty="0" smtClean="0">
                <a:cs typeface="Arial" pitchFamily="34" charset="0"/>
              </a:rPr>
              <a:t>Enabling technology for:</a:t>
            </a:r>
          </a:p>
          <a:p>
            <a:pPr eaLnBrk="1" hangingPunct="1">
              <a:buFont typeface="Wingdings" pitchFamily="2" charset="2"/>
              <a:buChar char=""/>
            </a:pPr>
            <a:r>
              <a:rPr lang="en-US" sz="2400" dirty="0" smtClean="0">
                <a:solidFill>
                  <a:srgbClr val="0000FF"/>
                </a:solidFill>
                <a:cs typeface="Arial" pitchFamily="34" charset="0"/>
              </a:rPr>
              <a:t>disambiguation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in written &amp; spoken natural language</a:t>
            </a:r>
          </a:p>
          <a:p>
            <a:pPr eaLnBrk="1" hangingPunct="1">
              <a:buFont typeface="Wingdings" pitchFamily="2" charset="2"/>
              <a:buChar char=""/>
            </a:pPr>
            <a:r>
              <a:rPr lang="en-US" sz="2400" dirty="0" smtClean="0">
                <a:solidFill>
                  <a:srgbClr val="0000FF"/>
                </a:solidFill>
                <a:cs typeface="Arial" pitchFamily="34" charset="0"/>
              </a:rPr>
              <a:t>deep reasoning</a:t>
            </a:r>
            <a:r>
              <a:rPr lang="en-US" sz="2400" dirty="0" smtClean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(e.g. QA to win quiz game)</a:t>
            </a:r>
          </a:p>
          <a:p>
            <a:pPr eaLnBrk="1" hangingPunct="1">
              <a:buFont typeface="Wingdings" pitchFamily="2" charset="2"/>
              <a:buChar char=""/>
            </a:pPr>
            <a:r>
              <a:rPr lang="en-US" sz="2400" dirty="0" smtClean="0">
                <a:solidFill>
                  <a:srgbClr val="0000FF"/>
                </a:solidFill>
                <a:cs typeface="Arial" pitchFamily="34" charset="0"/>
              </a:rPr>
              <a:t>machine reading </a:t>
            </a:r>
            <a:r>
              <a:rPr lang="en-US" sz="2000" dirty="0" smtClean="0">
                <a:cs typeface="Arial" pitchFamily="34" charset="0"/>
              </a:rPr>
              <a:t>(e.g. to summarize book or corpus)</a:t>
            </a:r>
          </a:p>
          <a:p>
            <a:pPr eaLnBrk="1" hangingPunct="1">
              <a:buFont typeface="Wingdings" pitchFamily="2" charset="2"/>
              <a:buChar char=""/>
            </a:pPr>
            <a:r>
              <a:rPr lang="en-US" sz="2400" dirty="0" smtClean="0">
                <a:solidFill>
                  <a:srgbClr val="0000FF"/>
                </a:solidFill>
                <a:cs typeface="Arial" pitchFamily="34" charset="0"/>
              </a:rPr>
              <a:t>semantic search </a:t>
            </a:r>
            <a:r>
              <a:rPr lang="en-US" sz="2000" dirty="0" smtClean="0">
                <a:cs typeface="Arial" pitchFamily="34" charset="0"/>
              </a:rPr>
              <a:t>in terms of </a:t>
            </a:r>
            <a:r>
              <a:rPr lang="en-US" sz="2000" dirty="0" err="1" smtClean="0">
                <a:cs typeface="Arial" pitchFamily="34" charset="0"/>
              </a:rPr>
              <a:t>entities&amp;relations</a:t>
            </a:r>
            <a:r>
              <a:rPr lang="en-US" sz="2000" dirty="0" smtClean="0">
                <a:cs typeface="Arial" pitchFamily="34" charset="0"/>
              </a:rPr>
              <a:t> (not </a:t>
            </a:r>
            <a:r>
              <a:rPr lang="en-US" sz="2000" dirty="0" err="1" smtClean="0">
                <a:cs typeface="Arial" pitchFamily="34" charset="0"/>
              </a:rPr>
              <a:t>keywords&amp;pages</a:t>
            </a:r>
            <a:r>
              <a:rPr lang="en-US" dirty="0" smtClean="0">
                <a:cs typeface="Arial" pitchFamily="34" charset="0"/>
              </a:rPr>
              <a:t>)</a:t>
            </a:r>
          </a:p>
          <a:p>
            <a:pPr eaLnBrk="1" hangingPunct="1">
              <a:buFont typeface="Wingdings" pitchFamily="2" charset="2"/>
              <a:buChar char=""/>
            </a:pPr>
            <a:r>
              <a:rPr lang="en-US" sz="2400" dirty="0" smtClean="0">
                <a:solidFill>
                  <a:srgbClr val="0000FF"/>
                </a:solidFill>
                <a:cs typeface="Arial" pitchFamily="34" charset="0"/>
              </a:rPr>
              <a:t>entity-level linkage </a:t>
            </a:r>
            <a:r>
              <a:rPr lang="en-US" sz="2000" dirty="0" smtClean="0">
                <a:cs typeface="Arial" pitchFamily="34" charset="0"/>
              </a:rPr>
              <a:t>for Big Data</a:t>
            </a:r>
            <a:endParaRPr lang="en-US" sz="2000" dirty="0">
              <a:cs typeface="Arial" pitchFamily="34" charset="0"/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295275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352425" y="3984625"/>
            <a:ext cx="7785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dirty="0" smtClean="0"/>
              <a:t>European composers who have won film music awards?</a:t>
            </a:r>
            <a:endParaRPr lang="en-US" dirty="0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352425" y="4416425"/>
            <a:ext cx="7507183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dirty="0" smtClean="0"/>
              <a:t>Chinese professors who founded Internet companies?</a:t>
            </a:r>
            <a:endParaRPr lang="en-US" dirty="0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52425" y="5541963"/>
            <a:ext cx="7162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dirty="0" smtClean="0"/>
              <a:t>Enzymes that inhibit HIV?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Influenza drugs for teens with high blood pressure?</a:t>
            </a:r>
            <a:endParaRPr lang="en-US" dirty="0"/>
          </a:p>
        </p:txBody>
      </p:sp>
      <p:sp>
        <p:nvSpPr>
          <p:cNvPr id="39" name="AutoShape 10"/>
          <p:cNvSpPr>
            <a:spLocks noChangeArrowheads="1"/>
          </p:cNvSpPr>
          <p:nvPr/>
        </p:nvSpPr>
        <p:spPr bwMode="auto">
          <a:xfrm>
            <a:off x="-7938" y="4024313"/>
            <a:ext cx="288926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" name="AutoShape 11"/>
          <p:cNvSpPr>
            <a:spLocks noChangeArrowheads="1"/>
          </p:cNvSpPr>
          <p:nvPr/>
        </p:nvSpPr>
        <p:spPr bwMode="auto">
          <a:xfrm>
            <a:off x="-7938" y="4460875"/>
            <a:ext cx="288926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1" name="AutoShape 12"/>
          <p:cNvSpPr>
            <a:spLocks noChangeArrowheads="1"/>
          </p:cNvSpPr>
          <p:nvPr/>
        </p:nvSpPr>
        <p:spPr bwMode="auto">
          <a:xfrm>
            <a:off x="-9525" y="5541963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540" name="Text Box 20"/>
          <p:cNvSpPr txBox="1">
            <a:spLocks noChangeArrowheads="1"/>
          </p:cNvSpPr>
          <p:nvPr/>
        </p:nvSpPr>
        <p:spPr bwMode="auto">
          <a:xfrm>
            <a:off x="422275" y="5902325"/>
            <a:ext cx="576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smtClean="0"/>
              <a:t>...</a:t>
            </a:r>
            <a:endParaRPr lang="en-US" sz="2800" dirty="0"/>
          </a:p>
        </p:txBody>
      </p:sp>
      <p:sp>
        <p:nvSpPr>
          <p:cNvPr id="22541" name="Text Box 21"/>
          <p:cNvSpPr txBox="1">
            <a:spLocks noChangeArrowheads="1"/>
          </p:cNvSpPr>
          <p:nvPr/>
        </p:nvSpPr>
        <p:spPr bwMode="auto">
          <a:xfrm>
            <a:off x="352425" y="3525838"/>
            <a:ext cx="5118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dirty="0" smtClean="0"/>
              <a:t>Politicians who are also scientists?</a:t>
            </a:r>
            <a:endParaRPr lang="en-US" dirty="0"/>
          </a:p>
        </p:txBody>
      </p:sp>
      <p:sp>
        <p:nvSpPr>
          <p:cNvPr id="44" name="AutoShape 22"/>
          <p:cNvSpPr>
            <a:spLocks noChangeArrowheads="1"/>
          </p:cNvSpPr>
          <p:nvPr/>
        </p:nvSpPr>
        <p:spPr bwMode="auto">
          <a:xfrm>
            <a:off x="-7938" y="3524250"/>
            <a:ext cx="288926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543" name="Text Box 8"/>
          <p:cNvSpPr txBox="1">
            <a:spLocks noChangeArrowheads="1"/>
          </p:cNvSpPr>
          <p:nvPr/>
        </p:nvSpPr>
        <p:spPr bwMode="auto">
          <a:xfrm>
            <a:off x="352425" y="4822825"/>
            <a:ext cx="7581243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dirty="0" smtClean="0"/>
              <a:t>Relationships between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John Lennon, Billie Holiday, Heath Ledger, King Kong?</a:t>
            </a:r>
            <a:endParaRPr lang="en-US" dirty="0"/>
          </a:p>
        </p:txBody>
      </p:sp>
      <p:sp>
        <p:nvSpPr>
          <p:cNvPr id="47" name="AutoShape 11"/>
          <p:cNvSpPr>
            <a:spLocks noChangeArrowheads="1"/>
          </p:cNvSpPr>
          <p:nvPr/>
        </p:nvSpPr>
        <p:spPr bwMode="auto">
          <a:xfrm>
            <a:off x="-9525" y="4894263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ed Corner 670"/>
          <p:cNvSpPr/>
          <p:nvPr/>
        </p:nvSpPr>
        <p:spPr bwMode="auto">
          <a:xfrm>
            <a:off x="274981" y="2542184"/>
            <a:ext cx="2170248" cy="2447925"/>
          </a:xfrm>
          <a:prstGeom prst="foldedCorner">
            <a:avLst/>
          </a:prstGeom>
          <a:solidFill>
            <a:srgbClr val="CC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5" name="Gruppieren 14"/>
          <p:cNvGrpSpPr>
            <a:grpSpLocks/>
          </p:cNvGrpSpPr>
          <p:nvPr/>
        </p:nvGrpSpPr>
        <p:grpSpPr bwMode="auto">
          <a:xfrm>
            <a:off x="188523" y="1005550"/>
            <a:ext cx="2411413" cy="1008062"/>
            <a:chOff x="1020100" y="4412860"/>
            <a:chExt cx="3468264" cy="1544363"/>
          </a:xfrm>
        </p:grpSpPr>
        <p:grpSp>
          <p:nvGrpSpPr>
            <p:cNvPr id="16" name="Group 669"/>
            <p:cNvGrpSpPr>
              <a:grpSpLocks/>
            </p:cNvGrpSpPr>
            <p:nvPr/>
          </p:nvGrpSpPr>
          <p:grpSpPr bwMode="auto">
            <a:xfrm>
              <a:off x="1020100" y="4412860"/>
              <a:ext cx="621977" cy="751852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10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0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" name="Group 669"/>
            <p:cNvGrpSpPr>
              <a:grpSpLocks/>
            </p:cNvGrpSpPr>
            <p:nvPr/>
          </p:nvGrpSpPr>
          <p:grpSpPr bwMode="auto">
            <a:xfrm>
              <a:off x="1366178" y="4577328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9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9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8" name="Group 669"/>
            <p:cNvGrpSpPr>
              <a:grpSpLocks/>
            </p:cNvGrpSpPr>
            <p:nvPr/>
          </p:nvGrpSpPr>
          <p:grpSpPr bwMode="auto">
            <a:xfrm>
              <a:off x="1740100" y="4518961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8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9" name="Group 783"/>
            <p:cNvGrpSpPr/>
            <p:nvPr/>
          </p:nvGrpSpPr>
          <p:grpSpPr bwMode="auto">
            <a:xfrm>
              <a:off x="2063718" y="4740666"/>
              <a:ext cx="647052" cy="721659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75" name="Folded Corner 78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00"/>
              </a:solidFill>
              <a:ln w="9525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" name="Straight Connector 78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" name="Straight Connector 78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" name="Straight Connector 78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" name="Straight Connector 78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" name="Straight Connector 78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79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79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79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79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0" name="Group 913"/>
            <p:cNvGrpSpPr/>
            <p:nvPr/>
          </p:nvGrpSpPr>
          <p:grpSpPr bwMode="auto">
            <a:xfrm>
              <a:off x="2378521" y="490606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6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913"/>
            <p:cNvGrpSpPr/>
            <p:nvPr/>
          </p:nvGrpSpPr>
          <p:grpSpPr bwMode="auto">
            <a:xfrm>
              <a:off x="2777047" y="483389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5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913"/>
            <p:cNvGrpSpPr/>
            <p:nvPr/>
          </p:nvGrpSpPr>
          <p:grpSpPr bwMode="auto">
            <a:xfrm>
              <a:off x="3053920" y="479650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4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913"/>
            <p:cNvGrpSpPr/>
            <p:nvPr/>
          </p:nvGrpSpPr>
          <p:grpSpPr bwMode="auto">
            <a:xfrm>
              <a:off x="3491619" y="496768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3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913"/>
            <p:cNvGrpSpPr/>
            <p:nvPr/>
          </p:nvGrpSpPr>
          <p:grpSpPr bwMode="auto">
            <a:xfrm>
              <a:off x="3823867" y="5154517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2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99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118"/>
          <p:cNvGrpSpPr/>
          <p:nvPr/>
        </p:nvGrpSpPr>
        <p:grpSpPr>
          <a:xfrm>
            <a:off x="367911" y="2672165"/>
            <a:ext cx="1589409" cy="2149248"/>
            <a:chOff x="367911" y="2672165"/>
            <a:chExt cx="1589409" cy="2149248"/>
          </a:xfrm>
        </p:grpSpPr>
        <p:grpSp>
          <p:nvGrpSpPr>
            <p:cNvPr id="11" name="Gruppieren 270"/>
            <p:cNvGrpSpPr>
              <a:grpSpLocks/>
            </p:cNvGrpSpPr>
            <p:nvPr/>
          </p:nvGrpSpPr>
          <p:grpSpPr bwMode="auto">
            <a:xfrm>
              <a:off x="367911" y="2672165"/>
              <a:ext cx="1589409" cy="855836"/>
              <a:chOff x="621835" y="2424177"/>
              <a:chExt cx="1586995" cy="857645"/>
            </a:xfrm>
          </p:grpSpPr>
          <p:sp>
            <p:nvSpPr>
              <p:cNvPr id="12" name="Abgerundetes Rechteck 117"/>
              <p:cNvSpPr>
                <a:spLocks noChangeArrowheads="1"/>
              </p:cNvSpPr>
              <p:nvPr/>
            </p:nvSpPr>
            <p:spPr bwMode="auto">
              <a:xfrm>
                <a:off x="621835" y="2424177"/>
                <a:ext cx="1150775" cy="18038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Abgerundetes Rechteck 118"/>
              <p:cNvSpPr>
                <a:spLocks noChangeArrowheads="1"/>
              </p:cNvSpPr>
              <p:nvPr/>
            </p:nvSpPr>
            <p:spPr bwMode="auto">
              <a:xfrm>
                <a:off x="1353248" y="2726026"/>
                <a:ext cx="855582" cy="21637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Abgerundetes Rechteck 119"/>
              <p:cNvSpPr>
                <a:spLocks noChangeArrowheads="1"/>
              </p:cNvSpPr>
              <p:nvPr/>
            </p:nvSpPr>
            <p:spPr bwMode="auto">
              <a:xfrm>
                <a:off x="1225007" y="3065365"/>
                <a:ext cx="516489" cy="21645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75" name="Abgerundetes Rechteck 119"/>
            <p:cNvSpPr>
              <a:spLocks noChangeArrowheads="1"/>
            </p:cNvSpPr>
            <p:nvPr/>
          </p:nvSpPr>
          <p:spPr bwMode="auto">
            <a:xfrm>
              <a:off x="429103" y="4590913"/>
              <a:ext cx="1404498" cy="2305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7" name="AutoShape 4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155575" y="-5254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AutoShape 6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307975" y="-3730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AutoShape 8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460375" y="-2206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7" name="AutoShape 10" descr="data:image/jpeg;base64,/9j/4AAQSkZJRgABAQAAAQABAAD/2wCEAAkGBxQSEhUTExQVFhUXFx0bFxgXGBcaHRocHBgcGBgaGCAdHCggGhslHhgYITEhJSkrLi4uHCAzODMsNygtLisBCgoKDg0OGhAQFywcHyQsLCwsLCwsLCwsLCwsLCwsLCwsLCwsLCwsLCwsLCwsLCwsLCwsLCwsLCwsLCwsLCwsLP/AABEIAP8AxgMBIgACEQEDEQH/xAAbAAACAgMBAAAAAAAAAAAAAAAEBQMGAAECB//EADoQAAECBAQEAwcDBAICAwAAAAECEQADITEEEkFRBSJhcQaBkRMyobHB0fBCUuEUI3LxFWKCwkNTsv/EABkBAAMBAQEAAAAAAAAAAAAAAAABAgMEBf/EAB8RAQEBAQEBAQEAAwEAAAAAAAABEQIhMRIDE0FRBP/aAAwDAQACEQMRAD8AjxKhmcmw0FqUAD7wkQlUxf7Rt5v52gqVLXMZlB6nKxZINsxZnJLtBfs5ct0E51qqakhIZnJ01byiM1LUjApOV1FgSeW5Ny3n8oauEgqWSKFhsBXzJ+sAyC5H6UJqaGtaJDmj66xJiAJpUtasqJZsnU62rq1PpDMp4jiyooqUKUXSnUjdXpQRYvBeARMZU7mNVZSaWpr1f03hdM4enETTLShY5AozDTKTYDZgLPFi8PYdKXQMx5fe7mwOgoIIGY7iy5k4yxLoBzqFgHt8GgyZhENnCUiZlIJoznVXZoZ/0YlpAaqzU9LxXvFuPyoPs1AChPUDYdXEM1V45i0FaiakMAFA2A01cn5QpKzM51qAAPKBraziwcxBiX1NTfpBMmSFZasge6Pg/e/a8TLqa6kJATmCabkj7vtTrBpkrZ9xoOUD/sWqenyiXh0oPnUOUFgGc3yhqmj7bG9YYKnVGZgBSpFA5op3JJawFXAigGwsgGWZilmig2U7XYA9xp845wuIVOWqYrlky00UrKGFb8pBq9uvlBj+JGZ7ocB621owBZ62hFjgtTAgkgPlKnFqlVa6WYUEGkeK41LBOTNMN2ZQTR2uXOlD/uFHiAhhyJch2DG9akVMJDjFoHOsGjdBuEilet/rBIxopR/V36fCF+gsysUF+8xJ3J+blvSNJWSQoDMDQAA5QNyTc9AYXYErbMwSDqWe/wCnbT7wSZhCg6sxpQBRJ7swGm8UDFOHCS8yWvTlSEFxckuHANmB1pE2IxAKmlSjkNCTLC82zKzA6NqN3gaRPyuVCaD0ISLWa+35fSsWhdDMUAmoSHv+2jNqX0rAA+JlKKmYg0Lihrtta9oYYfh7pdIUvYBRroNaRJJxslBDzEEEMRzZr+m9XjvGcZlg5ZC5UtL1K0KINLMCmhr9egBuF4HMIUsOtqBAZRBsamji1Toe0bxXggjDrmYlQ9pdCUZmA/aa1VuREErBzcTNBlT0CUUFKAl05FuCciUqNTXmILBg1HiXjfETIlpRLmzVzFk5kgAjYtmJNX0t0tDNSF+F5qkmaJXJmygKWAXZ3FQ4NaxkaxnFphUZZmEFBIyzMhKdwCeVqClw0ZGiPFrnTkyxlQxI9/Uno40Hp3hRNHM6SVPfVz1OrdohWlZUQpRJJqB6RJPmCXajCzm+0cv61rgjHY0oQCTzfpQLDqrcwVwfiKpryhQJQSSHc1Faf5an6xTsRjVGlXfU6dtIuPhWZkwxIT/cnTAlwKBKWdVb3fZ4J1tIfNxplII/URlSNyRe72a8WjwnwwpQlKyAQBrU6nyFoScP4IZqle2sFshT8ykhsotTrb7XjAyUoqEpFNB8I0OK54jxUwzyjMEypSAVkGpJrl7M3rHn3EuMKnqU9EJ0GwsN9rbw78VYspVNSSXVNJfcABk9gKeUVEoqyhym/n/tniOqEUidmUToGHfb5/CGaZKlJYAPQBN1ECpVagf5d4AwEhOYlypKQWa3qdrO+vWD1YgtlDvYhBY7XOw6t6uSTEi8HiyVAkBKUcoYF8zCiQKqLP23gLGY3KfZ8xJqWZq3A9O0RrmF8iFEGgJBcJAbW5JLvSBsUkILuzgjMq5e5bqxD9YoOMZPZydKACwNmpXfXeFs/HqIKQb3Z6s9O1Y3OkqWUpFl23YFlKOw77ROZCGMtAzc5KSzqU9ACbZRX4DeAizIVVJofO1IYcPkElISgkq93NY9a0Yb/GLjwbwOspC1sH1Xdr8qQ4qdTFklcNl4etVq1NfmXJH40Eh4qqOHqDlS0MG0VU65WDq72iD/AJEgEBC9a/UvftFixU0TS4lpfdTjo13UL3p0gQ8E5iVhISoUSKAG4IGvnDBSJ6VpYJrrzmvSpYaR3K4YtQBMsAaEKCur+cMxgCHcIy7Mx01o77bRDL4ciiyVobUEN6Gmu8PCDezSeWYUqSGYMkjVySwVXqXEQTcA7BLdn1PQkknWnWGKVpIOVSVg2IZ7/qoQ8QTUuXCig/lqX6iAATInSgkMGQcwcEMXFdHNjYw1m4eVMclKlTMpPvZC9ikApYAMOUVPlA6505KXYTABVSSR5Fvz6CzliekJVLMsvQpUWejEVr8YAU4zH+xXkVhpBy0A/uJNa1yLBLVvvGQ4xqELAEySlcyh9ogtRmIU6wHdvQxkaSxProqSCCDRKCTsC1QPPeFipC5hdLEC4cUfzc+UY2UPRlXIZ/PWJ+E4kDMjKFkmii9BV8opzM9Y5Jda0sHDCqYiW9VEJ11PKbagv0j03C8K9kyC3KXGyRSnw9TFb8PyVqmrmqDHRQNn0TtQgPpF3wcrMwYGgfz33pF8woNwcqxdzQjt/MF4zFJlpdamGge5270jcsJQl9E/gijeJeJCZNyqGbIAwehKgDTy16dYpSv+I+ICZOcUGYkpuz18y7wrxVSE2V7yjtS2xLfOJCoqUuYoXYdABtsKPvECsQADNPvKsDoTZhrE9JlSzjZCBUuA27c3QMNTX5jESA7Bmuok3D3UTvUgCloAlTXzKUXAGtXUrQW+FvnpWIIOUu/6upNz9vLWGQ/EYhEsZE1F37/u1UWrtCnEIVMZQzAEOCRdnPL6XjhIcjMMwJbLYKOxq4AOU9bRYuF8Jm4uYxcAAZlVZwLAdIPoL8BwhRVLS55gXNKf9Og1rdiYvXAODy5KhOuWORKUmr/qPUxFPwUvDmWlJBUDUs7k7gX+3eHqcQpJASCH94s53dh6AaRWHBWJxC2dQSCBrbtCoFK6h5hs4Lj7QWrCFZzTF0aidAPuY7M6XKTlTYbVhhHLw/KSUppWukcSZ0pRqoFtg/l2fWBuJIVOTRyg6CnrAuE4JlS2dSSbkA1717+sPAJxWFK1UBDjcWIcFncA9RvC7EYJCS6itwLNd9mvDBGBEoEJW9a5Rd3qWvGhPTMdNWFC9W6U1eAlXmJVKLv5Go7GJpmKQ2bPlO3WJcZw9aVEMVIPunKPR2cGF87gxWK0B0NPR4eE4lcUnKVlQlLLexCQ7NopnoDvQakwxkY+UFeyVJKVBx/cU6VMOUkNYli4sACL0UpwAQq42dzfyLtDhE4gZCcimoTzJNNi7eUTgh9wzBSZssKVllmjoKVMCBXKVioNIyAeE4xUuWUYh5jLJRMQQCxA5SLs4d4yBSkYn3Asakih6a/Dyg7hUpPs5hIB5VZWLbEP3ykP0MJ1G4hhwVK3A0WcotZ2UX0A3jl5vpDeArnTAsS/dCWKho92exIcPHqvh7BSkpJSgJNHLAOWvuabxU8JMRhFy5TBQIS5YnMXYhKdND6Qz8S+KEplDJ7z5snukpBY1019LRvJkOeGXiCcEhMsKYkh22diT5R594hUoYlYAASS4Iv7qQX7F/MxyvxQF4gFIzJYhKlO4Js4b3REfiXiITMyJOZKUpDjUgnNXVya9RD0W6VcTxLAp+Hf5wGmS2Va08jihN2q3y+MblOtWZrn6fxDLj8tkolBqJc9X+WsZ2/7LCX2z1HvLUVX7MBtaOUuFZllr5ur1bzgWdJKSltx66UiyYLg/tlSUZXzEOHDVq53f6bXJtDPDnClT5hJ5QhmtYaDvW0emYaSmSj2UtNhU6jrEOFwSZaghAs1dzvDf+gCElQZ2qXDjpGsmHCnC8PQnmUK3c1q9W+8FIIFvWCDLUoHRLUttHEjBLNWITrSvzhhCZRXQ1OwjSODkpcv2H1MMpUklwhN+nziSWmYgMCw2hmQyMNMBLBk3AJYHqo3A6D1iGXiFS/fzKFgcpqauWclmYfeLDil5qt529BACyCCApt9wYCBy8QkgEJY0ZgW3BPx9I3kF2QW2Sx84jxPDFJDomEJvQPoPJqaCBZkqYEhSF5vKnW1iTDBqOIH3VJSQaNQtv3gbFYNEw5aJfe/kYXyuIIVReZChd0sRo9Kt5QUTMH6UrTob6+ohYCvEeGShedBBIqHrHeKwxWjNlqBUeVG+MHKSpTLQun7fsdoGn4hqa9dRrAWQswZoQSqn6kUPY79/wCIyJpigk5k5UE6k9nDd6xuEFKnSeYgFw9xBicYFolSSAAhRdTkUUTS25MRYiVkWoCtfhBXDeGqnKCUs5UOr0Kj/wDn4xzc/Qs6JsmQiXOCbpSpjmJSLhnsXo3lpCL26ZmGnzyv+5lKchApnWwUN3SpVevSCuLpM3DIOamYukfq1egrFZVhmAo3fWNbRUGCVl5wCW+en0iFKq1qYKUsBi7AfjAbwFMxbF0gdyK+mkKS0jbBApyra5ZmelvvG8fiSuas9QBlqzUJt3hQnGLd8xcWr+bwVg8YQeYqIh3i4co7B8OBmB87BQ8+grF24DwgzC6iQliBlFdEhjpTMP8AyiqcExRmzkIy3ULVsXb0j17wykKkJKQUhyCC4UGNQYfPOGJ4fw5EtKdgNfT5RGsCYsj9I3hli5Yy1LAVeFOBByg0cxRmacGhxW2+8EKWASAOWz/aAJstwK26bwywkgBLqgMJLlkCgYaARGuU93MM5iXpGxKSOpgBQcIOoiJWBTtDtQG3wiKbhsw0hkRrkkWaAlycrqKQCbkfbWHk3BlNYDmJFjAFV4vhpcwOQl/0qH5QwNw/Eqk5RmFTYn4A6GDuO4FSUqKQSLkDXt1ioYtYDpUaXBN+3QxcmpWqZM53SU9UsyvsY44jhhMBIoYr0rjCU5MwLgjmOzUdq0ixSMRnAqD1ELB9VkrnSHZBWDp9ekbhzi8NV6xuFiP1iq8Tw4BJD2BbysYb8FnmVhZs3MoKCVIQQ1Suj11AKh0cxmJkZwS4C/1A6AsHfd3p/EJsQwUoEEAJAbYtXz1jnvnrXA/9UQGFeu0cLmAglRZheB1yy8Q4rmIQneprf8+cPifqorMbJK050+6E5tmZWU/GFk+SUsVXUHbVjUE7OIuC/DsxMnKEkzVhglNc2ZaABS1Wra53itcZSQqWlSSlaJYQsENzIUpJ82Z46CwLK7QSlFM2lvMM/wAxEnDMEqaQhAdSqADXUny+8GKkZEqlqZwasQQ5YDsw+JY2gxRh4Nkn+qlkiiSCQepyf+0ev+EcMqWZkslwlRANai4agqAdI8n4bhVLmywHBUAQQWYvWvkfWPScHiVpxE7+4FJJFHFFMHSKnLCpw8x88FWTuGjMJh2WRtSA8JiQJtubQl6UYww4WBWvN+qJMTMlEEHQGsFSpoIfQW+8axFEKo9IGwCaCAxwjBHYTHWWAI44IaJCmNAwBqhvAHEMG4cXg1aWjgWMAIJstw3wijeIeGJSpVLixoCK2Ohj0LEYdi4tEcvCyZgVLmpB7j4iKlwrHiM7CrSCkg0PL2ix+C5ilDIagWrbWo+sPvEPCsroSXaw+UVDBzFYebmboW1F4vdiPi54iSxoYyO+E4hM5Gb4PaNRIwiwskLTLRLPOtT5qNYAFqG9dbCE/i+T7PFTUuCxD92D/F4sng+R7CcqdNJAloUSClwAWZi9FPTK0eeeJuJGZMWxOaYtSuwckD5+kYXn9eLtyBMRxB6D/feHuA4Qy5C5anTMBIdiyk1UPiL7xSpayC8ereEUifgxLQC8teYLo6UlZ06EK8n3jonP5njOTb6PmcXXhSicEBYJSGBYgpdQClAFkuz03jzPi3EfaKKqH2nMrookkm92NbXNNYunHOMSDMQgTilAOZZRm5ikFgCKsqj/AFjz7FkE5ncqqWe5qR5EkQ5FVZOB4wS0laEKJYoYqGRK1IyhQ5TzFjQs7GtIBXKMteVbAgCoIIOoIIcF2gjgJAQygShRAUl2ergg7g+bP1bifKCMwYgvmTdmNmJ01frDBngPeD2KQQxs5umoqC9O+0W/gSxMXKXm95JzE0coYJzaUcF/UmKBw6cyglWXYFbEDWruCPxxFmwKh7QS1goyulRSHDB8qg9Q5YV0axhWBesCvMpyxUDUixix4XCFBzfuiteHpqVgKZspY/Qxc5aXTSrCkZVcSLSCC8C4ShIMFSZgUKRGUQARpCj/AJFSiaNXl3uzEbw0QveNCUl3YPAHQNKxzHRMRA1gDpUQkXiZdohQYAWTVMW0hdiRXqDeGOPICo7wcpK3Ju0Mlb8RSSkJWHIIuLxSOLSgoFX6gfeH12MerYjCPLUhVRpFN8Q8BCHIKqh69PnFc0qT8DxmQM1w7xkJASkGtHoRdtu0airExafFeMzD+mkvlSOYpupQ66s148tXgpk0zVpBKZbZi9tH9QY9CkELmJKSCMwNdauRXs3nFK8TIMqfOQHQhSswD3SXKQbAgEs/SM/5/T7A4afKKlJUgsoM9KKeihSjVNH1GtG/BpMyWsKQsTUJUAtCFsopuWCS9hdJ2irqDQ28OYBc6alCQebUEAgakPR+mto6KkdP4chWJnpQuWgJCigqWSFVCmzH9TFQcaijm5cvgv8AXe0VhkFIlgBndLgcyipWVgQl2a5sHjJxloBSoCdPzZJTqUlspYrmhmUFM6TnYgmI/C/El4fFBAmKlyVLT7cEslSQoZiQwbVtQ7Vq834cBIlLw8xUtbPYkKBHemn2hgxTzF1IchSS9HL02qdOu8d+NuGIk4qYEEZTzS/8T7vk1j2iFB5UhQBSRcO+l/v20aEaEFL6agg6bEGHiJICEz5RmgIIS5DpsAqoPKKtUVivzMOxLW0MHcLxy5aZiEqyiYnKQXZiQSQHZ+UekAejSMricCShhzJFDd6jtWLzwPHJWhgbUYxTvByfaYdcsoZFHBIuUg5kj9r9Ic4ThypRdNnbdxvGVVD6YCgun0idOISpmIfaI8MpxUg9YydhAaih3EI0lXaN52gUJVoTGvYqJaACAp4kytHMpLR0YAyZaBniaYaQPMUwgBbja0jnhM1jWOcUqF8uaSqm8MljxgpFd47lnITXKoO3paLIkOkPdornF8MEg93ggrzPimGKFmmrRkPfEMrOQXY/xGRrEK7hSQQ2kZ4jw/tJftEkpmIqhTt1Uh+tSOtImlpesFhYbKapNGI6g/SOPi41s2POcXiBMALOr9RAy1O+50ekOfDcuYpSUiWqbKDlaQOVSblKi1y1Dd2a0blmRhcbNE5C1oBdIDUcBSSQSHZ7OIk4Tjly5zqU5UAn+4Cf7akhlM4Y5crdY7d8YuMLiBKIUgrmJyjlmiwPvJ5VWfYpfUaR1xTBJUVTkFa5acoUoFy6kk6sQzNb6QHOw68xL5nVzEKcFVCerVuRvtGlEpNCyhcgjXqLu8MGPFuLf1PslZUhctAQSDRSE+7megIcijPSA0KKVZtXen0MEYbFIH9qZKGVQFXKSHsu9wTaxqD0GEsihBB60byiVGRIUCQQ5qzW3iNiKFv9xFKpBCCNQTTdvpADjgnE/YTErSSGIzANVn+Eem8H8TJmIBY1d3sK0EeS4dCSdqDrXXQQx4TjFSlULCIsOV6bMxaQoqlzGBuKX1Ig3BY9S6BbxSJWJzgQfgVLSosawsPV5kLa8Te3G8ViTmNSTDPDNE4ZqZojl3iAKjDNgCRaoX4nEOSOkD8Qx7UTAQncpMMm8Wq0Q8ODqJ3MZPVyPqx+UD8MVUdoYWzCpoDCzjKhlJZ6wxwy+WsKeJGihCBBjZKQBTWMjWOqADSMhpUTCzQCx2gzE4gIGY1GlPR/lCqbNS9Dpfr2ghU/NLIoSBbtqI4+au3xS+M40zsQtatVNTYco+AiyTcCiaJRTMCVpQyFqypQQOcJVmPvhzu5YMXEUqYWUe5hrgeIKJAUpagRlYEu3QAh/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/SEFnk4YA8pd9Dp/EH4XFNyxWpcxYLBXc7Nfq9IYyMdUBQq1yflCw1qkz6Xhhh5wCSpwwp5tFZkTnFYIw+KrSFhnqcXmc6QPjOIgcoNTCXH8QYMkuToIHE9KXJ5lNBgH+1B1jjFT8xCBYXhdKmsCqOMBMKnO9oeFpwuc4yxmAllUwJF/xzA0lwSTtE3CJ3Msuxt5awgs00tLUdiwPpCTiUwuz3gzEYgEZHZg/esI+IYzMsAXSD8oIYDiKsygAY1GiKvuIyGTzXC4QhYcuDpBdUlo6xDqSCn3r96U7QKjEZgM1xbvHCXk8VficnJNWOr+R5h8DEMuaRYwy8Qh1JVulj5a/GFEeh/Pr9cypPcElSkEIsfeD3aoJe9elKRLh8QtsqQwIZRu+vxA82hZg8cpKcn6XcVsdxDGViEtqpzqKEbAPQ2DiLpmGBmpSC4Cg/Nqb0YEEdxE4yqDlgAWu9KkU00FtBEXD5CZg5QoquqwDbF/zvDNGCVLfPIfOA3MRqCQKtYNCoCmSUEO3YEV7tbtBmGwq11QhRHLYE+++QebH0g3D8PGIz+zC/aJAVlLlSwWf0LnzETy5BRllqnrRNByiWh1MCCwBSr9pLjvpEWqBTpYQSh3VZTOzgs1RW0dYOcpJBSWet4IxfD1ykgqITmoeapDvmLV8rt5t3wWRJWlaZkz2a2cEjkIBLpBqQthdmcihhB2JRLqJL1ZhffteOMPispcimu8D4yYM5CGYUGV931qYz+qyg05jUq6EAs1mhktAKQh/agH9gB+JMce3DX0isf1ZUkaH+aCIv7il5R5t6+cGC1aMLMD0q1zHfvE6DWAeHlMsAKCiqpU9AKOkdSfx4knEe8Ca6Pp1aFaWjVTARlFtYIw1CezQvSxGVJoGc7u9vzWC0KYdXr94RpZmIZP+X0pAvBpyitSgHAv5RDOAUyCpgkOTsNYP4ZxALSopCRLQ6QLOQGDbl6wzF8RmlSxloGLDzFIXyk//AC3ejxYMDw4kZ1FyU0G0J8SlKEhI7+sADprGR3LUwpfWMgDzdM8JWyCcps7a0p6H5RzhpMtlpWcpflVW9WehpWvR9WjiTOJUAQGSC3KxYnM53v0pByG2BGh7xxW+p+kfFZTy3P6T/H1+EIZsusWvGSs6VIDubd7jsHYQhnIAvtHV/wCfrzE/AIlm+kFygzEFwe3+xEYID/CNyauAfz8EdKj7hmJcszfFwRUdLQyRi3q1BQFRKgkZqbmjNa3xreEWQXcvFq8PYITyQXp7rUrp/uJvgdYXGmTMTMlrWSmqSQRVq0fUU84nnYdSS5IzEvQ1D+bg11rvWDJPAVlE1a0EGWkFuYOymJBZmq7AvSEyll66n+YgxK3ervqTWJFSCMtQXDhiNCR9PONSJRWzCp6gCneC14UoBKiDVnB26m7nb9phGFUkoLkV0sfwxyhBUCDapPlBmCwk2ZmMtKjlGZxpUDN1Z7DeN4rEqTNSnKkezNAUvWvMaDMfsIZAF4k0SwITYMGd7kNzbMYf+F8IqYsgqPtFvkLbXc/tqA46wt4bgVYiepkqXqWZy/wvWPU+B8AVKTzlPusMrv2J1/mJ6pSeqZxPB5FKQCCEWIdypg5BN626AQjwGHWZzlVEhw1QXGvRidqw78YypkuYpCKqI5QxKm1CWt3+9BZKVSpKSpRJWEhyCAlILk3rs+/nABSlhCXGwbepLQGjHlSi1nA8tWjhSzMP/jb/ABdtYGwqRmb9IY99PvAYTiU9QWUvUmvnX5Q+8IyQtRze6S/nr8oTT8K8xSqliCT/AJVPwaLX4RwmUObRVvhcrLi8WJUtQFVBBIHYU+MUzFzlsFKBHKmjv8fy0Hce4uJc4O1RboB9YW4mdnWpTDKKijX/ADygkVU0tTpcPGRAqaQkBu420jUGBT+NYfKrOn3TTtR/zr3gXDkimgqOx/DDniU0zUraW6QnmLtlUAWIL3uG17wjTJWlAUQQglgr6fAxxdxn19STYV4zA1zCj3Gh+xhkVPGM4LiFx1ebsSq+LSxbaOZEyog/iOEN+rgmFb1j0OO/1Fw6w6qAE9otfhTiAlzQ9BQ286RR8PPo0OuH4kgN+fzrB0p6hiPEwxCVyAk5FEBRSH5QXNtHaEPEUSFLCUqLJSA4SCVlIOZRrr3NITYOcpIGUt/pn+JguTQumhFX+0QZtwLByypOcLUhxyh+b/PQDcPFp4hweRl/qDJQiSCSUlZcvcggvpa3rFKUsNmSACS5FgD0H1iWbj1skZ1ZUcoGjEEO27EwBcJfFFLkGVh5cuSgkpQkBibuWblApAmBw8uUUqWFKmKVcgsT12FXgHg2PVNUhCSwSOam40N++8XvhMlIAzAE3D9YXwxHBpEpKRkSBc0ADklz94On4sJBLGgjqWzuwhF4t4smWJaM4TnWApQ94AvUBvUmwcxJqrPxq8SuYuWgJyuUrXmbUEJNWVQmjaRX+K4t1ZU2Swcs5OrtrXSHPGvEEsSU4XDlL0ClCoY3FWc3J+OsVvEFIXQuE22cVJ+YaKRTGU4LPYOT+awPhgSMxN617/h9Y4xKyUkAgEkZj1NQB2cR1ilMn2fQDqfxoCFzGJGUu7ufT7CHsriCUJCUiyfjFRXjCltGLRNgJgdS1mg3PzeKzwSg8bjBMnhSnygh/q/k5h9LWkSwpyAA41oKMfKKnMDZgtLLJBTRxVvpDriE72UkJJq1/v0vFWCN4nEjIFg3Vby6RkIJmI9ogJJylJttStusbipC03Tw5MyWtRmJSoPlzVCgGIBATcu+rkG0KZkmYJQlqJSjODX3QVUOatGZwG1PnYD4ld2lIJpkoeUPSmpG711jMJiSpTqCFZiVKcHUseliaxw+VpeYquKwRQl3dlFPQjQjvECZjRZZoSkcmdaK5h+kvRg2vrCXE4DPWX1eovsNtqxn1Gd4z4BnSwoEHX8eEeM4apJcVT8u8ORms0EyA52LaxX8+uuQqqZJhtwuxfy61gjiHDwC4IsXa3lA+BI+Edk6/U04seETQF+v8QfKTQdfh3gCQHZr0AG9HYbw1RhFpIBTVnY+n1iaqNFERKDPB09OUM+tKdaQLMllVIWmN8PTRLJUbfWHuA4spcxwqg0FoqOJnCWklTtsPgBAuG4xlDin/Vx8TBeonXpPH/FYkS6KGY/lOseY8Y8QKxC82YsEgV1NWp52hdxHiMyebNuz+kCSuWrOXiL0m3TbCTMgc1VfV+38xPgiR77vdqa1r/MQ4EFTlQJOgsBsPp/qGuFwYAAUCS1XGp1MVACRiuZ7soFhYVHr2gvDYl8yleX0gfiEoSlGjKZySAwAZvUt6QNiVgJSAeYv6G5+MMJOMYo5gE3Ki/rEsgGcqXKb+2osVNfKCW/nrAE2YRMYB1Atv0LDWoi0TFpkShLCmOXlrVyHJ8vtGsvieQM1pk4S00CBlc1LJu/pSF/iXiCVLLPlsD6OfIg94i4ViuebMDuElgdQfe7m0KMRUZipxXvcse0XJ6rXJJTV6E0jIExc3M2WwDdYyKJYUuHI9KwbhcczAvVW/wCPECsKooK2UGPM7sElgLa11IgYAKubW03sPWPK+L05VNatQH6+R+sCDEp5gkNmDEuDUEObXjeCUuYAgS1qLXAeg/U9vWJcXgFIHtQkhClGhyghVSoAO+XanTSHd+q1HLlDMCGYHXXvHU+dlqE8r0NHdrdBWsYljQdhZJZqPZ6axBi5MwsiXUFQKhS4oCfUw4L8AYmbzHNUm+jhnERTpCU1AYnaw3/Oscz3DEgijk0bo3xp09IZk8q1cM0OdWVkd4PFy0AKJ90FiHoTZzpfvB3D8SfbFQeZmcLCiQoAGgSCGcBgR0is4eRmpZ6iCMOuYl0AqG7eWvkIuf0qtW+akKUTmpudoFxvEkpSyD5wi4hi1nKFKDAO27voKesLlznN/N4V6O9GmJT7R86jbXQfeIZGCzk5VA6/63PaFuLxLKIFuscBQGrUBs4LtQtUGu0H1Omq8Otike6Klr/L8rEeHQVkAJyixN318v8AUcJWUkIIPNRKkqZJ5mqMpILvdu0MFS1y+cDlBGYkhXXmpTY31pFYDfD4cJRldNaFinzB66WuDHEyaA92GoGmjVrt3eADxWX/APUEKaozHU5q9A/xFGDQsVxhSlMws2nnF/rBpiJ6FBZJqf0u5AcVJ3FdLsIk4RISv3wSpRAABAATX3ulPP4wkTNGYuAEnbtTuYdYVf8ATy2TRcwMVVZLpfu9vKCXSiThaxMxBWtLJqkZbIVUAOL0DVgHj84mZlNw6c2536aVhhhMZLw8ohSkkqDhIIUH0LjWxel+sVObiVTZoIuT87v0jbj/AKE6ZimCRQpBr8W6iIUzEpTfNegcM41+3SGOLSkIWEioVQ6lhUj1rC0YBZAUxCT7rvWz1tqKxX7gBVNoyG8qUpQAkpVQAKUhKnUb1bu3pGRl/loWjA8SmTTMzkFKjmmZyAMoY5XJDEswL6Q4mYRK5Esy5KVVVkChz5UgVR+5IKnvVj3irScQc6VEBRLXCa2AZ6BVKHrFk4FiytRWsqzIYIDhgCEpoLBRpWObm6fNCYviKsvs1pWmWBRJBDVzVoH27CN4nFrWUIUeQpCgS2WxBFRQvmTVh84IE95sxC1koeYHsCxBAKQCzk6WJJgHCyzlVLGVKwS7lRuapsf0gV+8FNrAqAJWtJNRlAIqTQAl9AIJxc9K0lWWpLhVybsC3rS0CIwRVKVOQGShjlJB5QrK5DMTSCP6lKSkhLoJdy13KQwFqiFFyqvilLzFIDuGY6gsrXs4NrmE5msSAG6f7i48a4dmdQJBzZadUkpHbR9K0MIcbw9IZIScy0hSS4oQVJmDf3g19HgxHXPoFE/q0HSZ9AXsdfmfSF6sEfZiYCMubKRVwQx+RFuscyVF8uth6wvylPjMQ6izdI1h0BebMpmYkgZqVJat6NsXuIbYrw5MKuRmbmJNhTo9lCjRLiOFHDoFZcxBzD2icwVnZIKagFtRp10N/k8LZMjNMQ2ZT1GZJRZ6FiaEV+8FzeElZBCQSgMtCakCrEVDmwYHvrBAnlisFkywm37iLMbjU9B1iPFTwsqmWK1Fsrgg0JuaipYP+n1cBacI2bmICWKnSQpqnKlJJzB9SDba/OC4l7AkylKFAK2NXJUCK7NSj1BrB00+15FEKYUIzApa92HXW+sR/wDES5oVkWcyUk1TQsHb3qPQdztDBVP4kVKOUZQS+V8wF6JJDhNbdIzCE5hvp/EEcR4YlCkCWv2mZAU+UpZ1NlL61FnERYYOrLd3f5ltjcQUjPAyXNiGJD2rQMXB/PiTikrNUKzBJL7FR2+Xl2jWJn5kSly0ezQAxUogh0XVlDknWuscKVMnLSmWWysAPde4CixPM3yaKkBOJJJIuTQX3uImwcnK5F7D5O+7vDTiMlMkIyn+4kl1VdNgG63F9oDxEwZiScoCWTcuxfQXIgttDJqyXGUslJtYH9x30HxjUoulKJk1QTXITnyZhpamocAtGScKt1IdQVkC0gEMUFIURehysfJtob8NCpiQJ1QlKQkAJNDmAJBLEAtRwa94DhdIWRKaWZil59FAIygEFhqXZyQ/rGQ+l4ZWGGTLLJvmS7kKdgX/AMXYRkAf/9k="/>
          <p:cNvSpPr>
            <a:spLocks noChangeAspect="1" noChangeArrowheads="1"/>
          </p:cNvSpPr>
          <p:nvPr/>
        </p:nvSpPr>
        <p:spPr bwMode="auto">
          <a:xfrm>
            <a:off x="155575" y="-2560638"/>
            <a:ext cx="41338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AutoShape 20" descr="data:image/jpeg;base64,/9j/4AAQSkZJRgABAQAAAQABAAD/2wCEAAkGBxQSEhUUExQWFRUUFxcYGBgYGRccFxgYGBcYGBcXGBcYHCggGhwlHRkYJDEhJSkrLi4uFx8zODMsNygtLisBCgoKDg0OGxAQGiwkHyQsLCwsLCwsLCwsLCwsLCwsLCwsLCwsLCwsLCwsLCwsLCwsLCwsLCwsLCwsLCwsLCwsLP/AABEIAQUAwQMBIgACEQEDEQH/xAAcAAABBQEBAQAAAAAAAAAAAAAEAAIDBQYBBwj/xABFEAABAwIDBQUEBwcCBgIDAAABAAIRAyEEEjEFIkFRYQYTcYGRMqGx8BQjUnKywdEHFUJikuHxc6IkU4LC0uJDsxYzNf/EABoBAAMBAQEBAAAAAAAAAAAAAAABAgQDBQb/xAAoEQACAgIBBAICAgMBAAAAAAAAAQIREiEDIjFBUQRxE2Ey0aGx8UL/2gAMAwEAAhEDEQA/ACmBdeugJzWr6Q8kYGruVSgJpagCMhMIUxTC1AEcJR6qQiE1MCEhNhSkJhCYiMhKOSeV0NTsCMNSLVNlTSErAHLU2FK9cAViIYXHBSuauZEWIiDOaRapHJNCdiB3BT7Kb9fS/wBSn+MJrmInZbIrUufeM/EOSXI+h/Q4/wAke5KIV98sjRodPiSI93vUqEa768jlTbwP2ncZj3L5Y9kLSSSQB47CcAntakQvo7PKOZVxykallkpWBDCe5kWKJe6L2k8uXz8PFCuKSbY2qI3BRlSuCjIVkkZCUJxXITJGAJ0JYOo2pUewGO6DS8kWGbQDmenUc0ccGODjJ0zNIB8CpziViyvypOUpbzXCFViByFzKp8q5kVWKiIU+Ka8KZyihCBkLgkApi1Endg2mIEe/r8nzbkJIEewtsQpNnM+up/6jPxDmuETqp9nj62n/AKjPxBRN9D+io/yR7Sg2k/SDy7pvrmd8+SMQbbVyI1YCT5wBr0PD+/zR64YkkkgDyYhdIUoYu5F9BZ5ZCGqXLlHX5+fkqRogSNf8phaldjIHj3qMhEFRvaqTJZBCaQpyE3KqsRAWprxAJgmBoNT0CKyLvdosKMXhdqEBuJpMMd6KlRgu97CIc2+pEExzAW8gkOu4gg6yBmJ3IB4ry3E4ehQxlKK/1TKmZ0SYJJ9p48gfNelEk6knzlYfipvK35NPM1rQzE3e4jn8lRFiJaxdLFsujP3BO7SLUQ5iY5qaYgZ7U3u0SGKRjQBPH5+fNVlQqsHFINFxM6KJzZvzRL2ym5UJgwfKiMCz62n99n4hyXe7U+FZ9Yz77fxDmo5JdL+ioraPVjWGYNgyRM2j4z7lA2O/dz7sGemYiPIgn/qTarv+IYLeweU6/wBvj59g/SJm3dDnPtHrHuXzx6oakkkgDzHKnhsKXJC4Wr3LPNohLVwhSQuhiLEDliaWoktTCxNMKBSxdDET3acKaeQqBgxNxNKWOBOUEETMG4ix5oqpYExpwWd2xixTYK9ZrnajIDZp1AI5xw6rJ8n5L4+ldzRw8OW2ZvaHZykRlbUbNhZkOsXOPE3vHKGiy2WzazCxrQbhoETrAix4qnxAcMTWw/dtDaTXOzAW3WgkC/VV2GrhzG1WDIXeyJ1LTcDkR+SxcPPLjZ35OJSRuG00nNlN2ZWNSk1x1Iv4gkH4IhzF6qnasxONaBC1NLEUWLmRXkTQNkXMiJyJuRPIVA+RIU0V3aWRGQUDhqkw7N9n3m/EJ+RPw7N9v3m/EclE30sqPdG3xG0C2uGQPaY3UzDgCTExaeS5h8dOILcrblzSZOaGzBI8h6hW8JQvnPx8l3n5vt49HpHUkkl3GefELmVEZF0U16+R59AvdruVE5FzIjIKB8i5kRORd7tGQUCimnZVOWpZUZBQLVohwIPEKs2jscPa5ka1mPM8+5BcVfNok+amGGc4nLA4yZiQ2AZA0ga9eKxfKadezTwXsy+M2e4bQxFS+V+FqW4Zu8I9Yj3LOYfB5m0WgD2q4HIEkZV6C3Z9WoRf2rSXO0OhnVAN2JUNQBrBuuLploBdO8JPErPFrydWn4JsLhBTY1g0aI/upciJbTJnddumHbpseq5lXpxkq0Y2n5BjTTTTRJallVZE0BGmu92icq4QnkKiDJCaWKeE2E7FRDkTqVPeHiPiFLC6w3HiPilJ9LKitnoKSSS8c9ASSSSAMWAupFcXpmE4Ul1okgc1OXRzAkgAa21JQ3Q0gZJS1r342vzB59VJToEZZElxgNt6mfA2Uy5FFWxxg26RHTw5dwgfOiIfhwzWZjMbTA/U6IpuD7yeDGmZkyYnlFzEz4LjTTJe6oW5QS25AFsoEjTmfMLHPmlL9GmPHFDKuTIyLB5vP2WiXSdRw10TaGMLqVRxEAB8XmQBbUAjX81DtSu15gHdNN5kCYEjUDhlHvQ1OuDQqhswQ4B3AuOVu7zAA16rnordk+Hx31raYghrd6wkOABI1iQL66eiZtLHCkakkA95ugkCZAcQDEzc+qrwMtcODXZ6gc7LaN6nlJn7OvWy52gpCo90mAHMeHWi7Mpm4gX18PFPp9k3KuxeYqvBY+8uBEjWWideMjxmLTKjNZlRgq5RBOV0WIdzHD1HJVOKrd5hBc2yNzaEzS7tzxe2soTsgxzcO+jUIL3Zg0hwdI7sEFpmYD2viftJrW0we9NF3XwZAlu806Eax1GoQqq+yW2H1amJoOAaWODmkE2zWY4TpIyg/fF1bYasK4eWgB7HZXNHOAZHI3iOYWmHK7qZxlxpq4kZTIUpauBq02cSLKuEI91pAkAGLakqOqJE62kHjEwQfBLIHEChOYLjxHxHJOyrpZ1g89Yvy4pzfSwitmvoY6XuabkOIjQgTY9bX9UchNl4bu6cGZJc4yZO8ZueJiB5IteNxZY3I3oSSSS6AYtIrgTgF6ZhGqbODe48IjxE6KNykwtLO4N9fD5+KT7WNd6JqFLNfQEgCOEcfIT8hSGu0OniGyOMSDBJ6WF7rmJxMEtiABA6yI3Ryieaqfpo3iGEEnmYsIBk9OQJv4LzuTkt2bIwpUWQrVZy6MDWkZcpD3Ro4kWiOH+RMQ1m4XOaC1xccpDpvOV0nLGlr8VX452bKS4iLycoHIQT8TKDbtVlM5u8zEcXOc6L9N0Lk37LLkbSp53FznzpEsaIMcS6VAcUzKW02bgJ0cT/ADHiLzeyoXbWZmsLuvcC/WSeiZ+/TG6HxoWzGovuwlkOi8pbVoiD3Tc4bzcSBpbdJjRRYjGtAzvp2dA1IsY4SYtHDgsztTbb6eSoKZdmD8wDgHZW92RFoPtm1vHguYLtU2syW5nNFi0kSON2x01XRxko5PsyU7dGofjqWTKyWjQXaRqD48FDs+o1tTMKl4MZgLcIGobrxVQ3ajZG6ZFxYHSDNilisdTqkOJg3GYS3y3fm6lTG0HXp1y+m0DNbPukhuYOyAgSWkgXmxCcA2ljqlS4p12yRfg4CfMZmx90+AeFcL77nAxGhj9fNQVHzl71mbIbObBF9eo14jzXRTObiaXCYloBpmc9N5pnUzxa6erSEUs63EnvQ7iQA4mLR7Lo4+9X2Grh7ZAhbeKdqjNyRp2F94DrIPGIgxxvoVG5/AWHyfimrjnLrRFiTc1x4j4rhXBqPEc+fS6JLTBPZvUkkl5huEkkkgDFLoKTlwFemYROK5VrZWuAMSN48h48PHpxVdtPazaQDZ3nEACdSdJPD58VSllWuM1Q93Tyu3TYAzAgjpPMrBz/ACL6Ymvi4q6mWWL7QNbIaS9wBMC0gamTc6cr80CMRiKrt1pa3LJDRvDWBNypa2E7sM7pmbPDA5+kAToOF+JPkrXZuz+8Ls1ZtQsLWua0wA5xEbo4a3voVl2zv2M2cGAW99VGcXdeSXWsQNURR2fTIJAeZJLt0NBvm1df3IrEYd1Oo4UKQqVKlWo1odZoDeLjwAt6rR4bDluHBezI/unlzZJAdljXwkqlAlyMjh7iW0gJjV1wOGglTuwrgzPkZLWuIEnhxvrwuqratOs+qG03lrWNabGLkEybGbgLcbRaG0niQCWQBxmAT+avCibM1TwLauUVGB3/AOwgNFbj3UmKTXH1ssxiezJp4kPw7nBpJ76nmOYNuJDXCm8+bRB0LtCdi2uc8bzr4tzYBIGWKIykDgtPtHZGRpy1XNINmOOdk5iJAfvNt9hzdCujnOKxXb0aeGXDpvUvf/P6M5myAS4wSWgV2mm90cBU0uODmieafUoMiXMdBiABMTfhf3oKhjm1HZQHNfJGVr6zWkjNoaWmhtkJ/mKssRtECk/N3feMaXNYKmZzsjCQDLQ7hyK4qO6Z2+TGMo58e671X+l/nQI/DsJJa+C7nIIOtp/VcY2q2IMiOMHeHLlK7sLGfSQ4VGgOplptpEwPgUVtJrabmnP3eawvqZ0A4p4eTDl4Bf3gDlDmkEiRzjjPyVbbM2nkI3szTY8T0jw5aqqdRcZzNBAvLRBII8wgnUS0ZqZnK0jLpoZ3p+eqcZSi7FJKSo9Dp1g4S0gjouwsVsjbJY4zzAPI8YHVa6hiW1G5mmR8PFehw8qmv2Y+SDiyVxTWm48R8VxdbqPEfHqu0uzIT2b9JJJeUbxJJJIAxTiqrbO0u7GVvtEgWExJgEhH4usGMLjwVBslmes17pL6hIYIEgTvOkWgZZHlC7/K5GuhHLgh/wCmc2Zgd8F+/VcWksElrSJlzwdDcefoS8VhzSc95Yazs3d0qejQQMzjGjYB8lZYPCGnVlhhrnPc88S1oLGMH/USUa1oL5OhNV3mXNH5LIomhsbthgAbbKW06rvu7gaPSybsfBsw9FxYwB31Ycby8yYc48bkpuME5yAXS2rpGhIOvQADzU4qHKQS1kkG5kyBI0VElbTqFtZrhE/Xm9xeozUeSsdqOLmU+rXkxx3HRpbVC1WtGpd0IaY9okmSRqPeh24ugzNdpBJN6gsCbAhpPh5osKK36M7vKu6YIYAY1hp0JVxtas153TNoHXdI09EG7bFAfYnr3h5X06BQu2/Sv7AMl1mnQzpJ5IzXsMWCUMC4PkixxLnzLfZ+pvr08VdbVqte7dMwQdT9o8PAhV79ushr8rYl49lusUzpOsD4KKv2iYRo3mN2NJ1hw66pua1sSiUOy9l1Biqbi2GioTPAA5xJPK60u3aOam5g3vq3C3HM0CLeCFo7XozaLn+b8vIeSn/etF3K/IkfEJ52LGjMdkabm1Kgc1zdwEBwINnO5p3bemHU2TwqEes/+K0P0hjnbrudgQbHQWPBQ7UwVOq2Hyd7MIkEGCJ95VqRNA+yN6jTJvLGKl2ae/uQGOpvLTHK/rwWhoYUUqbGCcrQ0TYmA4a2A4e9VOysDUp1axcNxxBYQQR7RPlaEtMNoC2hTAMO3XCch4Eluh66KbYe1TRqZXTExfUgWn10T8SzNiHg3EMcL6EEtMehVbtOnDy0C7QCOrbkNJ4QfyS3F5IepKmekMcCARcESD0T26jxHx6Kk7JYoupFjtWEejrj/HVXYFx4j4r0VLKFmTHGVG9SSSXmm0SSSSAPNtvg5ABbMYRezMO1vd1Mt2tAg2tJgf7W+qnxTmAZnkANvJIAHDU8eXgs9jO0jQS2i0uJJuZi/EN4jqT5J88l+RsXFF4pGhqHcO9Aggm3MuBJNgJJ5aKvr7dosgZs7jYRvS4X6N+KoBgcTiL1HEC1ps0/y/ZnornA9mWtuQXOmZPDr/e/BcrkzppEGK7SvI3KcyLTJHkBA87+fAE18XU/iLZA03Y53EW8ZV5VdQpAlzmiIkNFxPK1/RC1tu4dugJ8SB7rpOl/Jgr8Iq37He726msfkpRsRvFxKIo7d73N3LGw3WAD5Hlbj0VNX7VPBIIGpsA0Rew0up6Fuh9TLdmyKY4E+Kd+6mfY+Cz3/wCRvJm4HEzw+CM7RPrYYNl3tEc7kA3M/kmpR9CcX7LobLa5rRlhoLyZ0mKYBTauxaZsLk8LifAlVWB2k92GDoktr7wF5ZlZpe8ckRsatVxHejPmytLtHBoMwzKbGeavJOtCxa8ifsmn9khQu2OzhIVNtLbz216jQZh0WJ/hsfZ6hRs7RvJi7epM/FTcfQ8Zey0fsn7L+MgH9FCMLXZo4kDkTfpZPxe0n0RmeLO0kR4eNlHR7RU3ax5GE6gLqOO2rWZZw93wiPeiMPt9n8Qiwmbj8jPgF1u0Kb+PMXAj/C5WwVN82HiI9/JVT8Mm15Qb3tN9wQSBrqQOU6gaKLH4SMz8rS4tIHUgCL8+HSekKudsnJdpk6gSQdNY59evFDDatRh+sbI/P9PGZTyrTFV9i47Eud3lYOmwbYzaSbQdPBa4ajxHx6rJ7F2uzMXNvnAng6GzEdJJ6XWnwuIa+CxwNxpwM+oW3hkvx1fsz8iednoKSSSxmkSSSSAPGaeGr4xwe8lrZt0HJscDy1PVaDDbMo4ZoLiG243cfAfmhcftXdc3DatHtAfC9hblfrxxFfar753Oc68mb+JPPouDko9tnVK+5tdqdo+6aHUmt1iXAkx4SCPnXhl9p9palQe3M8JsPARHuVntZoGzqBNs1NjjN4zGfgVj34JxBcBbgfH4+SU0/I40a3EYecAysSZc0nXU5iJ9b+ayfeFxE3GgtOvJb3aeHIwNBmp7qn74PxlUeK2exmW3Mk+EfqnKIoyLPsKwZcSbmBTF9P49Fla+Df3jnEe090SOpPFbLsViG1MPiHMnLna0E8YaT5aoHatHKAY0zH0CePQhXUjPGi7TdgyBGvnaw81rv2jYYuLY/gP5QsjsutXqva4AlpInd3Q2eLjxj/C3HaDFU8Q4taSQIJMdZ/LjzVRg0nYpS2Zdge3DjKXAisY1kjIyY+eCvOw4e5+Ic9xd9WAJPWdNEA99GRSJuSXjfMzAEyLacJ8lc7Gr08OXTMVBANtRxJsPRNRdoTZiNo0D31QCIzuJnxNhbVAV8C52g05forDtHhsR3z3tDu7mWkAEG2p1IvzhG7IJqta9wAJaZ5SCFLg7KUtB3bWiTh6JIOrdPuG+iwdUEG0za/j/AIXpnb+p3WCpPicopTFjeBb10WQwlBlSHAS1zZHu/VVJbFF6DdiYYVMFUebubnjybP5qiwO0jTbmzbw0veZtaZ4f7uYWy7LUQKNZn85t4tA/JYJ+z3QTxBM/qhrSEntmjwm1XvYXmHNaeVgB86n9UXTx1OpbWeDuPgUP2Ooh2GrM6uA6Sz9VjKFcgCLSNAqtpE0mzWYzZhaS+kSOMaHS2n5K07L7cis2m8bz3NZPOXADwMnhr0VW3Euw7GZrh9hfzseaNwFGnVrUKjSN2rTPDg9tnDgfcmtbiJ70z3xJJJAxJJJIA8W7GkmjiKjiCTkaBYx7RN+ehWQw7TVcbHeeWknncradmW5cA93/ADKr3eQDW/EFU+wqQ+kUKTR7RcXeEEgfD0XHHSR1vbZoO2BbRoU2mwY1jRzs2AADxsqulRDsNTc0EBxBg6iCTHhZWvbXDmq9jcuYZiTa1mkXOnFRZmNp0qYkuaN4AWBgyJ8zoIXRw8nPLwF9s2HJh6Y17yg3yDhPuBQm3cOSIAk5HR4kjn4J21dqtqnM7JNM5oFywgEA8YN+Maqgq7YmSJL5gBwm3MhpvfqU2kCst+yf/CYZ9J4l7357XgZGtgxqZB6dUyvtNrnw4taADreevIacSFTuxFWqACMo8Ym8Zso804YAu1Bd1NrzYny59Ed9If2EVttyC1rTP8JPxIGnhdA1jUeA15EAkxz0NwLeCJqUg0gPIEkABukOv6fPFWo2ewgWHAzPIgi+ipQbJckihbs/duXmI3+I8D/ddo0X0ge7d7Ws6m+omxP5FX2JcGwcwO8N1rgSZgSYFgL8UXWwQLSbXTUL7MHOu5nxtt7Ia6mS4HX2ARx0ESD04omntWm5zQ1wJI9kiDJ1GYWBkaEhSVNnyCA7L7U8oGpjS8KpGDJBIaDMnMzwt7+MpOMkCaZpdvVvpWF7kgNgNAJ03YideSo9jbMfSYxrgJGb2TIjn4eSHpOfSMsO+dS6ZIyyZPHjF+Hq87Xcwb4LnWymA3XUEgRpfQqb9jr0WfZURXxjetJ39TCJ/wBqp6uHg1RxGb3Fw/JXOD2w0Q4uAc6xBAm2gJE2vaY1SfhmlxdcB2psWyTOo8+KrTJ2ir/Z5ixUFUAQRlOXlObTpZZTbOD7p7w0eyT8Yt7lrexuyKmGquDgC1zAA5rgQS02ABvME8FV9rKUYqODwbddTHqPRJrQ0+ok7Ssz7PovGrSw+rSPiQmdh6Ti+k8WirTB107xvzoj61LPs14GrWg/0OB+AUP7Ony6OVRnxam1bQk9H0QoapOZl9SfOymQ9f26fi78JSGEJJJIA8mFVjMNTozdoMwOLiSY568FStxDKNTvRuujLNy7XQNGnjAVFW2pVeCLZTN/ZGhMcz5yuUMNaJJABgCzRppx4nTkl9IqvZdY3tAB7Lg8m5JPPhAuTpxVfUx9R+805J4GIvacvE+PJTYbZM3swHlrrOqscPgWN0EnqrUJMlyiilp4MvIOUuIg8Rxv1uPirbBbMJjRogTHQz+noFa4ena0Iqm1UuNLuS5tgdHBNboES6lbSdES1qrziZqAWhroFh90mY5yENpCSbK3FMLapysZlI1IPtXA/wC1WNGoWsAtpcn8gEZjyO+a0aNptBtx1d5yiqOzi4Ei1xa1xJ5/N1PiyvNFfVwdNlOmWyc1MPi8gyLRwMo8UoaJieU82g6eY9Qm4ylVzlwbmIDQNSJA05x+iraGDrA3zHI4uLi27ycxJ6TMxwEKYyaKcUWn0KKb3uDMojLm53kA/wALdNFVNrg93mI71zGl7WzlGoaQSAbgclbbRrN7tz3tfmyhgGWzSf4hPszoZ5WuVmNjEvcahMiA0A+0MhIAPK146q4Pqsma6Swr4Zr9R+vuQNXZIvlJ8CLaR4e5aelh2vbI3Tx5KKtgXDr4foujxfc5rJdjFnZBYZykAxceB4aawfVDNe+m6WuzOiBmJGgnLOhHDXgtpBFtPnTRBYjCh2oF+MXUPi9Frk9lHR2uWmaoiTFhBHmLEeqnNanXAc9o3L74EgG268SR6BTYrZPBroF7cLiLcBw4cFWYzZJF4niMvO0WMjSfVQ4yRSlFl1hKbDSc1nsuDrgy286H+6C7MbF+j171WOD3tIAmdb62j3Koz1WmA+ROg3HTMCDzuLAwrHZe03Or0WlkTVpguMgmXtgjLxsZ196WQ8T35QV/bp+LvwlTEqt2bju/bSqFobOawdmAtxMC/RAizSSSQB4Jh9ktbcnMbX6REDpZWDcKAqFtaq6AXWAAEuI53Pouh9UmcwLrEEEwN2dOOipcldkDhfdmmw7QSGzqQNPLkrZtZrRYloktEMJcY1JssEGVGnM128CTME/zREHn7lZmpJkPLJJLmhmaXQJLXESJ96HysFxmoxL2RPERcNdcO0MRrIQ/0pvX+l36LN4oFwDRusbYNibNs0adSf8ACg+jknedPLd9kAxbyulnIMUaypibEMJDiInKbFC4Kk1oiRIidbQZ5LO0sO6c2Yzbei+sH3AHzXRg3ZYDnCwnd1E3m/QeqhybZVGifXa2t3heSADw5iB00jzlW9PbdOATN9NB8SsF9EJ1JAsSItN7xPD81xuFfpmOlhFhIJMDNzCYHoR27SmLyeG7P4kn7cpjnPKWT+JYWjgXM3nvJdb7wIFoObpr1UL8K4n2nTzsCbXHrZIDWY3aTXue5tQBpphsHIQHhxLXHe0uRFteEIDD1KTWkggEuLrOZluAIBnSRMdSqN2EPN3uExBEgHmmtwJvvONza0TA4c5TSaBtPRrsHtRlKxMz9yTyI3kU7b1KYvPKWf8AksQ/AGCA5xsRciwEQAZtx9E8YEnV75BJBkTNoM+ZTbYqRs3bboOBtMdWW/3WQz8bRcN1xE21YR+JZkbNI4u5cNJETfldJ2DIPtuHHhEzAMTrCMmFI1z8XTZMOygENEZS57ok6lQ4qoxwmRIAIIIGZswZE6gqnLQ65e5pMEjK1wmTvNk7pQOJpOIytLwNwAmC4AOLiZnWQ33J5sWKD8TTovmYPHUT7j7lBgcEzv6JY7SrTtY6P6aG50g3VQcE+2+4Hju3MgyCZvdF7KwThXonOQO8pZhlEGHAib87f2Q3fgEv2e308QTXewuMBsgQI0bJzazvaciEFsFsU6QBYYc+7SC024Hx5ecmVM2q1lerJfOQuM5cuVoboBfibnk5C9lnA0aUFur5y2BPExN7/ISA0CSSSAPDGttquikCdfenNYIJGWG6meC4TS+0z1H6rtaOdM53d9dOqmpMbxPvTBVpcXM9R+qkp1qZsMpPGBMe9LNDxY45eYTqbWRqPcu0hTc4tsSDBAE9eA6oZ+0aMwHAFpIiNCDHJGSDFhW5zb7k12S2nuQ30+l9oeh/8VJS2hTccoMnlHAcbtSyQYsma1vRStaBeB8+Cip42mHhhNyJBjd1iJiM3ROxO0qdNxY4kOESI5ieARmPE64A3t7lE1gn/CQ2pS1zH0/sufvinIGYybC3E2F4sn+QWBJA6e5OLAEq20WNA9oyYJABDeryPZHUpY3HMpZcxs8EiIOngj8gYDS3wSpAA3UX73p8HH0/smu2zT4uPp/ZP8gsA0PZxIUWKc0iAVFUx7Q2d4mJDWgOc4WuGgcjPQJ1THtbS7wmWEhs21PSEsx4geTw9Quhg4x7kjtWn9ojy/8AVcbtWkdXW+7/AOqrP6JxJAxvRT4Nje9p2Aioz8QUeHxNN4lpGUzBtFjBtHMFHbLeKj2lskte2d023hrYEKXyFKB6TSH/ABVQ8mRwm+Tz4a9YtFxOzRmjROYnefM5tYMjevb01RPegYio4mGimZJ9ndgk31IkgxpF9Qh+zbIpUpnNmqEgtDSDeQWg2j5AXIsv0kkkAfMW0NpPbTqMGYMqn2IIMdNQItu9Oqaym5sXiyJ2zRFJ7W2ESQNdLDXkqzE4gkWOiEigwl320w1KgGVjjvEaAag6STYKpqOeeLoVz2HwLq+MYxwkQ8gOktBDTcjjqfMoaEmEYrHVAWuaS002hrcrmuOQWEQNDrxnmqJ9dw4wTrGk8Vu+2Ozm0KTha0AR1IA8BPovPsRVkTAF9AZ9ULXcfck+lP8AtO9SiMHjnsdILiSCIBvHHWR6gqs7yPFPwrpeyRO82RzuLeaZJp30andNZmByyCQ45g6OJ0nLx1lZvam0Kj6hJc6ec384ifFey9otkCk0umSdbAaC2i8Vc6TMa/mkkNsh+kvn2n/1H9VNRxb2uDg4y0gm8xHTj8+fCY8UgVQjaYZlQMcTG/vEOLnGBum7AG+V4k2Wd2nXeCGFzoZMS6bkyYOoHQ6SvU+y+zxV2dRqEmzTA4AglpM63ifNeW9qGxiqgFoj8IupSG2BCs77R9SnU6xn2jHiUKanBSYepBm3nf3KhGw2cXkZ5uGhgDi6IMhpDWXbaRrfmqzEEy5pJDXHMQHbgIt7BFvHqZm0az9l9P6TTxDXboa5hMAXzNOsiwGTTqqT9omzclRgbpvX/pgR86KUhtlWyk0/xGPFJzRzNuE2VK3DunoOEozDGJn/AAmIt9n16hhgs2m7NqGtgySCXDXjqII6I3D7QrDGUHZnb9Snmyva4PDngEvECW2In/CXYdgfjGUyBvtfBIDgIaXadQCtP2i7PNpVKLhc99RNoH/ys6aLnO0m0Ns337zz5ow7CHBzXS4AEO9pu8IM8Qi+z+0GPc6mKbaZbJAF5kw7hroqnC4huWC4NLZ1JEjMXahp1mCP5W8lJsOn3mKztJysEk6ZjlyyR/MZK8bh+VyuUOvK3ta/q9HNM16SSS9ws+Ze1dc9/H8o+JVUzVdSVMaBa+KIJ6GFrv2Q1s+PdI9mhUcPHNTb/wBxSSQDL79o7czHDm5vxXmmIbYnlPuSSSfca7FeCjtktmvRHOrTHq9qSSYj3rtp7B814A0Q0Hn/AH/RJJHgCMrspJIA907Cf/yaHhU/+x4Xk3bdsYupHENP+0BJJAjPFEYVsg+fwSSSY0eq/scG9ihf2KJ97wqv9r7sppkfbI9Wk/kEkkIGedU8U6OCLz2SSTAvOwmLP7ww/wDqZf6muB/NexdoaQLqc3+sZ+IJJJeRGwOzqP8Ayqf9Df0UtDDMZORjWzrlAE+MJJLmuOKdpICVJJJW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42" name="Group 241"/>
          <p:cNvGrpSpPr/>
          <p:nvPr/>
        </p:nvGrpSpPr>
        <p:grpSpPr>
          <a:xfrm>
            <a:off x="1489275" y="1303121"/>
            <a:ext cx="4440617" cy="5126068"/>
            <a:chOff x="1489275" y="1303121"/>
            <a:chExt cx="4440617" cy="5126068"/>
          </a:xfrm>
        </p:grpSpPr>
        <p:cxnSp>
          <p:nvCxnSpPr>
            <p:cNvPr id="129" name="Gekrümmte Verbindung 207"/>
            <p:cNvCxnSpPr>
              <a:cxnSpLocks noChangeShapeType="1"/>
              <a:stCxn id="12" idx="3"/>
              <a:endCxn id="1048" idx="1"/>
            </p:cNvCxnSpPr>
            <p:nvPr/>
          </p:nvCxnSpPr>
          <p:spPr bwMode="auto">
            <a:xfrm flipV="1">
              <a:off x="1520436" y="1303121"/>
              <a:ext cx="4409456" cy="1459045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Gekrümmte Verbindung 209"/>
            <p:cNvCxnSpPr>
              <a:cxnSpLocks noChangeShapeType="1"/>
              <a:stCxn id="12" idx="3"/>
              <a:endCxn id="260" idx="1"/>
            </p:cNvCxnSpPr>
            <p:nvPr/>
          </p:nvCxnSpPr>
          <p:spPr bwMode="auto">
            <a:xfrm flipV="1">
              <a:off x="1520436" y="2032643"/>
              <a:ext cx="4352520" cy="72952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Gekrümmte Verbindung 213"/>
            <p:cNvCxnSpPr>
              <a:cxnSpLocks noChangeShapeType="1"/>
              <a:stCxn id="13" idx="3"/>
              <a:endCxn id="241" idx="1"/>
            </p:cNvCxnSpPr>
            <p:nvPr/>
          </p:nvCxnSpPr>
          <p:spPr bwMode="auto">
            <a:xfrm flipV="1">
              <a:off x="1957320" y="2688931"/>
              <a:ext cx="3953205" cy="39240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Gekrümmte Verbindung 219"/>
            <p:cNvCxnSpPr>
              <a:cxnSpLocks noChangeShapeType="1"/>
              <a:stCxn id="175" idx="3"/>
              <a:endCxn id="1042" idx="1"/>
            </p:cNvCxnSpPr>
            <p:nvPr/>
          </p:nvCxnSpPr>
          <p:spPr bwMode="auto">
            <a:xfrm>
              <a:off x="1833601" y="4706163"/>
              <a:ext cx="4049734" cy="1125434"/>
            </a:xfrm>
            <a:prstGeom prst="curvedConnector3">
              <a:avLst>
                <a:gd name="adj1" fmla="val 5350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Gekrümmte Verbindung 221"/>
            <p:cNvCxnSpPr>
              <a:cxnSpLocks noChangeShapeType="1"/>
              <a:endCxn id="1046" idx="1"/>
            </p:cNvCxnSpPr>
            <p:nvPr/>
          </p:nvCxnSpPr>
          <p:spPr bwMode="auto">
            <a:xfrm>
              <a:off x="1872103" y="4706163"/>
              <a:ext cx="4015009" cy="172302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" name="Gekrümmte Verbindung 217"/>
            <p:cNvCxnSpPr>
              <a:cxnSpLocks noChangeShapeType="1"/>
              <a:stCxn id="14" idx="3"/>
              <a:endCxn id="1050" idx="1"/>
            </p:cNvCxnSpPr>
            <p:nvPr/>
          </p:nvCxnSpPr>
          <p:spPr bwMode="auto">
            <a:xfrm>
              <a:off x="1489275" y="3420001"/>
              <a:ext cx="4406009" cy="158585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8" name="Group 247"/>
          <p:cNvGrpSpPr/>
          <p:nvPr/>
        </p:nvGrpSpPr>
        <p:grpSpPr>
          <a:xfrm>
            <a:off x="5872719" y="840572"/>
            <a:ext cx="701975" cy="6053022"/>
            <a:chOff x="5872719" y="840572"/>
            <a:chExt cx="701975" cy="6053022"/>
          </a:xfrm>
        </p:grpSpPr>
        <p:grpSp>
          <p:nvGrpSpPr>
            <p:cNvPr id="243" name="Group 242"/>
            <p:cNvGrpSpPr/>
            <p:nvPr/>
          </p:nvGrpSpPr>
          <p:grpSpPr>
            <a:xfrm>
              <a:off x="5872719" y="840572"/>
              <a:ext cx="701975" cy="6053022"/>
              <a:chOff x="5872719" y="840572"/>
              <a:chExt cx="701975" cy="6053022"/>
            </a:xfrm>
          </p:grpSpPr>
          <p:pic>
            <p:nvPicPr>
              <p:cNvPr id="1038" name="Picture 14" descr="Hurricane Katrina August 28 2005 NASA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1556385"/>
                <a:ext cx="635548" cy="820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https://encrypted-tbn2.gstatic.com/images?q=tbn:ANd9GcQzxzC3NbqeIMYM3FiiHDYNr_Uvi4xym1DEo37v8y4qeR-lYzGskw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4043" y="3005173"/>
                <a:ext cx="652030" cy="909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http://www.music.lt/images/groups/1/451/Bob_Dylan/bob_dylan_yog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2719" y="3741395"/>
                <a:ext cx="701975" cy="889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6" descr="Robert F Kennedy crop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284" y="4590913"/>
                <a:ext cx="661500" cy="829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Denzel Washington cropped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335" y="5346407"/>
                <a:ext cx="673449" cy="970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http://www.bbg.gov/wp-content/media/2013/01/CapInaugural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112" y="5964784"/>
                <a:ext cx="687582" cy="928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5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2360640"/>
                <a:ext cx="644815" cy="656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8" name="Picture 24" descr="http://www.scienceofdrink.com/wp-content/uploads/2011/01/hurricane-single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9892" y="840572"/>
                <a:ext cx="616181" cy="9250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0" name="Picture 404" descr="http://hidingplaceplace.com/wp-content/uploads/2010/07/sinnerman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956" y="1716339"/>
              <a:ext cx="666050" cy="63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9" name="Group 248"/>
          <p:cNvGrpSpPr/>
          <p:nvPr/>
        </p:nvGrpSpPr>
        <p:grpSpPr>
          <a:xfrm>
            <a:off x="5872719" y="1718564"/>
            <a:ext cx="701976" cy="4246220"/>
            <a:chOff x="5872719" y="1718564"/>
            <a:chExt cx="701976" cy="4246220"/>
          </a:xfrm>
        </p:grpSpPr>
        <p:sp>
          <p:nvSpPr>
            <p:cNvPr id="232" name="Rounded Rectangle 231"/>
            <p:cNvSpPr/>
            <p:nvPr/>
          </p:nvSpPr>
          <p:spPr bwMode="auto">
            <a:xfrm>
              <a:off x="5895285" y="1718564"/>
              <a:ext cx="643721" cy="630381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5" name="Rounded Rectangle 264"/>
            <p:cNvSpPr/>
            <p:nvPr/>
          </p:nvSpPr>
          <p:spPr bwMode="auto">
            <a:xfrm>
              <a:off x="5883336" y="3059312"/>
              <a:ext cx="662738" cy="706834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7" name="Rounded Rectangle 266"/>
            <p:cNvSpPr/>
            <p:nvPr/>
          </p:nvSpPr>
          <p:spPr bwMode="auto">
            <a:xfrm>
              <a:off x="5872719" y="3803136"/>
              <a:ext cx="701975" cy="785762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8" name="Rounded Rectangle 267"/>
            <p:cNvSpPr/>
            <p:nvPr/>
          </p:nvSpPr>
          <p:spPr bwMode="auto">
            <a:xfrm>
              <a:off x="5916851" y="5347539"/>
              <a:ext cx="657844" cy="617245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1489275" y="2073694"/>
            <a:ext cx="4440617" cy="3804372"/>
            <a:chOff x="1489275" y="2032643"/>
            <a:chExt cx="4440617" cy="3804372"/>
          </a:xfrm>
        </p:grpSpPr>
        <p:cxnSp>
          <p:nvCxnSpPr>
            <p:cNvPr id="270" name="Gekrümmte Verbindung 209"/>
            <p:cNvCxnSpPr>
              <a:cxnSpLocks noChangeShapeType="1"/>
              <a:endCxn id="260" idx="1"/>
            </p:cNvCxnSpPr>
            <p:nvPr/>
          </p:nvCxnSpPr>
          <p:spPr bwMode="auto">
            <a:xfrm flipV="1">
              <a:off x="1528878" y="2032643"/>
              <a:ext cx="4344078" cy="729522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4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8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1" name="Gekrümmte Verbindung 219"/>
            <p:cNvCxnSpPr>
              <a:cxnSpLocks noChangeShapeType="1"/>
              <a:stCxn id="175" idx="3"/>
            </p:cNvCxnSpPr>
            <p:nvPr/>
          </p:nvCxnSpPr>
          <p:spPr bwMode="auto">
            <a:xfrm>
              <a:off x="1833601" y="4706163"/>
              <a:ext cx="4096291" cy="1130852"/>
            </a:xfrm>
            <a:prstGeom prst="curvedConnector3">
              <a:avLst>
                <a:gd name="adj1" fmla="val 53464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0" name="Group 159"/>
          <p:cNvGrpSpPr/>
          <p:nvPr/>
        </p:nvGrpSpPr>
        <p:grpSpPr>
          <a:xfrm>
            <a:off x="6539006" y="1303121"/>
            <a:ext cx="35688" cy="5126068"/>
            <a:chOff x="6539006" y="1303121"/>
            <a:chExt cx="35688" cy="5126068"/>
          </a:xfrm>
        </p:grpSpPr>
        <p:cxnSp>
          <p:nvCxnSpPr>
            <p:cNvPr id="272" name="Curved Connector 271"/>
            <p:cNvCxnSpPr>
              <a:stCxn id="1038" idx="3"/>
              <a:endCxn id="267" idx="3"/>
            </p:cNvCxnSpPr>
            <p:nvPr/>
          </p:nvCxnSpPr>
          <p:spPr bwMode="auto">
            <a:xfrm>
              <a:off x="6546073" y="1966603"/>
              <a:ext cx="28621" cy="2229414"/>
            </a:xfrm>
            <a:prstGeom prst="curvedConnector3">
              <a:avLst>
                <a:gd name="adj1" fmla="val 3652902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" name="Curved Connector 275"/>
            <p:cNvCxnSpPr>
              <a:stCxn id="241" idx="3"/>
              <a:endCxn id="1046" idx="3"/>
            </p:cNvCxnSpPr>
            <p:nvPr/>
          </p:nvCxnSpPr>
          <p:spPr bwMode="auto">
            <a:xfrm>
              <a:off x="6555340" y="2688931"/>
              <a:ext cx="19354" cy="3740258"/>
            </a:xfrm>
            <a:prstGeom prst="curvedConnector3">
              <a:avLst>
                <a:gd name="adj1" fmla="val 3399075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2" name="Curved Connector 281"/>
            <p:cNvCxnSpPr>
              <a:stCxn id="1050" idx="3"/>
              <a:endCxn id="1046" idx="3"/>
            </p:cNvCxnSpPr>
            <p:nvPr/>
          </p:nvCxnSpPr>
          <p:spPr bwMode="auto">
            <a:xfrm>
              <a:off x="6556784" y="5005854"/>
              <a:ext cx="17910" cy="1423335"/>
            </a:xfrm>
            <a:prstGeom prst="curvedConnector3">
              <a:avLst>
                <a:gd name="adj1" fmla="val 1728487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" name="Curved Connector 286"/>
            <p:cNvCxnSpPr>
              <a:stCxn id="1048" idx="3"/>
              <a:endCxn id="241" idx="3"/>
            </p:cNvCxnSpPr>
            <p:nvPr/>
          </p:nvCxnSpPr>
          <p:spPr bwMode="auto">
            <a:xfrm>
              <a:off x="6546073" y="1303121"/>
              <a:ext cx="9267" cy="1385810"/>
            </a:xfrm>
            <a:prstGeom prst="curvedConnector3">
              <a:avLst>
                <a:gd name="adj1" fmla="val 2566818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8" name="Curved Connector 1027"/>
            <p:cNvCxnSpPr>
              <a:stCxn id="260" idx="3"/>
              <a:endCxn id="234" idx="3"/>
            </p:cNvCxnSpPr>
            <p:nvPr/>
          </p:nvCxnSpPr>
          <p:spPr bwMode="auto">
            <a:xfrm>
              <a:off x="6539006" y="2032643"/>
              <a:ext cx="7067" cy="1427235"/>
            </a:xfrm>
            <a:prstGeom prst="curvedConnector3">
              <a:avLst>
                <a:gd name="adj1" fmla="val 10919683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3" name="Curved Connector 1032"/>
            <p:cNvCxnSpPr>
              <a:stCxn id="267" idx="3"/>
              <a:endCxn id="1050" idx="3"/>
            </p:cNvCxnSpPr>
            <p:nvPr/>
          </p:nvCxnSpPr>
          <p:spPr bwMode="auto">
            <a:xfrm flipH="1">
              <a:off x="6556784" y="4196017"/>
              <a:ext cx="17910" cy="809837"/>
            </a:xfrm>
            <a:prstGeom prst="curvedConnector3">
              <a:avLst>
                <a:gd name="adj1" fmla="val -1276382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9" name="Curved Connector 1038"/>
            <p:cNvCxnSpPr>
              <a:stCxn id="1042" idx="3"/>
              <a:endCxn id="234" idx="3"/>
            </p:cNvCxnSpPr>
            <p:nvPr/>
          </p:nvCxnSpPr>
          <p:spPr bwMode="auto">
            <a:xfrm flipH="1" flipV="1">
              <a:off x="6546073" y="3459878"/>
              <a:ext cx="10711" cy="2371719"/>
            </a:xfrm>
            <a:prstGeom prst="curvedConnector3">
              <a:avLst>
                <a:gd name="adj1" fmla="val -9935328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4" name="Curved Connector 1043"/>
            <p:cNvCxnSpPr>
              <a:stCxn id="265" idx="3"/>
              <a:endCxn id="1046" idx="3"/>
            </p:cNvCxnSpPr>
            <p:nvPr/>
          </p:nvCxnSpPr>
          <p:spPr bwMode="auto">
            <a:xfrm>
              <a:off x="6546074" y="3412729"/>
              <a:ext cx="28620" cy="3016460"/>
            </a:xfrm>
            <a:prstGeom prst="curvedConnector3">
              <a:avLst>
                <a:gd name="adj1" fmla="val 1725028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5" name="Textfeld 116"/>
          <p:cNvSpPr txBox="1">
            <a:spLocks noChangeArrowheads="1"/>
          </p:cNvSpPr>
          <p:nvPr/>
        </p:nvSpPr>
        <p:spPr bwMode="auto">
          <a:xfrm>
            <a:off x="367911" y="2542184"/>
            <a:ext cx="158940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Hurricane,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about Carter,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is on Bob's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Desire.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It is played in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 film with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Washington.</a:t>
            </a: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87525" y="1797146"/>
            <a:ext cx="2742503" cy="4289902"/>
            <a:chOff x="6487525" y="1797146"/>
            <a:chExt cx="2742503" cy="4289902"/>
          </a:xfrm>
        </p:grpSpPr>
        <p:sp>
          <p:nvSpPr>
            <p:cNvPr id="244" name="TextBox 243"/>
            <p:cNvSpPr txBox="1"/>
            <p:nvPr/>
          </p:nvSpPr>
          <p:spPr>
            <a:xfrm>
              <a:off x="7052996" y="1797146"/>
              <a:ext cx="2091004" cy="669414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racism protest song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boxing champion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wrong conviction</a:t>
              </a: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6939498" y="3914583"/>
              <a:ext cx="2278829" cy="861774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Grammy Award winner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protest song writer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film music composer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civil rights advocate</a:t>
              </a:r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6927795" y="5225274"/>
              <a:ext cx="2302233" cy="861774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Academy Award winner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African-American actor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Cry for Freedom film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Hurricane film</a:t>
              </a:r>
            </a:p>
          </p:txBody>
        </p:sp>
        <p:cxnSp>
          <p:nvCxnSpPr>
            <p:cNvPr id="250" name="Straight Connector 249"/>
            <p:cNvCxnSpPr>
              <a:endCxn id="244" idx="1"/>
            </p:cNvCxnSpPr>
            <p:nvPr/>
          </p:nvCxnSpPr>
          <p:spPr bwMode="auto">
            <a:xfrm>
              <a:off x="6518349" y="2121589"/>
              <a:ext cx="534647" cy="1026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1" name="Straight Connector 250"/>
            <p:cNvCxnSpPr>
              <a:endCxn id="245" idx="1"/>
            </p:cNvCxnSpPr>
            <p:nvPr/>
          </p:nvCxnSpPr>
          <p:spPr bwMode="auto">
            <a:xfrm flipV="1">
              <a:off x="6487525" y="4345470"/>
              <a:ext cx="451973" cy="761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2" name="Straight Connector 251"/>
            <p:cNvCxnSpPr>
              <a:stCxn id="268" idx="3"/>
              <a:endCxn id="246" idx="1"/>
            </p:cNvCxnSpPr>
            <p:nvPr/>
          </p:nvCxnSpPr>
          <p:spPr bwMode="auto">
            <a:xfrm flipV="1">
              <a:off x="6574695" y="5656161"/>
              <a:ext cx="353100" cy="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3" name="TextBox 252"/>
            <p:cNvSpPr txBox="1"/>
            <p:nvPr/>
          </p:nvSpPr>
          <p:spPr>
            <a:xfrm>
              <a:off x="6960617" y="2892168"/>
              <a:ext cx="2176321" cy="861774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racism victim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middleweight boxing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nickname Hurricane</a:t>
              </a:r>
            </a:p>
            <a:p>
              <a:pPr>
                <a:lnSpc>
                  <a:spcPts val="1500"/>
                </a:lnSpc>
              </a:pPr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falsely convicted</a:t>
              </a:r>
            </a:p>
          </p:txBody>
        </p:sp>
        <p:cxnSp>
          <p:nvCxnSpPr>
            <p:cNvPr id="254" name="Straight Connector 253"/>
            <p:cNvCxnSpPr>
              <a:endCxn id="253" idx="1"/>
            </p:cNvCxnSpPr>
            <p:nvPr/>
          </p:nvCxnSpPr>
          <p:spPr bwMode="auto">
            <a:xfrm flipV="1">
              <a:off x="6508644" y="3323055"/>
              <a:ext cx="451973" cy="761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6" name="Group 255"/>
          <p:cNvGrpSpPr/>
          <p:nvPr/>
        </p:nvGrpSpPr>
        <p:grpSpPr>
          <a:xfrm>
            <a:off x="5016360" y="656983"/>
            <a:ext cx="4103532" cy="1107996"/>
            <a:chOff x="-39883" y="5418823"/>
            <a:chExt cx="4103532" cy="1107996"/>
          </a:xfrm>
        </p:grpSpPr>
        <p:sp>
          <p:nvSpPr>
            <p:cNvPr id="257" name="Rectangle 256"/>
            <p:cNvSpPr/>
            <p:nvPr/>
          </p:nvSpPr>
          <p:spPr bwMode="auto">
            <a:xfrm>
              <a:off x="-39883" y="5418823"/>
              <a:ext cx="4020136" cy="1103502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46203" y="5418823"/>
              <a:ext cx="401744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FF"/>
                  </a:solidFill>
                </a:rPr>
                <a:t>Coherence</a:t>
              </a:r>
              <a:r>
                <a:rPr lang="en-US" dirty="0" smtClean="0"/>
                <a:t>: (partial) overlap </a:t>
              </a:r>
            </a:p>
            <a:p>
              <a:pPr algn="l"/>
              <a:r>
                <a:rPr lang="en-US" dirty="0" smtClean="0"/>
                <a:t>of (statistically weighted)</a:t>
              </a:r>
            </a:p>
            <a:p>
              <a:pPr algn="l"/>
              <a:r>
                <a:rPr lang="en-US" dirty="0" smtClean="0"/>
                <a:t>entity-specific </a:t>
              </a:r>
              <a:r>
                <a:rPr lang="en-US" dirty="0" err="1" smtClean="0"/>
                <a:t>keyphrases</a:t>
              </a:r>
              <a:endParaRPr lang="en-US" dirty="0" smtClean="0"/>
            </a:p>
          </p:txBody>
        </p:sp>
      </p:grpSp>
      <p:sp>
        <p:nvSpPr>
          <p:cNvPr id="168" name="Rectangle 2"/>
          <p:cNvSpPr>
            <a:spLocks noGrp="1" noChangeArrowheads="1"/>
          </p:cNvSpPr>
          <p:nvPr>
            <p:ph type="title"/>
          </p:nvPr>
        </p:nvSpPr>
        <p:spPr>
          <a:xfrm>
            <a:off x="-972616" y="0"/>
            <a:ext cx="10943931" cy="569913"/>
          </a:xfrm>
        </p:spPr>
        <p:txBody>
          <a:bodyPr/>
          <a:lstStyle/>
          <a:p>
            <a:r>
              <a:rPr lang="en-US" sz="3200" dirty="0" smtClean="0"/>
              <a:t>Named Entity Recognition &amp; Disambiguation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85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ed Corner 670"/>
          <p:cNvSpPr/>
          <p:nvPr/>
        </p:nvSpPr>
        <p:spPr bwMode="auto">
          <a:xfrm>
            <a:off x="274981" y="2542184"/>
            <a:ext cx="2170248" cy="2447925"/>
          </a:xfrm>
          <a:prstGeom prst="foldedCorner">
            <a:avLst/>
          </a:prstGeom>
          <a:solidFill>
            <a:srgbClr val="CCFF66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5" name="Gruppieren 14"/>
          <p:cNvGrpSpPr>
            <a:grpSpLocks/>
          </p:cNvGrpSpPr>
          <p:nvPr/>
        </p:nvGrpSpPr>
        <p:grpSpPr bwMode="auto">
          <a:xfrm>
            <a:off x="188523" y="1005550"/>
            <a:ext cx="2411413" cy="1008062"/>
            <a:chOff x="1020100" y="4412860"/>
            <a:chExt cx="3468264" cy="1544363"/>
          </a:xfrm>
        </p:grpSpPr>
        <p:grpSp>
          <p:nvGrpSpPr>
            <p:cNvPr id="16" name="Group 669"/>
            <p:cNvGrpSpPr>
              <a:grpSpLocks/>
            </p:cNvGrpSpPr>
            <p:nvPr/>
          </p:nvGrpSpPr>
          <p:grpSpPr bwMode="auto">
            <a:xfrm>
              <a:off x="1020100" y="4412860"/>
              <a:ext cx="621977" cy="751852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10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0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" name="Group 669"/>
            <p:cNvGrpSpPr>
              <a:grpSpLocks/>
            </p:cNvGrpSpPr>
            <p:nvPr/>
          </p:nvGrpSpPr>
          <p:grpSpPr bwMode="auto">
            <a:xfrm>
              <a:off x="1366178" y="4577328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9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9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8" name="Group 669"/>
            <p:cNvGrpSpPr>
              <a:grpSpLocks/>
            </p:cNvGrpSpPr>
            <p:nvPr/>
          </p:nvGrpSpPr>
          <p:grpSpPr bwMode="auto">
            <a:xfrm>
              <a:off x="1740100" y="4518961"/>
              <a:ext cx="621977" cy="751852"/>
              <a:chOff x="838200" y="1371600"/>
              <a:chExt cx="381000" cy="533400"/>
            </a:xfrm>
            <a:solidFill>
              <a:srgbClr val="92D050"/>
            </a:solidFill>
          </p:grpSpPr>
          <p:sp>
            <p:nvSpPr>
              <p:cNvPr id="8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grpFill/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9" name="Group 783"/>
            <p:cNvGrpSpPr/>
            <p:nvPr/>
          </p:nvGrpSpPr>
          <p:grpSpPr bwMode="auto">
            <a:xfrm>
              <a:off x="2063718" y="4740666"/>
              <a:ext cx="647052" cy="721659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75" name="Folded Corner 78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00"/>
              </a:solidFill>
              <a:ln w="9525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" name="Straight Connector 78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" name="Straight Connector 78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" name="Straight Connector 78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" name="Straight Connector 78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" name="Straight Connector 78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79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79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79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79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0" name="Group 913"/>
            <p:cNvGrpSpPr/>
            <p:nvPr/>
          </p:nvGrpSpPr>
          <p:grpSpPr bwMode="auto">
            <a:xfrm>
              <a:off x="2378521" y="490606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6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6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913"/>
            <p:cNvGrpSpPr/>
            <p:nvPr/>
          </p:nvGrpSpPr>
          <p:grpSpPr bwMode="auto">
            <a:xfrm>
              <a:off x="2777047" y="483389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5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5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913"/>
            <p:cNvGrpSpPr/>
            <p:nvPr/>
          </p:nvGrpSpPr>
          <p:grpSpPr bwMode="auto">
            <a:xfrm>
              <a:off x="3053920" y="4796506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4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0099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913"/>
            <p:cNvGrpSpPr/>
            <p:nvPr/>
          </p:nvGrpSpPr>
          <p:grpSpPr bwMode="auto">
            <a:xfrm>
              <a:off x="3491619" y="4967680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3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CC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913"/>
            <p:cNvGrpSpPr/>
            <p:nvPr/>
          </p:nvGrpSpPr>
          <p:grpSpPr bwMode="auto">
            <a:xfrm>
              <a:off x="3823867" y="5154517"/>
              <a:ext cx="664497" cy="802706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25" name="Folded Corner 914"/>
              <p:cNvSpPr/>
              <p:nvPr/>
            </p:nvSpPr>
            <p:spPr>
              <a:xfrm>
                <a:off x="838200" y="1371600"/>
                <a:ext cx="381000" cy="533400"/>
              </a:xfrm>
              <a:prstGeom prst="foldedCorner">
                <a:avLst/>
              </a:prstGeom>
              <a:solidFill>
                <a:srgbClr val="333399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" name="Straight Connector 915"/>
              <p:cNvCxnSpPr/>
              <p:nvPr/>
            </p:nvCxnSpPr>
            <p:spPr>
              <a:xfrm>
                <a:off x="914400" y="14478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916"/>
              <p:cNvCxnSpPr/>
              <p:nvPr/>
            </p:nvCxnSpPr>
            <p:spPr>
              <a:xfrm>
                <a:off x="914400" y="14922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917"/>
              <p:cNvCxnSpPr/>
              <p:nvPr/>
            </p:nvCxnSpPr>
            <p:spPr>
              <a:xfrm>
                <a:off x="914400" y="15367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918"/>
              <p:cNvCxnSpPr/>
              <p:nvPr/>
            </p:nvCxnSpPr>
            <p:spPr>
              <a:xfrm>
                <a:off x="914400" y="15875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919"/>
              <p:cNvCxnSpPr/>
              <p:nvPr/>
            </p:nvCxnSpPr>
            <p:spPr>
              <a:xfrm>
                <a:off x="914400" y="16319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920"/>
              <p:cNvCxnSpPr/>
              <p:nvPr/>
            </p:nvCxnSpPr>
            <p:spPr>
              <a:xfrm>
                <a:off x="920750" y="16764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921"/>
              <p:cNvCxnSpPr/>
              <p:nvPr/>
            </p:nvCxnSpPr>
            <p:spPr>
              <a:xfrm>
                <a:off x="914400" y="17208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922"/>
              <p:cNvCxnSpPr/>
              <p:nvPr/>
            </p:nvCxnSpPr>
            <p:spPr>
              <a:xfrm>
                <a:off x="914400" y="177165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923"/>
              <p:cNvCxnSpPr/>
              <p:nvPr/>
            </p:nvCxnSpPr>
            <p:spPr>
              <a:xfrm>
                <a:off x="914400" y="1816100"/>
                <a:ext cx="228600" cy="1588"/>
              </a:xfrm>
              <a:prstGeom prst="line">
                <a:avLst/>
              </a:prstGeom>
              <a:grpFill/>
              <a:ln w="63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 118"/>
          <p:cNvGrpSpPr/>
          <p:nvPr/>
        </p:nvGrpSpPr>
        <p:grpSpPr>
          <a:xfrm>
            <a:off x="367911" y="2672165"/>
            <a:ext cx="1589409" cy="2149248"/>
            <a:chOff x="367911" y="2672165"/>
            <a:chExt cx="1589409" cy="2149248"/>
          </a:xfrm>
        </p:grpSpPr>
        <p:grpSp>
          <p:nvGrpSpPr>
            <p:cNvPr id="11" name="Gruppieren 270"/>
            <p:cNvGrpSpPr>
              <a:grpSpLocks/>
            </p:cNvGrpSpPr>
            <p:nvPr/>
          </p:nvGrpSpPr>
          <p:grpSpPr bwMode="auto">
            <a:xfrm>
              <a:off x="367911" y="2672165"/>
              <a:ext cx="1589409" cy="855836"/>
              <a:chOff x="621835" y="2424177"/>
              <a:chExt cx="1586995" cy="857645"/>
            </a:xfrm>
          </p:grpSpPr>
          <p:sp>
            <p:nvSpPr>
              <p:cNvPr id="12" name="Abgerundetes Rechteck 117"/>
              <p:cNvSpPr>
                <a:spLocks noChangeArrowheads="1"/>
              </p:cNvSpPr>
              <p:nvPr/>
            </p:nvSpPr>
            <p:spPr bwMode="auto">
              <a:xfrm>
                <a:off x="621835" y="2424177"/>
                <a:ext cx="1150775" cy="18038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Abgerundetes Rechteck 118"/>
              <p:cNvSpPr>
                <a:spLocks noChangeArrowheads="1"/>
              </p:cNvSpPr>
              <p:nvPr/>
            </p:nvSpPr>
            <p:spPr bwMode="auto">
              <a:xfrm>
                <a:off x="1353248" y="2726026"/>
                <a:ext cx="855582" cy="21637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Abgerundetes Rechteck 119"/>
              <p:cNvSpPr>
                <a:spLocks noChangeArrowheads="1"/>
              </p:cNvSpPr>
              <p:nvPr/>
            </p:nvSpPr>
            <p:spPr bwMode="auto">
              <a:xfrm>
                <a:off x="1225007" y="3065365"/>
                <a:ext cx="516489" cy="21645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75" name="Abgerundetes Rechteck 119"/>
            <p:cNvSpPr>
              <a:spLocks noChangeArrowheads="1"/>
            </p:cNvSpPr>
            <p:nvPr/>
          </p:nvSpPr>
          <p:spPr bwMode="auto">
            <a:xfrm>
              <a:off x="429103" y="4590913"/>
              <a:ext cx="1404498" cy="2305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7" name="AutoShape 4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155575" y="-5254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1" name="AutoShape 6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307975" y="-3730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2" name="AutoShape 8" descr="data:image/jpeg;base64,/9j/4AAQSkZJRgABAQAAAQABAAD/2wCEAAkGBwgHBgkIBwgKCgkLDRYPDQwMDRsUFRAWIB0iIiAdHx8kKDQsJCYxJx8fLT0tMTU3Ojo6Iys/RD84QzQ5OjcBCgoKDQwNGg8PGjclHyU3Nzc3Nzc3Nzc3Nzc3Nzc3Nzc3Nzc3Nzc3Nzc3Nzc3Nzc3Nzc3Nzc3Nzc3Nzc3Nzc3N//AABEIAHMAcwMBIgACEQEDEQH/xAAcAAACAwEBAQEAAAAAAAAAAAAEBQADBgIHAQj/xAA6EAACAQMCBAQDBgUCBwAAAAABAgMABBESIQUTMUEGIlFhcYGRFCMyQqGxFVLB0fDh8QcWJDM0Q2L/xAAYAQADAQEAAAAAAAAAAAAAAAAAAQIDBP/EACARAQEBAAICAQUAAAAAAAAAAAABEQIxIUFRAxITIkL/2gAMAwEAAhEDEQA/AEk1nb2E4EDB5MjDEgKh9TXFzJcXM0kt1NqK4AUbA59P9KVniFxIyrufTC9qqlyiq80jGR92Geg9PjWV8xnpzZpNeXsVvbIwIzq32QAZNBXhj++CBlQuWO+flUhmmkjhCsUBB1advhk1ZICwMEA85YbgZz8BWdvpfoBb209wfJGSp82T0ArQcC8MSXisdQ8w1BRkk/2FNeAeHbqRGe5tNat5dGSC3vWxi4XdjCBhbwgDYEH5ADYVpOJSMxYeEYnMcV1IqMGH3MMYLbevx9619jwpLRR9ljEMmMasDOPh0ouyt/scB5KrknzOdiR1ySetGw39so0SzxN7Ad/lVZilFrbOF+9w7gdW2P0rqC1jVmVhrkPY7fWiPtULDyt03yf7VYs9rjmGYZI2yaehQ9tpQiNEyNyeooVrBWPnRRnqX9fbNONiy6WBB6Eda+aIRqzuSc5JzQCSS3WEeTEnl2oExRTsGmGRuAuMZNOruaBHEO/Qny9qF5MUyEtIMbb560wBaCViSshUHoMdKlMxBCAAsII7HNfaYfnaOQxElBhjX1FaaT7wnBOM4rh0JIKgEE4wKfwcDeCSCPXqlwGuj+WAdgfU1jemUdxcOkWCOUBHXVhItWCfc1sPDPhYrMl3dyLqPREGAPaqvDsFvPLNMoUxE6Ax7/Lsev1FaiNecCEcQWocAY6yHHT2p8eM7aGFuIo9iQT/ACjtUubl4bYtpEYAJDFtz8KBN1BDN9nU/h3Mce5x6n0pbeytc8w28pNvoyZCpV0x3Run0wc96sxp4gsilZCyRjGSPMGHrmlBvY1CSWWqS4OVdTEwYjsRndc7fWh7mSS3thM5lllR8K0kWuJlPTfdjsevx3pbdcVl1GSSWK5HeKGILpAONiPMDt1yRS0ji34rxJt7jCRjOl+WzK2PykdUPTf+1QcWm1MhiEkWnPMt31Om+eh3Py9KRKTc3KS3BSSEsSVSRkdxsQCTkE9u2w9qZve8KaIwsjK6DSWbyscdCp6MRn/M0gbQcV5MRlMrOGyBnAJPtnGOoq3+OsWaKEMJV3ZNWoj4+9LYBG1uVjuwNS69csepdumpWOw9x+9KL828MZUxW+HwVMBwrdCCOx9qoH7cQdmgW7IiheVQzSL5jjJIz2zjG2etdNxjhq3Qj+2M8gl8pRTgqygj96yk16Vs1LM01tIBlZmyHHcHrvtgH9Ko4VFbfbIXMs3Kj3kDEajjOAcdMH9qA9GtruW4gSWNtKMPKGIBxUoCK9tIokjSfCqNgSwNSqwPP7Dg/wDD+IRC6hOqJOaWY+Rn2I99t/pRUMlvBNcWUWsiZtUp1aiSRggnsQTsBTvxNI8kLRWY0SSRFtWcYQbYHufX0FZjwsnLeS4MepYxrYkdCuT+uMfOsrcuF00nDbTDItszpbQICyBfPI+d/wDPStK3MePlSErpjOuU9I0Xrj33x8qo4LbOtu93pVZn8qgn8C4ySfcnvVWm2uCmztaKgYyKTqkUeg6nJx0qzM+GCwS3jMEM2AisibDORkE79T71TfcL4txDXDcRWq2SKNJhxqYk9wxxsB+u1DeGRfvPeT34VWabyqH1aVH4VA9qOmvuKYVbR2whbmNLFktk+XAGM+n60gRSeF+JmN1uJ3jiUh0lXJbH5g3TbGBsaG42sMc5MCfZtI08tLYZfAwScg46fP4UVZ8c4zwhLkX0Es0fNJabXgoDjCgHsPU1yvi/hHEZZrLiNsltkao3fzHPqdh65oFIbe95twraDEOg1huuRt0+GPfHrXU95JclSsNqmIgVkmyoRSR+I/lzkd9/nQ1w00d04kSVCSGUFsFMjY/DH7b+0juY2n0PHkq2pgr4LZBx7Akb5/Tap8k+6ri0x5W5YfOkZJX3GevXp7irZ0FwFjZgrthhrB5bD44239DRNzJJIr3LSDmlfPGGyAc9FJ6bAbnpQlo+mDQdRU7qM5XBO4H60wGJdD9mu5VT8xO4APYkkd8Df41w+iz0vK6lGbfHfSe9FMrS3JLhs4KlHO+cnofl/vik/HixgJK6UQ7b5Izj+1VADnu5555Jd/OxPQ1KVa2P5alaJbHiN+8fCbO5ugDr8uh850jO+ofM/OhfDVwz3DKEDCRg3kGfKM5+W4FJuLXUsnD44XTTyEcQylxh1BHl221b5+FazwxwaCbjlq9rcIgaCCaBRuZDoBfJzt1zj3qOX0/OlLXotw/KNqsivCjINRVcj22oS3t7a4iK8ljEdJV235YznO1NJoobq0eK7GoyYJ/+SO9BWNnJw+1cFg7ZGCTnK9v6Umq6CQXFyYLSJUht5NIOg/eEdTj4g704h4e0keq4w7E5x+UewH0oXhsS2cJaViMk4HQDPcUXJxGLm6Q5L4zhd6AW8U4DDeKVkH0JGPpXlfi3wn/DwZ42zk7ebJPpnPzr3O3InjDDBU0q4xwa0vY2jmTc7A09GPHfD9oDIjz3BcMgQd8jpgA9h+lNOIJNAVmgihVwCpk09vY+vSpxzhx4Py2SPSeZy5wD5WG+lu+527dsVRYSm54gYLtAJANvfbbH7/OjNT5A3aoYzzHMiy/iOTn/AHHarbaWK2jZJGV3B1Ej84z+Lp6e9UuHW4e2kQKYdmwc1zc28N1bMkgLMh/EDjUPlSsLc7HXrI94CinSuksMYyOvw7HvQV8qTC6RScNEoQk75H4T8e1X8NdQLXWuRy9JLHvkgMPf6URJGYyJXT7th59Q3JG4OMYPT9KcNgZFaN2SQYZTgjV0NStLfWEMl5K4ifdt9C7ZqVepI7u3itI7ZOIcyWyljMsDQ4BBIOVPpgn9qdf8PoV4jfwW7tIhiRgskRIzup7bg4Hb0qjxlw+O0jtysmvmEkDJ77kj5k/pQfg+9/ht+szMVUEeb+Xf9vWtLNgfoaGFHg0MeZIBu3Y9N/nXy0t0BZeqn8IPYelD8NuzJFGGUAkBhk9R7Uz0MvmB61g0WtZRzqA+47ihbjhsUNzblWYIz+ZflRcMsv8AKCPWvlxuys5GR0UdqnQutWUrIEUhNWBXF9Hqhz3WrrfGgADFcX7BLZz7UGxviOKIsLnoVXc9On9q884orW/GopncEBFOrT0/w1uuMlrjKLIFGSN/2rC8dAYpKh1MW0kZyNtvh2q4miOOQMJYr2AKEkQAr0+tCWZ1xSodsDemnGmP/L8QkOXQjcbbEb1n7ORra4HMxpZhtnPXfrT7iOU9m3DLa34layLz0W5RzyoGOSwG5JA6DIG/tWk4xwl7fwXbGWJFu4Mkp/MGIH6ZHT02rN8JlPDeIyyrbxsVjzHIdshtsep7U649cSX/AIZ4YshMV1ctq5bEvpDMPLnHY4qJ0pn4eLcOhiWORirgbjPrvUpHz7ePyKoYDYE9TUo1Jy81lfWsPDLyzkW1YYgvWABQ+2elJbjhclmv2O5cRyQlpIZBDqDjbYkdR+29ej3XhmCS0YRBWic6RIEIZCPXsT79azl67uBa8TtHivI5Asd1buFIYbKzLtj9f6VtOR4P8GeJrKa3SxefTMjfdROd4z00q3dfQHp64wK3y3V1zBy0V0O5XOGXPsf9a87t7OGe7I4uzxXUL6leAbOvTJXvnoe9a3hcltDGBDdh4wdJ1MWwfTfcfOs+WKjRC9/9ehlY/wAykijoIWVNcxXWewrixSF4wCxO+cUbiNVwDU03Ik5e1LuNXGmALnBY0TcyCMM7du1Y/jfE3klCKdWW0gegpYC/jM2mwuZV2C4ZWHrWZu7UKsOka90X9yae31wioYpF1Ih07jq21DXGRyk0+bdgP5e9XCUcXeJuFxhzp1SHcdgB/tWcjsp74SzQK7RwhdTMfzDqB8s024k5uba01YXM7Db4CgeXd21q95bkKiShSikNkLk6ivcZJ67VRJc2VzJiBj/1EMoAUEHYH6HsflRXF7uUXEElqzryo+UGGxA+PXOff40ogvn1BkITUx8q7bZ/aj76V+VDKNL4dCCM5BLDr6jOKjlMZ8b5wKbRH8ywSkEZH3xH6VKDnv4LaZ4mRFKnpk/HtUpNHr8CtErRw7K5y0b7ZNLzcvazSLcWbSIxwrBA3yxSjgPi6xmYwzXsQjXAjaaPQSPc9P2pxcTLPIDZXUFwCuTGZBkfCqyw9CQWPOuDIBcIWbMJYA8v2zgeX2pvb8IuASGlDnG5MeksfU4pf/EeJWCFjbAovQcsSEj5Ypfc+LuKhWeGxMMKgFmdsk5ONt9hRlobu3BtlVJJMADOB3r5ccUjgA1PpHbUcZrzr+McTvlXQWF0+7JICML/AJih7y7uTFCskkfNJ08wuWY5747D/NqX2jWl8T+JhBbllJ6ZKr8cb+lKLGcS4nmcGWY7LnZR8frvSJ+FK6RtNcB1YhU5nRsH8RA+J+lERSW1pCVhJuJF2EhBCr64/wA71WSDTppkluGlVMQp/wBoN3I/NS+5la4uGCH8SkKPXb+tBveMz6Wfy6SMD0NMI7F4Z5GmfOhAx0nbpQCziuqK1giTGqMjB9NsUouLmWBpo4mAEmB07EHv8D0pjxiQMnMJ8xf8B9P8NV3Uccdu1yoPMU6Bj4CqKhbKyebDAbquCe1XySCDMTt+IaQMZINAJ4gubZJI+XHuO4Oc/UUruuN3cjExiKE9mRPMM9dzk07Nc94c7dGrwm7kGp2UHPdSTjt3qVmXdncs7szHqSx3qVP4+Py0/b5NeIosN7KIhpAfbFNLh2hMfLYrjGN/apUrVTV+GLq4lsZTJM5K5x5ulKOM3t0bvlfaJdGkHGs+v+g+lSpWX9KIVvruacPLcSs2DuWNOOGf+BPLkhwrYYHH5gP6mpUqqQaC4mENw4kbUrAA+gphws/aCnO8/m6GpUqThtZxo904ZFwq5Ax06Udduyxlgd8H9qlSkbPcU/DbbDZMj6Cvt0o+wuO2M/OvtSqKsfcHqaFVQ86qwyCcVKlUQRiQxAqVKlKm/9k="/>
          <p:cNvSpPr>
            <a:spLocks noChangeAspect="1" noChangeArrowheads="1"/>
          </p:cNvSpPr>
          <p:nvPr/>
        </p:nvSpPr>
        <p:spPr bwMode="auto">
          <a:xfrm>
            <a:off x="460375" y="-220663"/>
            <a:ext cx="1095375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7" name="AutoShape 10" descr="data:image/jpeg;base64,/9j/4AAQSkZJRgABAQAAAQABAAD/2wCEAAkGBxQSEhUTExQVFhUXFx0bFxgXGBcaHRocHBgcGBgaGCAdHCggGhslHhgYITEhJSkrLi4uHCAzODMsNygtLisBCgoKDg0OGhAQFywcHyQsLCwsLCwsLCwsLCwsLCwsLCwsLCwsLCwsLCwsLCwsLCwsLCwsLCwsLCwsLCwsLCwsLP/AABEIAP8AxgMBIgACEQEDEQH/xAAbAAACAgMBAAAAAAAAAAAAAAAEBQMGAAECB//EADoQAAECBAQEAwcDBAICAwAAAAECEQADITEEEkFRBSJhcQaBkRMyobHB0fBCUuEUI3LxFWKCwkNTsv/EABkBAAMBAQEAAAAAAAAAAAAAAAABAgMEBf/EAB8RAQEBAQEBAQEAAwEAAAAAAAABEQIhMRIDE0FRBP/aAAwDAQACEQMRAD8AjxKhmcmw0FqUAD7wkQlUxf7Rt5v52gqVLXMZlB6nKxZINsxZnJLtBfs5ct0E51qqakhIZnJ01byiM1LUjApOV1FgSeW5Ny3n8oauEgqWSKFhsBXzJ+sAyC5H6UJqaGtaJDmj66xJiAJpUtasqJZsnU62rq1PpDMp4jiyooqUKUXSnUjdXpQRYvBeARMZU7mNVZSaWpr1f03hdM4enETTLShY5AozDTKTYDZgLPFi8PYdKXQMx5fe7mwOgoIIGY7iy5k4yxLoBzqFgHt8GgyZhENnCUiZlIJoznVXZoZ/0YlpAaqzU9LxXvFuPyoPs1AChPUDYdXEM1V45i0FaiakMAFA2A01cn5QpKzM51qAAPKBraziwcxBiX1NTfpBMmSFZasge6Pg/e/a8TLqa6kJATmCabkj7vtTrBpkrZ9xoOUD/sWqenyiXh0oPnUOUFgGc3yhqmj7bG9YYKnVGZgBSpFA5op3JJawFXAigGwsgGWZilmig2U7XYA9xp845wuIVOWqYrlky00UrKGFb8pBq9uvlBj+JGZ7ocB621owBZ62hFjgtTAgkgPlKnFqlVa6WYUEGkeK41LBOTNMN2ZQTR2uXOlD/uFHiAhhyJch2DG9akVMJDjFoHOsGjdBuEilet/rBIxopR/V36fCF+gsysUF+8xJ3J+blvSNJWSQoDMDQAA5QNyTc9AYXYErbMwSDqWe/wCnbT7wSZhCg6sxpQBRJ7swGm8UDFOHCS8yWvTlSEFxckuHANmB1pE2IxAKmlSjkNCTLC82zKzA6NqN3gaRPyuVCaD0ISLWa+35fSsWhdDMUAmoSHv+2jNqX0rAA+JlKKmYg0Lihrtta9oYYfh7pdIUvYBRroNaRJJxslBDzEEEMRzZr+m9XjvGcZlg5ZC5UtL1K0KINLMCmhr9egBuF4HMIUsOtqBAZRBsamji1Toe0bxXggjDrmYlQ9pdCUZmA/aa1VuREErBzcTNBlT0CUUFKAl05FuCciUqNTXmILBg1HiXjfETIlpRLmzVzFk5kgAjYtmJNX0t0tDNSF+F5qkmaJXJmygKWAXZ3FQ4NaxkaxnFphUZZmEFBIyzMhKdwCeVqClw0ZGiPFrnTkyxlQxI9/Uno40Hp3hRNHM6SVPfVz1OrdohWlZUQpRJJqB6RJPmCXajCzm+0cv61rgjHY0oQCTzfpQLDqrcwVwfiKpryhQJQSSHc1Faf5an6xTsRjVGlXfU6dtIuPhWZkwxIT/cnTAlwKBKWdVb3fZ4J1tIfNxplII/URlSNyRe72a8WjwnwwpQlKyAQBrU6nyFoScP4IZqle2sFshT8ykhsotTrb7XjAyUoqEpFNB8I0OK54jxUwzyjMEypSAVkGpJrl7M3rHn3EuMKnqU9EJ0GwsN9rbw78VYspVNSSXVNJfcABk9gKeUVEoqyhym/n/tniOqEUidmUToGHfb5/CGaZKlJYAPQBN1ECpVagf5d4AwEhOYlypKQWa3qdrO+vWD1YgtlDvYhBY7XOw6t6uSTEi8HiyVAkBKUcoYF8zCiQKqLP23gLGY3KfZ8xJqWZq3A9O0RrmF8iFEGgJBcJAbW5JLvSBsUkILuzgjMq5e5bqxD9YoOMZPZydKACwNmpXfXeFs/HqIKQb3Z6s9O1Y3OkqWUpFl23YFlKOw77ROZCGMtAzc5KSzqU9ACbZRX4DeAizIVVJofO1IYcPkElISgkq93NY9a0Yb/GLjwbwOspC1sH1Xdr8qQ4qdTFklcNl4etVq1NfmXJH40Eh4qqOHqDlS0MG0VU65WDq72iD/AJEgEBC9a/UvftFixU0TS4lpfdTjo13UL3p0gQ8E5iVhISoUSKAG4IGvnDBSJ6VpYJrrzmvSpYaR3K4YtQBMsAaEKCur+cMxgCHcIy7Mx01o77bRDL4ciiyVobUEN6Gmu8PCDezSeWYUqSGYMkjVySwVXqXEQTcA7BLdn1PQkknWnWGKVpIOVSVg2IZ7/qoQ8QTUuXCig/lqX6iAATInSgkMGQcwcEMXFdHNjYw1m4eVMclKlTMpPvZC9ikApYAMOUVPlA6505KXYTABVSSR5Fvz6CzliekJVLMsvQpUWejEVr8YAU4zH+xXkVhpBy0A/uJNa1yLBLVvvGQ4xqELAEySlcyh9ogtRmIU6wHdvQxkaSxProqSCCDRKCTsC1QPPeFipC5hdLEC4cUfzc+UY2UPRlXIZ/PWJ+E4kDMjKFkmii9BV8opzM9Y5Jda0sHDCqYiW9VEJ11PKbagv0j03C8K9kyC3KXGyRSnw9TFb8PyVqmrmqDHRQNn0TtQgPpF3wcrMwYGgfz33pF8woNwcqxdzQjt/MF4zFJlpdamGge5270jcsJQl9E/gijeJeJCZNyqGbIAwehKgDTy16dYpSv+I+ICZOcUGYkpuz18y7wrxVSE2V7yjtS2xLfOJCoqUuYoXYdABtsKPvECsQADNPvKsDoTZhrE9JlSzjZCBUuA27c3QMNTX5jESA7Bmuok3D3UTvUgCloAlTXzKUXAGtXUrQW+FvnpWIIOUu/6upNz9vLWGQ/EYhEsZE1F37/u1UWrtCnEIVMZQzAEOCRdnPL6XjhIcjMMwJbLYKOxq4AOU9bRYuF8Jm4uYxcAAZlVZwLAdIPoL8BwhRVLS55gXNKf9Og1rdiYvXAODy5KhOuWORKUmr/qPUxFPwUvDmWlJBUDUs7k7gX+3eHqcQpJASCH94s53dh6AaRWHBWJxC2dQSCBrbtCoFK6h5hs4Lj7QWrCFZzTF0aidAPuY7M6XKTlTYbVhhHLw/KSUppWukcSZ0pRqoFtg/l2fWBuJIVOTRyg6CnrAuE4JlS2dSSbkA1717+sPAJxWFK1UBDjcWIcFncA9RvC7EYJCS6itwLNd9mvDBGBEoEJW9a5Rd3qWvGhPTMdNWFC9W6U1eAlXmJVKLv5Go7GJpmKQ2bPlO3WJcZw9aVEMVIPunKPR2cGF87gxWK0B0NPR4eE4lcUnKVlQlLLexCQ7NopnoDvQakwxkY+UFeyVJKVBx/cU6VMOUkNYli4sACL0UpwAQq42dzfyLtDhE4gZCcimoTzJNNi7eUTgh9wzBSZssKVllmjoKVMCBXKVioNIyAeE4xUuWUYh5jLJRMQQCxA5SLs4d4yBSkYn3Asakih6a/Dyg7hUpPs5hIB5VZWLbEP3ykP0MJ1G4hhwVK3A0WcotZ2UX0A3jl5vpDeArnTAsS/dCWKho92exIcPHqvh7BSkpJSgJNHLAOWvuabxU8JMRhFy5TBQIS5YnMXYhKdND6Qz8S+KEplDJ7z5snukpBY1019LRvJkOeGXiCcEhMsKYkh22diT5R594hUoYlYAASS4Iv7qQX7F/MxyvxQF4gFIzJYhKlO4Js4b3REfiXiITMyJOZKUpDjUgnNXVya9RD0W6VcTxLAp+Hf5wGmS2Va08jihN2q3y+MblOtWZrn6fxDLj8tkolBqJc9X+WsZ2/7LCX2z1HvLUVX7MBtaOUuFZllr5ur1bzgWdJKSltx66UiyYLg/tlSUZXzEOHDVq53f6bXJtDPDnClT5hJ5QhmtYaDvW0emYaSmSj2UtNhU6jrEOFwSZaghAs1dzvDf+gCElQZ2qXDjpGsmHCnC8PQnmUK3c1q9W+8FIIFvWCDLUoHRLUttHEjBLNWITrSvzhhCZRXQ1OwjSODkpcv2H1MMpUklwhN+nziSWmYgMCw2hmQyMNMBLBk3AJYHqo3A6D1iGXiFS/fzKFgcpqauWclmYfeLDil5qt529BACyCCApt9wYCBy8QkgEJY0ZgW3BPx9I3kF2QW2Sx84jxPDFJDomEJvQPoPJqaCBZkqYEhSF5vKnW1iTDBqOIH3VJSQaNQtv3gbFYNEw5aJfe/kYXyuIIVReZChd0sRo9Kt5QUTMH6UrTob6+ohYCvEeGShedBBIqHrHeKwxWjNlqBUeVG+MHKSpTLQun7fsdoGn4hqa9dRrAWQswZoQSqn6kUPY79/wCIyJpigk5k5UE6k9nDd6xuEFKnSeYgFw9xBicYFolSSAAhRdTkUUTS25MRYiVkWoCtfhBXDeGqnKCUs5UOr0Kj/wDn4xzc/Qs6JsmQiXOCbpSpjmJSLhnsXo3lpCL26ZmGnzyv+5lKchApnWwUN3SpVevSCuLpM3DIOamYukfq1egrFZVhmAo3fWNbRUGCVl5wCW+en0iFKq1qYKUsBi7AfjAbwFMxbF0gdyK+mkKS0jbBApyra5ZmelvvG8fiSuas9QBlqzUJt3hQnGLd8xcWr+bwVg8YQeYqIh3i4co7B8OBmB87BQ8+grF24DwgzC6iQliBlFdEhjpTMP8AyiqcExRmzkIy3ULVsXb0j17wykKkJKQUhyCC4UGNQYfPOGJ4fw5EtKdgNfT5RGsCYsj9I3hli5Yy1LAVeFOBByg0cxRmacGhxW2+8EKWASAOWz/aAJstwK26bwywkgBLqgMJLlkCgYaARGuU93MM5iXpGxKSOpgBQcIOoiJWBTtDtQG3wiKbhsw0hkRrkkWaAlycrqKQCbkfbWHk3BlNYDmJFjAFV4vhpcwOQl/0qH5QwNw/Eqk5RmFTYn4A6GDuO4FSUqKQSLkDXt1ioYtYDpUaXBN+3QxcmpWqZM53SU9UsyvsY44jhhMBIoYr0rjCU5MwLgjmOzUdq0ixSMRnAqD1ELB9VkrnSHZBWDp9ekbhzi8NV6xuFiP1iq8Tw4BJD2BbysYb8FnmVhZs3MoKCVIQQ1Suj11AKh0cxmJkZwS4C/1A6AsHfd3p/EJsQwUoEEAJAbYtXz1jnvnrXA/9UQGFeu0cLmAglRZheB1yy8Q4rmIQneprf8+cPifqorMbJK050+6E5tmZWU/GFk+SUsVXUHbVjUE7OIuC/DsxMnKEkzVhglNc2ZaABS1Wra53itcZSQqWlSSlaJYQsENzIUpJ82Z46CwLK7QSlFM2lvMM/wAxEnDMEqaQhAdSqADXUny+8GKkZEqlqZwasQQ5YDsw+JY2gxRh4Nkn+qlkiiSCQepyf+0ev+EcMqWZkslwlRANai4agqAdI8n4bhVLmywHBUAQQWYvWvkfWPScHiVpxE7+4FJJFHFFMHSKnLCpw8x88FWTuGjMJh2WRtSA8JiQJtubQl6UYww4WBWvN+qJMTMlEEHQGsFSpoIfQW+8axFEKo9IGwCaCAxwjBHYTHWWAI44IaJCmNAwBqhvAHEMG4cXg1aWjgWMAIJstw3wijeIeGJSpVLixoCK2Ohj0LEYdi4tEcvCyZgVLmpB7j4iKlwrHiM7CrSCkg0PL2ix+C5ilDIagWrbWo+sPvEPCsroSXaw+UVDBzFYebmboW1F4vdiPi54iSxoYyO+E4hM5Gb4PaNRIwiwskLTLRLPOtT5qNYAFqG9dbCE/i+T7PFTUuCxD92D/F4sng+R7CcqdNJAloUSClwAWZi9FPTK0eeeJuJGZMWxOaYtSuwckD5+kYXn9eLtyBMRxB6D/feHuA4Qy5C5anTMBIdiyk1UPiL7xSpayC8ereEUifgxLQC8teYLo6UlZ06EK8n3jonP5njOTb6PmcXXhSicEBYJSGBYgpdQClAFkuz03jzPi3EfaKKqH2nMrookkm92NbXNNYunHOMSDMQgTilAOZZRm5ikFgCKsqj/AFjz7FkE5ncqqWe5qR5EkQ5FVZOB4wS0laEKJYoYqGRK1IyhQ5TzFjQs7GtIBXKMteVbAgCoIIOoIIcF2gjgJAQygShRAUl2ergg7g+bP1bifKCMwYgvmTdmNmJ01frDBngPeD2KQQxs5umoqC9O+0W/gSxMXKXm95JzE0coYJzaUcF/UmKBw6cyglWXYFbEDWruCPxxFmwKh7QS1goyulRSHDB8qg9Q5YV0axhWBesCvMpyxUDUixix4XCFBzfuiteHpqVgKZspY/Qxc5aXTSrCkZVcSLSCC8C4ShIMFSZgUKRGUQARpCj/AJFSiaNXl3uzEbw0QveNCUl3YPAHQNKxzHRMRA1gDpUQkXiZdohQYAWTVMW0hdiRXqDeGOPICo7wcpK3Ju0Mlb8RSSkJWHIIuLxSOLSgoFX6gfeH12MerYjCPLUhVRpFN8Q8BCHIKqh69PnFc0qT8DxmQM1w7xkJASkGtHoRdtu0airExafFeMzD+mkvlSOYpupQ66s148tXgpk0zVpBKZbZi9tH9QY9CkELmJKSCMwNdauRXs3nFK8TIMqfOQHQhSswD3SXKQbAgEs/SM/5/T7A4afKKlJUgsoM9KKeihSjVNH1GtG/BpMyWsKQsTUJUAtCFsopuWCS9hdJ2irqDQ28OYBc6alCQebUEAgakPR+mto6KkdP4chWJnpQuWgJCigqWSFVCmzH9TFQcaijm5cvgv8AXe0VhkFIlgBndLgcyipWVgQl2a5sHjJxloBSoCdPzZJTqUlspYrmhmUFM6TnYgmI/C/El4fFBAmKlyVLT7cEslSQoZiQwbVtQ7Vq834cBIlLw8xUtbPYkKBHemn2hgxTzF1IchSS9HL02qdOu8d+NuGIk4qYEEZTzS/8T7vk1j2iFB5UhQBSRcO+l/v20aEaEFL6agg6bEGHiJICEz5RmgIIS5DpsAqoPKKtUVivzMOxLW0MHcLxy5aZiEqyiYnKQXZiQSQHZ+UekAejSMricCShhzJFDd6jtWLzwPHJWhgbUYxTvByfaYdcsoZFHBIuUg5kj9r9Ic4ThypRdNnbdxvGVVD6YCgun0idOISpmIfaI8MpxUg9YydhAaih3EI0lXaN52gUJVoTGvYqJaACAp4kytHMpLR0YAyZaBniaYaQPMUwgBbja0jnhM1jWOcUqF8uaSqm8MljxgpFd47lnITXKoO3paLIkOkPdornF8MEg93ggrzPimGKFmmrRkPfEMrOQXY/xGRrEK7hSQQ2kZ4jw/tJftEkpmIqhTt1Uh+tSOtImlpesFhYbKapNGI6g/SOPi41s2POcXiBMALOr9RAy1O+50ekOfDcuYpSUiWqbKDlaQOVSblKi1y1Dd2a0blmRhcbNE5C1oBdIDUcBSSQSHZ7OIk4Tjly5zqU5UAn+4Cf7akhlM4Y5crdY7d8YuMLiBKIUgrmJyjlmiwPvJ5VWfYpfUaR1xTBJUVTkFa5acoUoFy6kk6sQzNb6QHOw68xL5nVzEKcFVCerVuRvtGlEpNCyhcgjXqLu8MGPFuLf1PslZUhctAQSDRSE+7megIcijPSA0KKVZtXen0MEYbFIH9qZKGVQFXKSHsu9wTaxqD0GEsihBB60byiVGRIUCQQ5qzW3iNiKFv9xFKpBCCNQTTdvpADjgnE/YTErSSGIzANVn+Eem8H8TJmIBY1d3sK0EeS4dCSdqDrXXQQx4TjFSlULCIsOV6bMxaQoqlzGBuKX1Ig3BY9S6BbxSJWJzgQfgVLSosawsPV5kLa8Te3G8ViTmNSTDPDNE4ZqZojl3iAKjDNgCRaoX4nEOSOkD8Qx7UTAQncpMMm8Wq0Q8ODqJ3MZPVyPqx+UD8MVUdoYWzCpoDCzjKhlJZ6wxwy+WsKeJGihCBBjZKQBTWMjWOqADSMhpUTCzQCx2gzE4gIGY1GlPR/lCqbNS9Dpfr2ghU/NLIoSBbtqI4+au3xS+M40zsQtatVNTYco+AiyTcCiaJRTMCVpQyFqypQQOcJVmPvhzu5YMXEUqYWUe5hrgeIKJAUpagRlYEu3QAh/Pzj0WUMcDiUFRRMQlRJLrUSnJqaJpdzT4wRiJmearKMocAJABSzZRlfzp1iCbIMtTykqmS2BWGL1qQSzgWGYbXEHy8KgSfaIQVFRGXK5EvmchZ9ADTW7GAw2ISpKcoyKS7pdiUVDkPUAt2842uaZgE1anmFRCnIqAkZSwDjWvTTVlNSSlRUtC6gEApdbsxKkuMzOXcncbwf08ls2ZaUZmUghObU0OpA1I1F4QQBmAG0SBMEyBKVKLryzE2BSSFB2AcWUxGn6TuI4LaO2kI0mGXvDXCLQo1ABca3hVl2gzCIdTC/SEFnk4YA8pd9Dp/EH4XFNyxWpcxYLBXc7Nfq9IYyMdUBQq1yflCw1qkz6Xhhh5wCSpwwp5tFZkTnFYIw+KrSFhnqcXmc6QPjOIgcoNTCXH8QYMkuToIHE9KXJ5lNBgH+1B1jjFT8xCBYXhdKmsCqOMBMKnO9oeFpwuc4yxmAllUwJF/xzA0lwSTtE3CJ3Msuxt5awgs00tLUdiwPpCTiUwuz3gzEYgEZHZg/esI+IYzMsAXSD8oIYDiKsygAY1GiKvuIyGTzXC4QhYcuDpBdUlo6xDqSCn3r96U7QKjEZgM1xbvHCXk8VficnJNWOr+R5h8DEMuaRYwy8Qh1JVulj5a/GFEeh/Pr9cypPcElSkEIsfeD3aoJe9elKRLh8QtsqQwIZRu+vxA82hZg8cpKcn6XcVsdxDGViEtqpzqKEbAPQ2DiLpmGBmpSC4Cg/Nqb0YEEdxE4yqDlgAWu9KkU00FtBEXD5CZg5QoquqwDbF/zvDNGCVLfPIfOA3MRqCQKtYNCoCmSUEO3YEV7tbtBmGwq11QhRHLYE+++QebH0g3D8PGIz+zC/aJAVlLlSwWf0LnzETy5BRllqnrRNByiWh1MCCwBSr9pLjvpEWqBTpYQSh3VZTOzgs1RW0dYOcpJBSWet4IxfD1ykgqITmoeapDvmLV8rt5t3wWRJWlaZkz2a2cEjkIBLpBqQthdmcihhB2JRLqJL1ZhffteOMPispcimu8D4yYM5CGYUGV931qYz+qyg05jUq6EAs1mhktAKQh/agH9gB+JMce3DX0isf1ZUkaH+aCIv7il5R5t6+cGC1aMLMD0q1zHfvE6DWAeHlMsAKCiqpU9AKOkdSfx4knEe8Ca6Pp1aFaWjVTARlFtYIw1CezQvSxGVJoGc7u9vzWC0KYdXr94RpZmIZP+X0pAvBpyitSgHAv5RDOAUyCpgkOTsNYP4ZxALSopCRLQ6QLOQGDbl6wzF8RmlSxloGLDzFIXyk//AC3ejxYMDw4kZ1FyU0G0J8SlKEhI7+sADprGR3LUwpfWMgDzdM8JWyCcps7a0p6H5RzhpMtlpWcpflVW9WehpWvR9WjiTOJUAQGSC3KxYnM53v0pByG2BGh7xxW+p+kfFZTy3P6T/H1+EIZsusWvGSs6VIDubd7jsHYQhnIAvtHV/wCfrzE/AIlm+kFygzEFwe3+xEYID/CNyauAfz8EdKj7hmJcszfFwRUdLQyRi3q1BQFRKgkZqbmjNa3xreEWQXcvFq8PYITyQXp7rUrp/uJvgdYXGmTMTMlrWSmqSQRVq0fUU84nnYdSS5IzEvQ1D+bg11rvWDJPAVlE1a0EGWkFuYOymJBZmq7AvSEyll66n+YgxK3ervqTWJFSCMtQXDhiNCR9PONSJRWzCp6gCneC14UoBKiDVnB26m7nb9phGFUkoLkV0sfwxyhBUCDapPlBmCwk2ZmMtKjlGZxpUDN1Z7DeN4rEqTNSnKkezNAUvWvMaDMfsIZAF4k0SwITYMGd7kNzbMYf+F8IqYsgqPtFvkLbXc/tqA46wt4bgVYiepkqXqWZy/wvWPU+B8AVKTzlPusMrv2J1/mJ6pSeqZxPB5FKQCCEWIdypg5BN626AQjwGHWZzlVEhw1QXGvRidqw78YypkuYpCKqI5QxKm1CWt3+9BZKVSpKSpRJWEhyCAlILk3rs+/nABSlhCXGwbepLQGjHlSi1nA8tWjhSzMP/jb/ABdtYGwqRmb9IY99PvAYTiU9QWUvUmvnX5Q+8IyQtRze6S/nr8oTT8K8xSqliCT/AJVPwaLX4RwmUObRVvhcrLi8WJUtQFVBBIHYU+MUzFzlsFKBHKmjv8fy0Hce4uJc4O1RboB9YW4mdnWpTDKKijX/ADygkVU0tTpcPGRAqaQkBu420jUGBT+NYfKrOn3TTtR/zr3gXDkimgqOx/DDniU0zUraW6QnmLtlUAWIL3uG17wjTJWlAUQQglgr6fAxxdxn19STYV4zA1zCj3Gh+xhkVPGM4LiFx1ebsSq+LSxbaOZEyog/iOEN+rgmFb1j0OO/1Fw6w6qAE9otfhTiAlzQ9BQ286RR8PPo0OuH4kgN+fzrB0p6hiPEwxCVyAk5FEBRSH5QXNtHaEPEUSFLCUqLJSA4SCVlIOZRrr3NITYOcpIGUt/pn+JguTQumhFX+0QZtwLByypOcLUhxyh+b/PQDcPFp4hweRl/qDJQiSCSUlZcvcggvpa3rFKUsNmSACS5FgD0H1iWbj1skZ1ZUcoGjEEO27EwBcJfFFLkGVh5cuSgkpQkBibuWblApAmBw8uUUqWFKmKVcgsT12FXgHg2PVNUhCSwSOam40N++8XvhMlIAzAE3D9YXwxHBpEpKRkSBc0ADklz94On4sJBLGgjqWzuwhF4t4smWJaM4TnWApQ94AvUBvUmwcxJqrPxq8SuYuWgJyuUrXmbUEJNWVQmjaRX+K4t1ZU2Swcs5OrtrXSHPGvEEsSU4XDlL0ClCoY3FWc3J+OsVvEFIXQuE22cVJ+YaKRTGU4LPYOT+awPhgSMxN617/h9Y4xKyUkAgEkZj1NQB2cR1ilMn2fQDqfxoCFzGJGUu7ufT7CHsriCUJCUiyfjFRXjCltGLRNgJgdS1mg3PzeKzwSg8bjBMnhSnygh/q/k5h9LWkSwpyAA41oKMfKKnMDZgtLLJBTRxVvpDriE72UkJJq1/v0vFWCN4nEjIFg3Vby6RkIJmI9ogJJylJttStusbipC03Tw5MyWtRmJSoPlzVCgGIBATcu+rkG0KZkmYJQlqJSjODX3QVUOatGZwG1PnYD4ld2lIJpkoeUPSmpG711jMJiSpTqCFZiVKcHUseliaxw+VpeYquKwRQl3dlFPQjQjvECZjRZZoSkcmdaK5h+kvRg2vrCXE4DPWX1eovsNtqxn1Gd4z4BnSwoEHX8eEeM4apJcVT8u8ORms0EyA52LaxX8+uuQqqZJhtwuxfy61gjiHDwC4IsXa3lA+BI+Edk6/U04seETQF+v8QfKTQdfh3gCQHZr0AG9HYbw1RhFpIBTVnY+n1iaqNFERKDPB09OUM+tKdaQLMllVIWmN8PTRLJUbfWHuA4spcxwqg0FoqOJnCWklTtsPgBAuG4xlDin/Vx8TBeonXpPH/FYkS6KGY/lOseY8Y8QKxC82YsEgV1NWp52hdxHiMyebNuz+kCSuWrOXiL0m3TbCTMgc1VfV+38xPgiR77vdqa1r/MQ4EFTlQJOgsBsPp/qGuFwYAAUCS1XGp1MVACRiuZ7soFhYVHr2gvDYl8yleX0gfiEoSlGjKZySAwAZvUt6QNiVgJSAeYv6G5+MMJOMYo5gE3Ki/rEsgGcqXKb+2osVNfKCW/nrAE2YRMYB1Atv0LDWoi0TFpkShLCmOXlrVyHJ8vtGsvieQM1pk4S00CBlc1LJu/pSF/iXiCVLLPlsD6OfIg94i4ViuebMDuElgdQfe7m0KMRUZipxXvcse0XJ6rXJJTV6E0jIExc3M2WwDdYyKJYUuHI9KwbhcczAvVW/wCPECsKooK2UGPM7sElgLa11IgYAKubW03sPWPK+L05VNatQH6+R+sCDEp5gkNmDEuDUEObXjeCUuYAgS1qLXAeg/U9vWJcXgFIHtQkhClGhyghVSoAO+XanTSHd+q1HLlDMCGYHXXvHU+dlqE8r0NHdrdBWsYljQdhZJZqPZ6axBi5MwsiXUFQKhS4oCfUw4L8AYmbzHNUm+jhnERTpCU1AYnaw3/Oscz3DEgijk0bo3xp09IZk8q1cM0OdWVkd4PFy0AKJ90FiHoTZzpfvB3D8SfbFQeZmcLCiQoAGgSCGcBgR0is4eRmpZ6iCMOuYl0AqG7eWvkIuf0qtW+akKUTmpudoFxvEkpSyD5wi4hi1nKFKDAO27voKesLlznN/N4V6O9GmJT7R86jbXQfeIZGCzk5VA6/63PaFuLxLKIFuscBQGrUBs4LtQtUGu0H1Omq8Otike6Klr/L8rEeHQVkAJyixN318v8AUcJWUkIIPNRKkqZJ5mqMpILvdu0MFS1y+cDlBGYkhXXmpTY31pFYDfD4cJRldNaFinzB66WuDHEyaA92GoGmjVrt3eADxWX/APUEKaozHU5q9A/xFGDQsVxhSlMws2nnF/rBpiJ6FBZJqf0u5AcVJ3FdLsIk4RISv3wSpRAABAATX3ulPP4wkTNGYuAEnbtTuYdYVf8ATy2TRcwMVVZLpfu9vKCXSiThaxMxBWtLJqkZbIVUAOL0DVgHj84mZlNw6c2536aVhhhMZLw8ohSkkqDhIIUH0LjWxel+sVObiVTZoIuT87v0jbj/AKE6ZimCRQpBr8W6iIUzEpTfNegcM41+3SGOLSkIWEioVQ6lhUj1rC0YBZAUxCT7rvWz1tqKxX7gBVNoyG8qUpQAkpVQAKUhKnUb1bu3pGRl/loWjA8SmTTMzkFKjmmZyAMoY5XJDEswL6Q4mYRK5Esy5KVVVkChz5UgVR+5IKnvVj3irScQc6VEBRLXCa2AZ6BVKHrFk4FiytRWsqzIYIDhgCEpoLBRpWObm6fNCYviKsvs1pWmWBRJBDVzVoH27CN4nFrWUIUeQpCgS2WxBFRQvmTVh84IE95sxC1koeYHsCxBAKQCzk6WJJgHCyzlVLGVKwS7lRuapsf0gV+8FNrAqAJWtJNRlAIqTQAl9AIJxc9K0lWWpLhVybsC3rS0CIwRVKVOQGShjlJB5QrK5DMTSCP6lKSkhLoJdy13KQwFqiFFyqvilLzFIDuGY6gsrXs4NrmE5msSAG6f7i48a4dmdQJBzZadUkpHbR9K0MIcbw9IZIScy0hSS4oQVJmDf3g19HgxHXPoFE/q0HSZ9AXsdfmfSF6sEfZiYCMubKRVwQx+RFuscyVF8uth6wvylPjMQ6izdI1h0BebMpmYkgZqVJat6NsXuIbYrw5MKuRmbmJNhTo9lCjRLiOFHDoFZcxBzD2icwVnZIKagFtRp10N/k8LZMjNMQ2ZT1GZJRZ6FiaEV+8FzeElZBCQSgMtCakCrEVDmwYHvrBAnlisFkywm37iLMbjU9B1iPFTwsqmWK1Fsrgg0JuaipYP+n1cBacI2bmICWKnSQpqnKlJJzB9SDba/OC4l7AkylKFAK2NXJUCK7NSj1BrB00+15FEKYUIzApa92HXW+sR/wDES5oVkWcyUk1TQsHb3qPQdztDBVP4kVKOUZQS+V8wF6JJDhNbdIzCE5hvp/EEcR4YlCkCWv2mZAU+UpZ1NlL61FnERYYOrLd3f5ltjcQUjPAyXNiGJD2rQMXB/PiTikrNUKzBJL7FR2+Xl2jWJn5kSly0ezQAxUogh0XVlDknWuscKVMnLSmWWysAPde4CixPM3yaKkBOJJJIuTQX3uImwcnK5F7D5O+7vDTiMlMkIyn+4kl1VdNgG63F9oDxEwZiScoCWTcuxfQXIgttDJqyXGUslJtYH9x30HxjUoulKJk1QTXITnyZhpamocAtGScKt1IdQVkC0gEMUFIURehysfJtob8NCpiQJ1QlKQkAJNDmAJBLEAtRwa94DhdIWRKaWZil59FAIygEFhqXZyQ/rGQ+l4ZWGGTLLJvmS7kKdgX/AMXYRkAf/9k="/>
          <p:cNvSpPr>
            <a:spLocks noChangeAspect="1" noChangeArrowheads="1"/>
          </p:cNvSpPr>
          <p:nvPr/>
        </p:nvSpPr>
        <p:spPr bwMode="auto">
          <a:xfrm>
            <a:off x="155575" y="-2560638"/>
            <a:ext cx="41338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AutoShape 20" descr="data:image/jpeg;base64,/9j/4AAQSkZJRgABAQAAAQABAAD/2wCEAAkGBxQSEhUUExQWFRUUFxcYGBgYGRccFxgYGBcYGBcXGBcYHCggGhwlHRkYJDEhJSkrLi4uFx8zODMsNygtLisBCgoKDg0OGxAQGiwkHyQsLCwsLCwsLCwsLCwsLCwsLCwsLCwsLCwsLCwsLCwsLCwsLCwsLCwsLCwsLCwsLCwsLP/AABEIAQUAwQMBIgACEQEDEQH/xAAcAAABBQEBAQAAAAAAAAAAAAAEAAIDBQYBBwj/xABFEAABAwIDBQUEBwcCBgIDAAABAAIRAyEEEjEFIkFRYQYTcYGRMqGx8BQjUnKywdEHFUJikuHxc6IkU4LC0uJDsxYzNf/EABoBAAMBAQEBAAAAAAAAAAAAAAABAgQDBQb/xAAoEQACAgIBBAICAgMBAAAAAAAAAQIREiEDIjFBUQRxE2Ey0aGx8UL/2gAMAwEAAhEDEQA/ACmBdeugJzWr6Q8kYGruVSgJpagCMhMIUxTC1AEcJR6qQiE1MCEhNhSkJhCYiMhKOSeV0NTsCMNSLVNlTSErAHLU2FK9cAViIYXHBSuauZEWIiDOaRapHJNCdiB3BT7Kb9fS/wBSn+MJrmInZbIrUufeM/EOSXI+h/Q4/wAke5KIV98sjRodPiSI93vUqEa768jlTbwP2ncZj3L5Y9kLSSSQB47CcAntakQvo7PKOZVxykallkpWBDCe5kWKJe6L2k8uXz8PFCuKSbY2qI3BRlSuCjIVkkZCUJxXITJGAJ0JYOo2pUewGO6DS8kWGbQDmenUc0ccGODjJ0zNIB8CpziViyvypOUpbzXCFViByFzKp8q5kVWKiIU+Ka8KZyihCBkLgkApi1Endg2mIEe/r8nzbkJIEewtsQpNnM+up/6jPxDmuETqp9nj62n/AKjPxBRN9D+io/yR7Sg2k/SDy7pvrmd8+SMQbbVyI1YCT5wBr0PD+/zR64YkkkgDyYhdIUoYu5F9BZ5ZCGqXLlHX5+fkqRogSNf8phaldjIHj3qMhEFRvaqTJZBCaQpyE3KqsRAWprxAJgmBoNT0CKyLvdosKMXhdqEBuJpMMd6KlRgu97CIc2+pEExzAW8gkOu4gg6yBmJ3IB4ry3E4ehQxlKK/1TKmZ0SYJJ9p48gfNelEk6knzlYfipvK35NPM1rQzE3e4jn8lRFiJaxdLFsujP3BO7SLUQ5iY5qaYgZ7U3u0SGKRjQBPH5+fNVlQqsHFINFxM6KJzZvzRL2ym5UJgwfKiMCz62n99n4hyXe7U+FZ9Yz77fxDmo5JdL+ioraPVjWGYNgyRM2j4z7lA2O/dz7sGemYiPIgn/qTarv+IYLeweU6/wBvj59g/SJm3dDnPtHrHuXzx6oakkkgDzHKnhsKXJC4Wr3LPNohLVwhSQuhiLEDliaWoktTCxNMKBSxdDET3acKaeQqBgxNxNKWOBOUEETMG4ix5oqpYExpwWd2xixTYK9ZrnajIDZp1AI5xw6rJ8n5L4+ldzRw8OW2ZvaHZykRlbUbNhZkOsXOPE3vHKGiy2WzazCxrQbhoETrAix4qnxAcMTWw/dtDaTXOzAW3WgkC/VV2GrhzG1WDIXeyJ1LTcDkR+SxcPPLjZ35OJSRuG00nNlN2ZWNSk1x1Iv4gkH4IhzF6qnasxONaBC1NLEUWLmRXkTQNkXMiJyJuRPIVA+RIU0V3aWRGQUDhqkw7N9n3m/EJ+RPw7N9v3m/EclE30sqPdG3xG0C2uGQPaY3UzDgCTExaeS5h8dOILcrblzSZOaGzBI8h6hW8JQvnPx8l3n5vt49HpHUkkl3GefELmVEZF0U16+R59AvdruVE5FzIjIKB8i5kRORd7tGQUCimnZVOWpZUZBQLVohwIPEKs2jscPa5ka1mPM8+5BcVfNok+amGGc4nLA4yZiQ2AZA0ga9eKxfKadezTwXsy+M2e4bQxFS+V+FqW4Zu8I9Yj3LOYfB5m0WgD2q4HIEkZV6C3Z9WoRf2rSXO0OhnVAN2JUNQBrBuuLploBdO8JPErPFrydWn4JsLhBTY1g0aI/upciJbTJnddumHbpseq5lXpxkq0Y2n5BjTTTTRJallVZE0BGmu92icq4QnkKiDJCaWKeE2E7FRDkTqVPeHiPiFLC6w3HiPilJ9LKitnoKSSS8c9ASSSSAMWAupFcXpmE4Ul1okgc1OXRzAkgAa21JQ3Q0gZJS1r342vzB59VJToEZZElxgNt6mfA2Uy5FFWxxg26RHTw5dwgfOiIfhwzWZjMbTA/U6IpuD7yeDGmZkyYnlFzEz4LjTTJe6oW5QS25AFsoEjTmfMLHPmlL9GmPHFDKuTIyLB5vP2WiXSdRw10TaGMLqVRxEAB8XmQBbUAjX81DtSu15gHdNN5kCYEjUDhlHvQ1OuDQqhswQ4B3AuOVu7zAA16rnordk+Hx31raYghrd6wkOABI1iQL66eiZtLHCkakkA95ugkCZAcQDEzc+qrwMtcODXZ6gc7LaN6nlJn7OvWy52gpCo90mAHMeHWi7Mpm4gX18PFPp9k3KuxeYqvBY+8uBEjWWideMjxmLTKjNZlRgq5RBOV0WIdzHD1HJVOKrd5hBc2yNzaEzS7tzxe2soTsgxzcO+jUIL3Zg0hwdI7sEFpmYD2viftJrW0we9NF3XwZAlu806Eax1GoQqq+yW2H1amJoOAaWODmkE2zWY4TpIyg/fF1bYasK4eWgB7HZXNHOAZHI3iOYWmHK7qZxlxpq4kZTIUpauBq02cSLKuEI91pAkAGLakqOqJE62kHjEwQfBLIHEChOYLjxHxHJOyrpZ1g89Yvy4pzfSwitmvoY6XuabkOIjQgTY9bX9UchNl4bu6cGZJc4yZO8ZueJiB5IteNxZY3I3oSSSS6AYtIrgTgF6ZhGqbODe48IjxE6KNykwtLO4N9fD5+KT7WNd6JqFLNfQEgCOEcfIT8hSGu0OniGyOMSDBJ6WF7rmJxMEtiABA6yI3Ryieaqfpo3iGEEnmYsIBk9OQJv4LzuTkt2bIwpUWQrVZy6MDWkZcpD3Ro4kWiOH+RMQ1m4XOaC1xccpDpvOV0nLGlr8VX452bKS4iLycoHIQT8TKDbtVlM5u8zEcXOc6L9N0Lk37LLkbSp53FznzpEsaIMcS6VAcUzKW02bgJ0cT/ADHiLzeyoXbWZmsLuvcC/WSeiZ+/TG6HxoWzGovuwlkOi8pbVoiD3Tc4bzcSBpbdJjRRYjGtAzvp2dA1IsY4SYtHDgsztTbb6eSoKZdmD8wDgHZW92RFoPtm1vHguYLtU2syW5nNFi0kSON2x01XRxko5PsyU7dGofjqWTKyWjQXaRqD48FDs+o1tTMKl4MZgLcIGobrxVQ3ajZG6ZFxYHSDNilisdTqkOJg3GYS3y3fm6lTG0HXp1y+m0DNbPukhuYOyAgSWkgXmxCcA2ljqlS4p12yRfg4CfMZmx90+AeFcL77nAxGhj9fNQVHzl71mbIbObBF9eo14jzXRTObiaXCYloBpmc9N5pnUzxa6erSEUs63EnvQ7iQA4mLR7Lo4+9X2Grh7ZAhbeKdqjNyRp2F94DrIPGIgxxvoVG5/AWHyfimrjnLrRFiTc1x4j4rhXBqPEc+fS6JLTBPZvUkkl5huEkkkgDFLoKTlwFemYROK5VrZWuAMSN48h48PHpxVdtPazaQDZ3nEACdSdJPD58VSllWuM1Q93Tyu3TYAzAgjpPMrBz/ACL6Ymvi4q6mWWL7QNbIaS9wBMC0gamTc6cr80CMRiKrt1pa3LJDRvDWBNypa2E7sM7pmbPDA5+kAToOF+JPkrXZuz+8Ls1ZtQsLWua0wA5xEbo4a3voVl2zv2M2cGAW99VGcXdeSXWsQNURR2fTIJAeZJLt0NBvm1df3IrEYd1Oo4UKQqVKlWo1odZoDeLjwAt6rR4bDluHBezI/unlzZJAdljXwkqlAlyMjh7iW0gJjV1wOGglTuwrgzPkZLWuIEnhxvrwuqratOs+qG03lrWNabGLkEybGbgLcbRaG0niQCWQBxmAT+avCibM1TwLauUVGB3/AOwgNFbj3UmKTXH1ssxiezJp4kPw7nBpJ76nmOYNuJDXCm8+bRB0LtCdi2uc8bzr4tzYBIGWKIykDgtPtHZGRpy1XNINmOOdk5iJAfvNt9hzdCujnOKxXb0aeGXDpvUvf/P6M5myAS4wSWgV2mm90cBU0uODmieafUoMiXMdBiABMTfhf3oKhjm1HZQHNfJGVr6zWkjNoaWmhtkJ/mKssRtECk/N3feMaXNYKmZzsjCQDLQ7hyK4qO6Z2+TGMo58e671X+l/nQI/DsJJa+C7nIIOtp/VcY2q2IMiOMHeHLlK7sLGfSQ4VGgOplptpEwPgUVtJrabmnP3eawvqZ0A4p4eTDl4Bf3gDlDmkEiRzjjPyVbbM2nkI3szTY8T0jw5aqqdRcZzNBAvLRBII8wgnUS0ZqZnK0jLpoZ3p+eqcZSi7FJKSo9Dp1g4S0gjouwsVsjbJY4zzAPI8YHVa6hiW1G5mmR8PFehw8qmv2Y+SDiyVxTWm48R8VxdbqPEfHqu0uzIT2b9JJJeUbxJJJIAxTiqrbO0u7GVvtEgWExJgEhH4usGMLjwVBslmes17pL6hIYIEgTvOkWgZZHlC7/K5GuhHLgh/wCmc2Zgd8F+/VcWksElrSJlzwdDcefoS8VhzSc95Yazs3d0qejQQMzjGjYB8lZYPCGnVlhhrnPc88S1oLGMH/USUa1oL5OhNV3mXNH5LIomhsbthgAbbKW06rvu7gaPSybsfBsw9FxYwB31Ycby8yYc48bkpuME5yAXS2rpGhIOvQADzU4qHKQS1kkG5kyBI0VElbTqFtZrhE/Xm9xeozUeSsdqOLmU+rXkxx3HRpbVC1WtGpd0IaY9okmSRqPeh24ugzNdpBJN6gsCbAhpPh5osKK36M7vKu6YIYAY1hp0JVxtas153TNoHXdI09EG7bFAfYnr3h5X06BQu2/Sv7AMl1mnQzpJ5IzXsMWCUMC4PkixxLnzLfZ+pvr08VdbVqte7dMwQdT9o8PAhV79ushr8rYl49lusUzpOsD4KKv2iYRo3mN2NJ1hw66pua1sSiUOy9l1Biqbi2GioTPAA5xJPK60u3aOam5g3vq3C3HM0CLeCFo7XozaLn+b8vIeSn/etF3K/IkfEJ52LGjMdkabm1Kgc1zdwEBwINnO5p3bemHU2TwqEes/+K0P0hjnbrudgQbHQWPBQ7UwVOq2Hyd7MIkEGCJ95VqRNA+yN6jTJvLGKl2ae/uQGOpvLTHK/rwWhoYUUqbGCcrQ0TYmA4a2A4e9VOysDUp1axcNxxBYQQR7RPlaEtMNoC2hTAMO3XCch4Eluh66KbYe1TRqZXTExfUgWn10T8SzNiHg3EMcL6EEtMehVbtOnDy0C7QCOrbkNJ4QfyS3F5IepKmekMcCARcESD0T26jxHx6Kk7JYoupFjtWEejrj/HVXYFx4j4r0VLKFmTHGVG9SSSXmm0SSSSAPNtvg5ABbMYRezMO1vd1Mt2tAg2tJgf7W+qnxTmAZnkANvJIAHDU8eXgs9jO0jQS2i0uJJuZi/EN4jqT5J88l+RsXFF4pGhqHcO9Aggm3MuBJNgJJ5aKvr7dosgZs7jYRvS4X6N+KoBgcTiL1HEC1ps0/y/ZnornA9mWtuQXOmZPDr/e/BcrkzppEGK7SvI3KcyLTJHkBA87+fAE18XU/iLZA03Y53EW8ZV5VdQpAlzmiIkNFxPK1/RC1tu4dugJ8SB7rpOl/Jgr8Iq37He726msfkpRsRvFxKIo7d73N3LGw3WAD5Hlbj0VNX7VPBIIGpsA0Rew0up6Fuh9TLdmyKY4E+Kd+6mfY+Cz3/wCRvJm4HEzw+CM7RPrYYNl3tEc7kA3M/kmpR9CcX7LobLa5rRlhoLyZ0mKYBTauxaZsLk8LifAlVWB2k92GDoktr7wF5ZlZpe8ckRsatVxHejPmytLtHBoMwzKbGeavJOtCxa8ifsmn9khQu2OzhIVNtLbz216jQZh0WJ/hsfZ6hRs7RvJi7epM/FTcfQ8Zey0fsn7L+MgH9FCMLXZo4kDkTfpZPxe0n0RmeLO0kR4eNlHR7RU3ax5GE6gLqOO2rWZZw93wiPeiMPt9n8Qiwmbj8jPgF1u0Kb+PMXAj/C5WwVN82HiI9/JVT8Mm15Qb3tN9wQSBrqQOU6gaKLH4SMz8rS4tIHUgCL8+HSekKudsnJdpk6gSQdNY59evFDDatRh+sbI/P9PGZTyrTFV9i47Eud3lYOmwbYzaSbQdPBa4ajxHx6rJ7F2uzMXNvnAng6GzEdJJ6XWnwuIa+CxwNxpwM+oW3hkvx1fsz8iednoKSSSxmkSSSSAPGaeGr4xwe8lrZt0HJscDy1PVaDDbMo4ZoLiG243cfAfmhcftXdc3DatHtAfC9hblfrxxFfar753Oc68mb+JPPouDko9tnVK+5tdqdo+6aHUmt1iXAkx4SCPnXhl9p9palQe3M8JsPARHuVntZoGzqBNs1NjjN4zGfgVj34JxBcBbgfH4+SU0/I40a3EYecAysSZc0nXU5iJ9b+ayfeFxE3GgtOvJb3aeHIwNBmp7qn74PxlUeK2exmW3Mk+EfqnKIoyLPsKwZcSbmBTF9P49Fla+Df3jnEe090SOpPFbLsViG1MPiHMnLna0E8YaT5aoHatHKAY0zH0CePQhXUjPGi7TdgyBGvnaw81rv2jYYuLY/gP5QsjsutXqva4AlpInd3Q2eLjxj/C3HaDFU8Q4taSQIJMdZ/LjzVRg0nYpS2Zdge3DjKXAisY1kjIyY+eCvOw4e5+Ic9xd9WAJPWdNEA99GRSJuSXjfMzAEyLacJ8lc7Gr08OXTMVBANtRxJsPRNRdoTZiNo0D31QCIzuJnxNhbVAV8C52g05forDtHhsR3z3tDu7mWkAEG2p1IvzhG7IJqta9wAJaZ5SCFLg7KUtB3bWiTh6JIOrdPuG+iwdUEG0za/j/AIXpnb+p3WCpPicopTFjeBb10WQwlBlSHAS1zZHu/VVJbFF6DdiYYVMFUebubnjybP5qiwO0jTbmzbw0veZtaZ4f7uYWy7LUQKNZn85t4tA/JYJ+z3QTxBM/qhrSEntmjwm1XvYXmHNaeVgB86n9UXTx1OpbWeDuPgUP2Ooh2GrM6uA6Sz9VjKFcgCLSNAqtpE0mzWYzZhaS+kSOMaHS2n5K07L7cis2m8bz3NZPOXADwMnhr0VW3Euw7GZrh9hfzseaNwFGnVrUKjSN2rTPDg9tnDgfcmtbiJ70z3xJJJAxJJJIA8W7GkmjiKjiCTkaBYx7RN+ehWQw7TVcbHeeWknncradmW5cA93/ADKr3eQDW/EFU+wqQ+kUKTR7RcXeEEgfD0XHHSR1vbZoO2BbRoU2mwY1jRzs2AADxsqulRDsNTc0EBxBg6iCTHhZWvbXDmq9jcuYZiTa1mkXOnFRZmNp0qYkuaN4AWBgyJ8zoIXRw8nPLwF9s2HJh6Y17yg3yDhPuBQm3cOSIAk5HR4kjn4J21dqtqnM7JNM5oFywgEA8YN+Maqgq7YmSJL5gBwm3MhpvfqU2kCst+yf/CYZ9J4l7357XgZGtgxqZB6dUyvtNrnw4taADreevIacSFTuxFWqACMo8Ym8Zso804YAu1Bd1NrzYny59Ed9If2EVttyC1rTP8JPxIGnhdA1jUeA15EAkxz0NwLeCJqUg0gPIEkABukOv6fPFWo2ewgWHAzPIgi+ipQbJckihbs/duXmI3+I8D/ddo0X0ge7d7Ws6m+omxP5FX2JcGwcwO8N1rgSZgSYFgL8UXWwQLSbXTUL7MHOu5nxtt7Ia6mS4HX2ARx0ESD04omntWm5zQ1wJI9kiDJ1GYWBkaEhSVNnyCA7L7U8oGpjS8KpGDJBIaDMnMzwt7+MpOMkCaZpdvVvpWF7kgNgNAJ03YideSo9jbMfSYxrgJGb2TIjn4eSHpOfSMsO+dS6ZIyyZPHjF+Hq87Xcwb4LnWymA3XUEgRpfQqb9jr0WfZURXxjetJ39TCJ/wBqp6uHg1RxGb3Fw/JXOD2w0Q4uAc6xBAm2gJE2vaY1SfhmlxdcB2psWyTOo8+KrTJ2ir/Z5ixUFUAQRlOXlObTpZZTbOD7p7w0eyT8Yt7lrexuyKmGquDgC1zAA5rgQS02ABvME8FV9rKUYqODwbddTHqPRJrQ0+ok7Ssz7PovGrSw+rSPiQmdh6Ti+k8WirTB107xvzoj61LPs14GrWg/0OB+AUP7Ony6OVRnxam1bQk9H0QoapOZl9SfOymQ9f26fi78JSGEJJJIA8mFVjMNTozdoMwOLiSY568FStxDKNTvRuujLNy7XQNGnjAVFW2pVeCLZTN/ZGhMcz5yuUMNaJJABgCzRppx4nTkl9IqvZdY3tAB7Lg8m5JPPhAuTpxVfUx9R+805J4GIvacvE+PJTYbZM3swHlrrOqscPgWN0EnqrUJMlyiilp4MvIOUuIg8Rxv1uPirbBbMJjRogTHQz+noFa4ena0Iqm1UuNLuS5tgdHBNboES6lbSdES1qrziZqAWhroFh90mY5yENpCSbK3FMLapysZlI1IPtXA/wC1WNGoWsAtpcn8gEZjyO+a0aNptBtx1d5yiqOzi4Ei1xa1xJ5/N1PiyvNFfVwdNlOmWyc1MPi8gyLRwMo8UoaJieU82g6eY9Qm4ylVzlwbmIDQNSJA05x+iraGDrA3zHI4uLi27ycxJ6TMxwEKYyaKcUWn0KKb3uDMojLm53kA/wALdNFVNrg93mI71zGl7WzlGoaQSAbgclbbRrN7tz3tfmyhgGWzSf4hPszoZ5WuVmNjEvcahMiA0A+0MhIAPK146q4Pqsma6Swr4Zr9R+vuQNXZIvlJ8CLaR4e5aelh2vbI3Tx5KKtgXDr4foujxfc5rJdjFnZBYZykAxceB4aawfVDNe+m6WuzOiBmJGgnLOhHDXgtpBFtPnTRBYjCh2oF+MXUPi9Frk9lHR2uWmaoiTFhBHmLEeqnNanXAc9o3L74EgG268SR6BTYrZPBroF7cLiLcBw4cFWYzZJF4niMvO0WMjSfVQ4yRSlFl1hKbDSc1nsuDrgy286H+6C7MbF+j171WOD3tIAmdb62j3Koz1WmA+ROg3HTMCDzuLAwrHZe03Or0WlkTVpguMgmXtgjLxsZ196WQ8T35QV/bp+LvwlTEqt2bju/bSqFobOawdmAtxMC/RAizSSSQB4Jh9ktbcnMbX6REDpZWDcKAqFtaq6AXWAAEuI53Pouh9UmcwLrEEEwN2dOOipcldkDhfdmmw7QSGzqQNPLkrZtZrRYloktEMJcY1JssEGVGnM128CTME/zREHn7lZmpJkPLJJLmhmaXQJLXESJ96HysFxmoxL2RPERcNdcO0MRrIQ/0pvX+l36LN4oFwDRusbYNibNs0adSf8ACg+jknedPLd9kAxbyulnIMUaypibEMJDiInKbFC4Kk1oiRIidbQZ5LO0sO6c2Yzbei+sH3AHzXRg3ZYDnCwnd1E3m/QeqhybZVGifXa2t3heSADw5iB00jzlW9PbdOATN9NB8SsF9EJ1JAsSItN7xPD81xuFfpmOlhFhIJMDNzCYHoR27SmLyeG7P4kn7cpjnPKWT+JYWjgXM3nvJdb7wIFoObpr1UL8K4n2nTzsCbXHrZIDWY3aTXue5tQBpphsHIQHhxLXHe0uRFteEIDD1KTWkggEuLrOZluAIBnSRMdSqN2EPN3uExBEgHmmtwJvvONza0TA4c5TSaBtPRrsHtRlKxMz9yTyI3kU7b1KYvPKWf8AksQ/AGCA5xsRciwEQAZtx9E8YEnV75BJBkTNoM+ZTbYqRs3bboOBtMdWW/3WQz8bRcN1xE21YR+JZkbNI4u5cNJETfldJ2DIPtuHHhEzAMTrCMmFI1z8XTZMOygENEZS57ok6lQ4qoxwmRIAIIIGZswZE6gqnLQ65e5pMEjK1wmTvNk7pQOJpOIytLwNwAmC4AOLiZnWQ33J5sWKD8TTovmYPHUT7j7lBgcEzv6JY7SrTtY6P6aG50g3VQcE+2+4Hju3MgyCZvdF7KwThXonOQO8pZhlEGHAib87f2Q3fgEv2e308QTXewuMBsgQI0bJzazvaciEFsFsU6QBYYc+7SC024Hx5ecmVM2q1lerJfOQuM5cuVoboBfibnk5C9lnA0aUFur5y2BPExN7/ISA0CSSSAPDGttquikCdfenNYIJGWG6meC4TS+0z1H6rtaOdM53d9dOqmpMbxPvTBVpcXM9R+qkp1qZsMpPGBMe9LNDxY45eYTqbWRqPcu0hTc4tsSDBAE9eA6oZ+0aMwHAFpIiNCDHJGSDFhW5zb7k12S2nuQ30+l9oeh/8VJS2hTccoMnlHAcbtSyQYsma1vRStaBeB8+Cip42mHhhNyJBjd1iJiM3ROxO0qdNxY4kOESI5ieARmPE64A3t7lE1gn/CQ2pS1zH0/sufvinIGYybC3E2F4sn+QWBJA6e5OLAEq20WNA9oyYJABDeryPZHUpY3HMpZcxs8EiIOngj8gYDS3wSpAA3UX73p8HH0/smu2zT4uPp/ZP8gsA0PZxIUWKc0iAVFUx7Q2d4mJDWgOc4WuGgcjPQJ1THtbS7wmWEhs21PSEsx4geTw9Quhg4x7kjtWn9ojy/8AVcbtWkdXW+7/AOqrP6JxJAxvRT4Nje9p2Aioz8QUeHxNN4lpGUzBtFjBtHMFHbLeKj2lskte2d023hrYEKXyFKB6TSH/ABVQ8mRwm+Tz4a9YtFxOzRmjROYnefM5tYMjevb01RPegYio4mGimZJ9ndgk31IkgxpF9Qh+zbIpUpnNmqEgtDSDeQWg2j5AXIsv0kkkAfMW0NpPbTqMGYMqn2IIMdNQItu9Oqaym5sXiyJ2zRFJ7W2ESQNdLDXkqzE4gkWOiEigwl320w1KgGVjjvEaAag6STYKpqOeeLoVz2HwLq+MYxwkQ8gOktBDTcjjqfMoaEmEYrHVAWuaS002hrcrmuOQWEQNDrxnmqJ9dw4wTrGk8Vu+2Ozm0KTha0AR1IA8BPovPsRVkTAF9AZ9ULXcfck+lP8AtO9SiMHjnsdILiSCIBvHHWR6gqs7yPFPwrpeyRO82RzuLeaZJp30andNZmByyCQ45g6OJ0nLx1lZvam0Kj6hJc6ec384ifFey9otkCk0umSdbAaC2i8Vc6TMa/mkkNsh+kvn2n/1H9VNRxb2uDg4y0gm8xHTj8+fCY8UgVQjaYZlQMcTG/vEOLnGBum7AG+V4k2Wd2nXeCGFzoZMS6bkyYOoHQ6SvU+y+zxV2dRqEmzTA4AglpM63ifNeW9qGxiqgFoj8IupSG2BCs77R9SnU6xn2jHiUKanBSYepBm3nf3KhGw2cXkZ5uGhgDi6IMhpDWXbaRrfmqzEEy5pJDXHMQHbgIt7BFvHqZm0az9l9P6TTxDXboa5hMAXzNOsiwGTTqqT9omzclRgbpvX/pgR86KUhtlWyk0/xGPFJzRzNuE2VK3DunoOEozDGJn/AAmIt9n16hhgs2m7NqGtgySCXDXjqII6I3D7QrDGUHZnb9Snmyva4PDngEvECW2In/CXYdgfjGUyBvtfBIDgIaXadQCtP2i7PNpVKLhc99RNoH/ys6aLnO0m0Ns337zz5ow7CHBzXS4AEO9pu8IM8Qi+z+0GPc6mKbaZbJAF5kw7hroqnC4huWC4NLZ1JEjMXahp1mCP5W8lJsOn3mKztJysEk6ZjlyyR/MZK8bh+VyuUOvK3ta/q9HNM16SSS9ws+Ze1dc9/H8o+JVUzVdSVMaBa+KIJ6GFrv2Q1s+PdI9mhUcPHNTb/wBxSSQDL79o7czHDm5vxXmmIbYnlPuSSSfca7FeCjtktmvRHOrTHq9qSSYj3rtp7B814A0Q0Hn/AH/RJJHgCMrspJIA907Cf/yaHhU/+x4Xk3bdsYupHENP+0BJJAjPFEYVsg+fwSSSY0eq/scG9ihf2KJ97wqv9r7sppkfbI9Wk/kEkkIGedU8U6OCLz2SSTAvOwmLP7ww/wDqZf6muB/NexdoaQLqc3+sZ+IJJJeRGwOzqP8Ayqf9Df0UtDDMZORjWzrlAE+MJJLmuOKdpICVJJJW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42" name="Group 241"/>
          <p:cNvGrpSpPr/>
          <p:nvPr/>
        </p:nvGrpSpPr>
        <p:grpSpPr>
          <a:xfrm>
            <a:off x="1489275" y="1303121"/>
            <a:ext cx="4440617" cy="5126068"/>
            <a:chOff x="1489275" y="1303121"/>
            <a:chExt cx="4440617" cy="5126068"/>
          </a:xfrm>
        </p:grpSpPr>
        <p:cxnSp>
          <p:nvCxnSpPr>
            <p:cNvPr id="129" name="Gekrümmte Verbindung 207"/>
            <p:cNvCxnSpPr>
              <a:cxnSpLocks noChangeShapeType="1"/>
              <a:stCxn id="12" idx="3"/>
              <a:endCxn id="1048" idx="1"/>
            </p:cNvCxnSpPr>
            <p:nvPr/>
          </p:nvCxnSpPr>
          <p:spPr bwMode="auto">
            <a:xfrm flipV="1">
              <a:off x="1520436" y="1303121"/>
              <a:ext cx="4409456" cy="1459045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0" name="Gekrümmte Verbindung 209"/>
            <p:cNvCxnSpPr>
              <a:cxnSpLocks noChangeShapeType="1"/>
              <a:stCxn id="12" idx="3"/>
              <a:endCxn id="260" idx="1"/>
            </p:cNvCxnSpPr>
            <p:nvPr/>
          </p:nvCxnSpPr>
          <p:spPr bwMode="auto">
            <a:xfrm flipV="1">
              <a:off x="1520436" y="2032643"/>
              <a:ext cx="4352520" cy="72952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2" name="Gekrümmte Verbindung 213"/>
            <p:cNvCxnSpPr>
              <a:cxnSpLocks noChangeShapeType="1"/>
              <a:stCxn id="13" idx="3"/>
              <a:endCxn id="241" idx="1"/>
            </p:cNvCxnSpPr>
            <p:nvPr/>
          </p:nvCxnSpPr>
          <p:spPr bwMode="auto">
            <a:xfrm flipV="1">
              <a:off x="1957320" y="2688931"/>
              <a:ext cx="3953205" cy="39240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4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Gekrümmte Verbindung 219"/>
            <p:cNvCxnSpPr>
              <a:cxnSpLocks noChangeShapeType="1"/>
              <a:stCxn id="175" idx="3"/>
              <a:endCxn id="1042" idx="1"/>
            </p:cNvCxnSpPr>
            <p:nvPr/>
          </p:nvCxnSpPr>
          <p:spPr bwMode="auto">
            <a:xfrm>
              <a:off x="1833601" y="4706163"/>
              <a:ext cx="4049734" cy="1125434"/>
            </a:xfrm>
            <a:prstGeom prst="curvedConnector3">
              <a:avLst>
                <a:gd name="adj1" fmla="val 53504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6" name="Gekrümmte Verbindung 221"/>
            <p:cNvCxnSpPr>
              <a:cxnSpLocks noChangeShapeType="1"/>
              <a:endCxn id="1046" idx="1"/>
            </p:cNvCxnSpPr>
            <p:nvPr/>
          </p:nvCxnSpPr>
          <p:spPr bwMode="auto">
            <a:xfrm>
              <a:off x="1872103" y="4706163"/>
              <a:ext cx="4015009" cy="172302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7" name="Gekrümmte Verbindung 217"/>
            <p:cNvCxnSpPr>
              <a:cxnSpLocks noChangeShapeType="1"/>
              <a:stCxn id="14" idx="3"/>
              <a:endCxn id="1050" idx="1"/>
            </p:cNvCxnSpPr>
            <p:nvPr/>
          </p:nvCxnSpPr>
          <p:spPr bwMode="auto">
            <a:xfrm>
              <a:off x="1489275" y="3420001"/>
              <a:ext cx="4406009" cy="1585853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8" name="Group 247"/>
          <p:cNvGrpSpPr/>
          <p:nvPr/>
        </p:nvGrpSpPr>
        <p:grpSpPr>
          <a:xfrm>
            <a:off x="5872719" y="840572"/>
            <a:ext cx="701975" cy="6053022"/>
            <a:chOff x="5872719" y="840572"/>
            <a:chExt cx="701975" cy="6053022"/>
          </a:xfrm>
        </p:grpSpPr>
        <p:grpSp>
          <p:nvGrpSpPr>
            <p:cNvPr id="243" name="Group 242"/>
            <p:cNvGrpSpPr/>
            <p:nvPr/>
          </p:nvGrpSpPr>
          <p:grpSpPr>
            <a:xfrm>
              <a:off x="5872719" y="840572"/>
              <a:ext cx="701975" cy="6053022"/>
              <a:chOff x="5872719" y="840572"/>
              <a:chExt cx="701975" cy="6053022"/>
            </a:xfrm>
          </p:grpSpPr>
          <p:pic>
            <p:nvPicPr>
              <p:cNvPr id="1038" name="Picture 14" descr="Hurricane Katrina August 28 2005 NASA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1556385"/>
                <a:ext cx="635548" cy="820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https://encrypted-tbn2.gstatic.com/images?q=tbn:ANd9GcQzxzC3NbqeIMYM3FiiHDYNr_Uvi4xym1DEo37v8y4qeR-lYzGskw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4043" y="3005173"/>
                <a:ext cx="652030" cy="909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http://www.music.lt/images/groups/1/451/Bob_Dylan/bob_dylan_yoga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2719" y="3741395"/>
                <a:ext cx="701975" cy="889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6" descr="Robert F Kennedy crop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284" y="4590913"/>
                <a:ext cx="661500" cy="829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Denzel Washington cropped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335" y="5346407"/>
                <a:ext cx="673449" cy="970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http://www.bbg.gov/wp-content/media/2013/01/CapInaugural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112" y="5964784"/>
                <a:ext cx="687582" cy="928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5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0525" y="2360640"/>
                <a:ext cx="644815" cy="656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48" name="Picture 24" descr="http://www.scienceofdrink.com/wp-content/uploads/2011/01/hurricane-single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9892" y="840572"/>
                <a:ext cx="616181" cy="9250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0" name="Picture 404" descr="http://hidingplaceplace.com/wp-content/uploads/2010/07/sinnerman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956" y="1716339"/>
              <a:ext cx="666050" cy="63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9" name="Group 248"/>
          <p:cNvGrpSpPr/>
          <p:nvPr/>
        </p:nvGrpSpPr>
        <p:grpSpPr>
          <a:xfrm>
            <a:off x="5872719" y="1718564"/>
            <a:ext cx="701976" cy="4246220"/>
            <a:chOff x="5872719" y="1718564"/>
            <a:chExt cx="701976" cy="4246220"/>
          </a:xfrm>
        </p:grpSpPr>
        <p:sp>
          <p:nvSpPr>
            <p:cNvPr id="232" name="Rounded Rectangle 231"/>
            <p:cNvSpPr/>
            <p:nvPr/>
          </p:nvSpPr>
          <p:spPr bwMode="auto">
            <a:xfrm>
              <a:off x="5895285" y="1718564"/>
              <a:ext cx="643721" cy="630381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5" name="Rounded Rectangle 264"/>
            <p:cNvSpPr/>
            <p:nvPr/>
          </p:nvSpPr>
          <p:spPr bwMode="auto">
            <a:xfrm>
              <a:off x="5883336" y="3059312"/>
              <a:ext cx="662738" cy="706834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7" name="Rounded Rectangle 266"/>
            <p:cNvSpPr/>
            <p:nvPr/>
          </p:nvSpPr>
          <p:spPr bwMode="auto">
            <a:xfrm>
              <a:off x="5872719" y="3803136"/>
              <a:ext cx="701975" cy="785762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68" name="Rounded Rectangle 267"/>
            <p:cNvSpPr/>
            <p:nvPr/>
          </p:nvSpPr>
          <p:spPr bwMode="auto">
            <a:xfrm>
              <a:off x="5916851" y="5347539"/>
              <a:ext cx="657844" cy="617245"/>
            </a:xfrm>
            <a:prstGeom prst="round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276" name="Curved Connector 275"/>
          <p:cNvCxnSpPr>
            <a:stCxn id="241" idx="3"/>
            <a:endCxn id="1046" idx="3"/>
          </p:cNvCxnSpPr>
          <p:nvPr/>
        </p:nvCxnSpPr>
        <p:spPr bwMode="auto">
          <a:xfrm>
            <a:off x="6555340" y="2688931"/>
            <a:ext cx="19354" cy="3740258"/>
          </a:xfrm>
          <a:prstGeom prst="curvedConnector3">
            <a:avLst>
              <a:gd name="adj1" fmla="val 3399075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2" name="Curved Connector 281"/>
          <p:cNvCxnSpPr>
            <a:stCxn id="1050" idx="3"/>
            <a:endCxn id="1046" idx="3"/>
          </p:cNvCxnSpPr>
          <p:nvPr/>
        </p:nvCxnSpPr>
        <p:spPr bwMode="auto">
          <a:xfrm>
            <a:off x="6556784" y="5005854"/>
            <a:ext cx="17910" cy="1423335"/>
          </a:xfrm>
          <a:prstGeom prst="curvedConnector3">
            <a:avLst>
              <a:gd name="adj1" fmla="val 172848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" name="Curved Connector 286"/>
          <p:cNvCxnSpPr>
            <a:stCxn id="1048" idx="3"/>
            <a:endCxn id="241" idx="3"/>
          </p:cNvCxnSpPr>
          <p:nvPr/>
        </p:nvCxnSpPr>
        <p:spPr bwMode="auto">
          <a:xfrm>
            <a:off x="6546073" y="1303121"/>
            <a:ext cx="9267" cy="1385810"/>
          </a:xfrm>
          <a:prstGeom prst="curvedConnector3">
            <a:avLst>
              <a:gd name="adj1" fmla="val 2566818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3" name="Curved Connector 1032"/>
          <p:cNvCxnSpPr>
            <a:stCxn id="267" idx="3"/>
            <a:endCxn id="1050" idx="3"/>
          </p:cNvCxnSpPr>
          <p:nvPr/>
        </p:nvCxnSpPr>
        <p:spPr bwMode="auto">
          <a:xfrm flipH="1">
            <a:off x="6556784" y="4196017"/>
            <a:ext cx="17910" cy="809837"/>
          </a:xfrm>
          <a:prstGeom prst="curvedConnector3">
            <a:avLst>
              <a:gd name="adj1" fmla="val -1276382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9" name="Group 268"/>
          <p:cNvGrpSpPr/>
          <p:nvPr/>
        </p:nvGrpSpPr>
        <p:grpSpPr>
          <a:xfrm>
            <a:off x="1489275" y="2032643"/>
            <a:ext cx="4440617" cy="3804372"/>
            <a:chOff x="1489275" y="2032643"/>
            <a:chExt cx="4440617" cy="3804372"/>
          </a:xfrm>
        </p:grpSpPr>
        <p:cxnSp>
          <p:nvCxnSpPr>
            <p:cNvPr id="270" name="Gekrümmte Verbindung 209"/>
            <p:cNvCxnSpPr>
              <a:cxnSpLocks noChangeShapeType="1"/>
              <a:endCxn id="260" idx="1"/>
            </p:cNvCxnSpPr>
            <p:nvPr/>
          </p:nvCxnSpPr>
          <p:spPr bwMode="auto">
            <a:xfrm flipV="1">
              <a:off x="1528878" y="2032643"/>
              <a:ext cx="4344078" cy="729522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4" name="Gekrümmte Verbindung 215"/>
            <p:cNvCxnSpPr>
              <a:cxnSpLocks noChangeShapeType="1"/>
              <a:stCxn id="13" idx="3"/>
              <a:endCxn id="234" idx="1"/>
            </p:cNvCxnSpPr>
            <p:nvPr/>
          </p:nvCxnSpPr>
          <p:spPr bwMode="auto">
            <a:xfrm>
              <a:off x="1957320" y="3081337"/>
              <a:ext cx="3936723" cy="37854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8" name="Gekrümmte Verbindung 217"/>
            <p:cNvCxnSpPr>
              <a:cxnSpLocks noChangeShapeType="1"/>
              <a:stCxn id="14" idx="3"/>
              <a:endCxn id="1040" idx="1"/>
            </p:cNvCxnSpPr>
            <p:nvPr/>
          </p:nvCxnSpPr>
          <p:spPr bwMode="auto">
            <a:xfrm>
              <a:off x="1489275" y="3420001"/>
              <a:ext cx="4383444" cy="766271"/>
            </a:xfrm>
            <a:prstGeom prst="curvedConnector3">
              <a:avLst>
                <a:gd name="adj1" fmla="val 50000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1" name="Gekrümmte Verbindung 219"/>
            <p:cNvCxnSpPr>
              <a:cxnSpLocks noChangeShapeType="1"/>
              <a:stCxn id="175" idx="3"/>
            </p:cNvCxnSpPr>
            <p:nvPr/>
          </p:nvCxnSpPr>
          <p:spPr bwMode="auto">
            <a:xfrm>
              <a:off x="1833601" y="4706163"/>
              <a:ext cx="4096291" cy="1130852"/>
            </a:xfrm>
            <a:prstGeom prst="curvedConnector3">
              <a:avLst>
                <a:gd name="adj1" fmla="val 53464"/>
              </a:avLst>
            </a:prstGeom>
            <a:noFill/>
            <a:ln w="762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2" name="Curved Connector 271"/>
          <p:cNvCxnSpPr>
            <a:stCxn id="1038" idx="3"/>
            <a:endCxn id="267" idx="3"/>
          </p:cNvCxnSpPr>
          <p:nvPr/>
        </p:nvCxnSpPr>
        <p:spPr bwMode="auto">
          <a:xfrm>
            <a:off x="6546073" y="1966603"/>
            <a:ext cx="28621" cy="2229414"/>
          </a:xfrm>
          <a:prstGeom prst="curvedConnector3">
            <a:avLst>
              <a:gd name="adj1" fmla="val 3652902"/>
            </a:avLst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8" name="Curved Connector 1027"/>
          <p:cNvCxnSpPr>
            <a:stCxn id="260" idx="3"/>
            <a:endCxn id="234" idx="3"/>
          </p:cNvCxnSpPr>
          <p:nvPr/>
        </p:nvCxnSpPr>
        <p:spPr bwMode="auto">
          <a:xfrm>
            <a:off x="6539006" y="2032643"/>
            <a:ext cx="7067" cy="1427235"/>
          </a:xfrm>
          <a:prstGeom prst="curvedConnector3">
            <a:avLst>
              <a:gd name="adj1" fmla="val 10919683"/>
            </a:avLst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9" name="Curved Connector 1038"/>
          <p:cNvCxnSpPr>
            <a:stCxn id="1042" idx="3"/>
            <a:endCxn id="234" idx="3"/>
          </p:cNvCxnSpPr>
          <p:nvPr/>
        </p:nvCxnSpPr>
        <p:spPr bwMode="auto">
          <a:xfrm flipH="1" flipV="1">
            <a:off x="6546073" y="3459878"/>
            <a:ext cx="10711" cy="2371719"/>
          </a:xfrm>
          <a:prstGeom prst="curvedConnector3">
            <a:avLst>
              <a:gd name="adj1" fmla="val -9935328"/>
            </a:avLst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4" name="Curved Connector 1043"/>
          <p:cNvCxnSpPr>
            <a:stCxn id="265" idx="3"/>
            <a:endCxn id="1046" idx="3"/>
          </p:cNvCxnSpPr>
          <p:nvPr/>
        </p:nvCxnSpPr>
        <p:spPr bwMode="auto">
          <a:xfrm>
            <a:off x="6546074" y="3412729"/>
            <a:ext cx="28620" cy="3016460"/>
          </a:xfrm>
          <a:prstGeom prst="curvedConnector3">
            <a:avLst>
              <a:gd name="adj1" fmla="val 172502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extfeld 116"/>
          <p:cNvSpPr txBox="1">
            <a:spLocks noChangeArrowheads="1"/>
          </p:cNvSpPr>
          <p:nvPr/>
        </p:nvSpPr>
        <p:spPr bwMode="auto">
          <a:xfrm>
            <a:off x="367911" y="2542184"/>
            <a:ext cx="158940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Hurricane,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about Carter,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is on Bob's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Desire.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It is played in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 film with</a:t>
            </a:r>
          </a:p>
          <a:p>
            <a:pPr algn="l" eaLnBrk="1" hangingPunct="1">
              <a:lnSpc>
                <a:spcPts val="2600"/>
              </a:lnSpc>
            </a:pPr>
            <a:r>
              <a:rPr lang="en-US" alt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Washington.</a:t>
            </a: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l" eaLnBrk="1" hangingPunct="1">
              <a:lnSpc>
                <a:spcPts val="2600"/>
              </a:lnSpc>
            </a:pPr>
            <a:endParaRPr lang="en-US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0" y="5208790"/>
            <a:ext cx="5652120" cy="1446550"/>
            <a:chOff x="287120" y="5365267"/>
            <a:chExt cx="5901668" cy="1446550"/>
          </a:xfrm>
        </p:grpSpPr>
        <p:sp>
          <p:nvSpPr>
            <p:cNvPr id="169" name="Rectangle 168"/>
            <p:cNvSpPr/>
            <p:nvPr/>
          </p:nvSpPr>
          <p:spPr bwMode="auto">
            <a:xfrm>
              <a:off x="287120" y="5407093"/>
              <a:ext cx="5600919" cy="1384995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60573" y="5365267"/>
              <a:ext cx="582821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NED algorithms compute </a:t>
              </a:r>
            </a:p>
            <a:p>
              <a:pPr algn="l"/>
              <a:r>
                <a:rPr lang="en-US" dirty="0" smtClean="0"/>
                <a:t>mention-to-entity mapping</a:t>
              </a:r>
            </a:p>
            <a:p>
              <a:pPr algn="l"/>
              <a:r>
                <a:rPr lang="en-US" dirty="0" smtClean="0"/>
                <a:t>over weighted graph of candidates</a:t>
              </a:r>
            </a:p>
            <a:p>
              <a:pPr algn="l"/>
              <a:r>
                <a:rPr lang="en-US" dirty="0" smtClean="0"/>
                <a:t>by </a:t>
              </a:r>
              <a:r>
                <a:rPr lang="en-US" dirty="0" smtClean="0">
                  <a:solidFill>
                    <a:srgbClr val="0000FF"/>
                  </a:solidFill>
                </a:rPr>
                <a:t>popularity</a:t>
              </a:r>
              <a:r>
                <a:rPr lang="en-US" dirty="0" smtClean="0"/>
                <a:t> &amp; </a:t>
              </a:r>
              <a:r>
                <a:rPr lang="en-US" dirty="0" smtClean="0">
                  <a:solidFill>
                    <a:srgbClr val="0000FF"/>
                  </a:solidFill>
                </a:rPr>
                <a:t>similarity</a:t>
              </a:r>
              <a:r>
                <a:rPr lang="en-US" dirty="0" smtClean="0"/>
                <a:t> &amp; </a:t>
              </a:r>
              <a:r>
                <a:rPr lang="en-US" dirty="0" smtClean="0">
                  <a:solidFill>
                    <a:srgbClr val="0000FF"/>
                  </a:solidFill>
                </a:rPr>
                <a:t>coherence</a:t>
              </a:r>
            </a:p>
          </p:txBody>
        </p:sp>
      </p:grpSp>
      <p:sp>
        <p:nvSpPr>
          <p:cNvPr id="2" name="Down Arrow 1"/>
          <p:cNvSpPr/>
          <p:nvPr/>
        </p:nvSpPr>
        <p:spPr bwMode="auto">
          <a:xfrm rot="2983998">
            <a:off x="4276776" y="4095443"/>
            <a:ext cx="566047" cy="1708171"/>
          </a:xfrm>
          <a:prstGeom prst="downArrow">
            <a:avLst/>
          </a:prstGeom>
          <a:solidFill>
            <a:srgbClr val="00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55472" y="2956992"/>
            <a:ext cx="4462625" cy="1704534"/>
            <a:chOff x="4855472" y="2956992"/>
            <a:chExt cx="4462625" cy="1704534"/>
          </a:xfrm>
        </p:grpSpPr>
        <p:sp>
          <p:nvSpPr>
            <p:cNvPr id="161" name="Rectangle 160"/>
            <p:cNvSpPr/>
            <p:nvPr/>
          </p:nvSpPr>
          <p:spPr bwMode="auto">
            <a:xfrm>
              <a:off x="4855472" y="2956992"/>
              <a:ext cx="4284203" cy="1688170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860032" y="2999533"/>
              <a:ext cx="445806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KB provides building blocks: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name-entity dictionary,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relationships, types,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text descriptions, </a:t>
              </a:r>
              <a:r>
                <a:rPr lang="en-US" sz="2000" dirty="0" err="1" smtClean="0"/>
                <a:t>keyphrases</a:t>
              </a:r>
              <a:r>
                <a:rPr lang="en-US" sz="2000" dirty="0" smtClean="0"/>
                <a:t>,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sz="2000" dirty="0" smtClean="0"/>
                <a:t>statistics for weights</a:t>
              </a:r>
            </a:p>
          </p:txBody>
        </p:sp>
      </p:grpSp>
      <p:sp>
        <p:nvSpPr>
          <p:cNvPr id="163" name="Rectangle 2"/>
          <p:cNvSpPr>
            <a:spLocks noGrp="1" noChangeArrowheads="1"/>
          </p:cNvSpPr>
          <p:nvPr>
            <p:ph type="title"/>
          </p:nvPr>
        </p:nvSpPr>
        <p:spPr>
          <a:xfrm>
            <a:off x="-972616" y="0"/>
            <a:ext cx="10943931" cy="569913"/>
          </a:xfrm>
        </p:spPr>
        <p:txBody>
          <a:bodyPr/>
          <a:lstStyle/>
          <a:p>
            <a:r>
              <a:rPr lang="en-US" sz="3200" dirty="0" smtClean="0"/>
              <a:t>Named Entity Recognition &amp; Disambiguation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61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1520" y="4437112"/>
            <a:ext cx="874800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6448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 lvl="0">
              <a:lnSpc>
                <a:spcPts val="2400"/>
              </a:lnSpc>
            </a:pPr>
            <a:r>
              <a:rPr lang="en-US" dirty="0" smtClean="0">
                <a:solidFill>
                  <a:srgbClr val="000000"/>
                </a:solidFill>
              </a:rPr>
              <a:t>Validity Times of Facts</a:t>
            </a:r>
          </a:p>
          <a:p>
            <a:pPr>
              <a:lnSpc>
                <a:spcPts val="2400"/>
              </a:lnSpc>
            </a:pP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39837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</a:t>
            </a:r>
            <a:r>
              <a:rPr lang="en-US" dirty="0" err="1" smtClean="0"/>
              <a:t>Disambig</a:t>
            </a:r>
            <a:r>
              <a:rPr lang="en-US" dirty="0" smtClean="0"/>
              <a:t>.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847309" y="4445554"/>
            <a:ext cx="4129657" cy="1969770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NERD Problem</a:t>
            </a:r>
          </a:p>
          <a:p>
            <a:pPr marL="0"/>
            <a:r>
              <a:rPr lang="en-US" sz="28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</a:rPr>
              <a:t>NED Principles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Coherence-based Methods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latin typeface="+mj-lt"/>
              </a:rPr>
              <a:t>NERD for Text Analytics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latin typeface="+mj-lt"/>
              </a:rPr>
              <a:t>Entities in Structured Data</a:t>
            </a:r>
          </a:p>
        </p:txBody>
      </p:sp>
      <p:sp>
        <p:nvSpPr>
          <p:cNvPr id="21" name="Textfeld 14"/>
          <p:cNvSpPr txBox="1">
            <a:spLocks noChangeArrowheads="1"/>
          </p:cNvSpPr>
          <p:nvPr/>
        </p:nvSpPr>
        <p:spPr bwMode="auto">
          <a:xfrm>
            <a:off x="251520" y="133205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14"/>
          <p:cNvSpPr txBox="1">
            <a:spLocks noChangeArrowheads="1"/>
          </p:cNvSpPr>
          <p:nvPr/>
        </p:nvSpPr>
        <p:spPr bwMode="auto">
          <a:xfrm>
            <a:off x="251520" y="205213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20" y="2844225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251520" y="3636313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448712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</a:t>
            </a:r>
          </a:p>
          <a:p>
            <a:r>
              <a:rPr lang="en-US" sz="2600" dirty="0" smtClean="0"/>
              <a:t>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431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title"/>
          </p:nvPr>
        </p:nvSpPr>
        <p:spPr>
          <a:xfrm>
            <a:off x="271463" y="0"/>
            <a:ext cx="8872537" cy="765175"/>
          </a:xfrm>
        </p:spPr>
        <p:txBody>
          <a:bodyPr/>
          <a:lstStyle/>
          <a:p>
            <a:pPr defTabSz="893763" eaLnBrk="1" hangingPunct="1"/>
            <a:r>
              <a:rPr lang="en-US" sz="4000" dirty="0" smtClean="0">
                <a:solidFill>
                  <a:srgbClr val="0033CC"/>
                </a:solidFill>
              </a:rPr>
              <a:t>Joint</a:t>
            </a:r>
            <a:r>
              <a:rPr lang="en-US" dirty="0" smtClean="0"/>
              <a:t> Mapping</a:t>
            </a:r>
            <a:endParaRPr lang="en-US" sz="2000" dirty="0" smtClean="0"/>
          </a:p>
        </p:txBody>
      </p:sp>
      <p:sp>
        <p:nvSpPr>
          <p:cNvPr id="75779" name="Textfeld 209"/>
          <p:cNvSpPr txBox="1">
            <a:spLocks noChangeArrowheads="1"/>
          </p:cNvSpPr>
          <p:nvPr/>
        </p:nvSpPr>
        <p:spPr bwMode="auto">
          <a:xfrm>
            <a:off x="404813" y="4221163"/>
            <a:ext cx="80772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 Build </a:t>
            </a:r>
            <a:r>
              <a:rPr lang="en-US" dirty="0" smtClean="0">
                <a:solidFill>
                  <a:srgbClr val="0000FF"/>
                </a:solidFill>
              </a:rPr>
              <a:t>mention-entity graph </a:t>
            </a:r>
            <a:r>
              <a:rPr lang="en-US" dirty="0" smtClean="0"/>
              <a:t>or</a:t>
            </a:r>
            <a:r>
              <a:rPr lang="en-US" dirty="0" smtClean="0">
                <a:solidFill>
                  <a:srgbClr val="0000FF"/>
                </a:solidFill>
              </a:rPr>
              <a:t> joint-inference factor graph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smtClean="0"/>
              <a:t>from knowledge and statistics in KB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dirty="0" smtClean="0"/>
              <a:t> Compute </a:t>
            </a:r>
            <a:r>
              <a:rPr lang="en-US" dirty="0" smtClean="0">
                <a:solidFill>
                  <a:srgbClr val="0000FF"/>
                </a:solidFill>
              </a:rPr>
              <a:t>high-likelihood mapping </a:t>
            </a:r>
            <a:r>
              <a:rPr lang="en-US" dirty="0" smtClean="0"/>
              <a:t>(ML or MAP) or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00FF"/>
                </a:solidFill>
              </a:rPr>
              <a:t>dense subgraph </a:t>
            </a:r>
            <a:r>
              <a:rPr lang="en-US" dirty="0" smtClean="0"/>
              <a:t>such that:</a:t>
            </a:r>
          </a:p>
          <a:p>
            <a:r>
              <a:rPr lang="en-US" dirty="0" smtClean="0"/>
              <a:t>  each m is </a:t>
            </a:r>
            <a:r>
              <a:rPr lang="en-US" dirty="0" smtClean="0">
                <a:solidFill>
                  <a:srgbClr val="0000FF"/>
                </a:solidFill>
              </a:rPr>
              <a:t>connected to exactly one </a:t>
            </a:r>
            <a:r>
              <a:rPr lang="en-US" dirty="0" smtClean="0"/>
              <a:t>e (or </a:t>
            </a:r>
            <a:r>
              <a:rPr lang="en-US" dirty="0" smtClean="0">
                <a:solidFill>
                  <a:srgbClr val="0000FF"/>
                </a:solidFill>
              </a:rPr>
              <a:t>at most one </a:t>
            </a:r>
            <a:r>
              <a:rPr lang="en-US" dirty="0" smtClean="0"/>
              <a:t>e)</a:t>
            </a:r>
            <a:endParaRPr lang="en-US" dirty="0"/>
          </a:p>
        </p:txBody>
      </p:sp>
      <p:sp>
        <p:nvSpPr>
          <p:cNvPr id="75780" name="Textfeld 16"/>
          <p:cNvSpPr txBox="1">
            <a:spLocks noChangeArrowheads="1"/>
          </p:cNvSpPr>
          <p:nvPr/>
        </p:nvSpPr>
        <p:spPr bwMode="auto">
          <a:xfrm>
            <a:off x="4167188" y="200025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5781" name="Textfeld 17"/>
          <p:cNvSpPr txBox="1">
            <a:spLocks noChangeArrowheads="1"/>
          </p:cNvSpPr>
          <p:nvPr/>
        </p:nvSpPr>
        <p:spPr bwMode="auto">
          <a:xfrm>
            <a:off x="4167188" y="26225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5782" name="Textfeld 18"/>
          <p:cNvSpPr txBox="1">
            <a:spLocks noChangeArrowheads="1"/>
          </p:cNvSpPr>
          <p:nvPr/>
        </p:nvSpPr>
        <p:spPr bwMode="auto">
          <a:xfrm>
            <a:off x="4167188" y="32448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5783" name="Textfeld 22"/>
          <p:cNvSpPr txBox="1">
            <a:spLocks noChangeArrowheads="1"/>
          </p:cNvSpPr>
          <p:nvPr/>
        </p:nvSpPr>
        <p:spPr bwMode="auto">
          <a:xfrm>
            <a:off x="4167188" y="143510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5784" name="Textfeld 23"/>
          <p:cNvSpPr txBox="1">
            <a:spLocks noChangeArrowheads="1"/>
          </p:cNvSpPr>
          <p:nvPr/>
        </p:nvSpPr>
        <p:spPr bwMode="auto">
          <a:xfrm>
            <a:off x="4167188" y="86995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5785" name="Textfeld 25"/>
          <p:cNvSpPr txBox="1">
            <a:spLocks noChangeArrowheads="1"/>
          </p:cNvSpPr>
          <p:nvPr/>
        </p:nvSpPr>
        <p:spPr bwMode="auto">
          <a:xfrm>
            <a:off x="4167188" y="381000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3" name="Abgerundetes Rechteck 32"/>
          <p:cNvSpPr/>
          <p:nvPr/>
        </p:nvSpPr>
        <p:spPr>
          <a:xfrm>
            <a:off x="936625" y="1096963"/>
            <a:ext cx="1135063" cy="4508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4" name="Abgerundetes Rechteck 34"/>
          <p:cNvSpPr/>
          <p:nvPr/>
        </p:nvSpPr>
        <p:spPr>
          <a:xfrm>
            <a:off x="936625" y="1887538"/>
            <a:ext cx="1135063" cy="4524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5" name="Abgerundetes Rechteck 36"/>
          <p:cNvSpPr/>
          <p:nvPr/>
        </p:nvSpPr>
        <p:spPr>
          <a:xfrm>
            <a:off x="936625" y="2622550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6" name="Abgerundetes Rechteck 40"/>
          <p:cNvSpPr/>
          <p:nvPr/>
        </p:nvSpPr>
        <p:spPr>
          <a:xfrm>
            <a:off x="936625" y="3413125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cxnSp>
        <p:nvCxnSpPr>
          <p:cNvPr id="17" name="Gerade Verbindung 43"/>
          <p:cNvCxnSpPr>
            <a:stCxn id="13" idx="3"/>
            <a:endCxn id="75783" idx="1"/>
          </p:cNvCxnSpPr>
          <p:nvPr/>
        </p:nvCxnSpPr>
        <p:spPr>
          <a:xfrm>
            <a:off x="2071688" y="1322388"/>
            <a:ext cx="2095500" cy="31276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45"/>
          <p:cNvCxnSpPr>
            <a:stCxn id="13" idx="3"/>
            <a:endCxn id="75780" idx="1"/>
          </p:cNvCxnSpPr>
          <p:nvPr/>
        </p:nvCxnSpPr>
        <p:spPr>
          <a:xfrm>
            <a:off x="2071688" y="1322388"/>
            <a:ext cx="2095500" cy="8779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47"/>
          <p:cNvCxnSpPr>
            <a:stCxn id="14" idx="3"/>
            <a:endCxn id="75781" idx="1"/>
          </p:cNvCxnSpPr>
          <p:nvPr/>
        </p:nvCxnSpPr>
        <p:spPr>
          <a:xfrm>
            <a:off x="2071688" y="2113757"/>
            <a:ext cx="2095500" cy="70884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49"/>
          <p:cNvCxnSpPr>
            <a:endCxn id="75782" idx="1"/>
          </p:cNvCxnSpPr>
          <p:nvPr/>
        </p:nvCxnSpPr>
        <p:spPr>
          <a:xfrm>
            <a:off x="2071688" y="2905125"/>
            <a:ext cx="2095500" cy="53978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51"/>
          <p:cNvCxnSpPr>
            <a:endCxn id="75785" idx="1"/>
          </p:cNvCxnSpPr>
          <p:nvPr/>
        </p:nvCxnSpPr>
        <p:spPr>
          <a:xfrm>
            <a:off x="2071688" y="2905125"/>
            <a:ext cx="2095500" cy="110493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53"/>
          <p:cNvCxnSpPr>
            <a:stCxn id="16" idx="3"/>
            <a:endCxn id="75781" idx="1"/>
          </p:cNvCxnSpPr>
          <p:nvPr/>
        </p:nvCxnSpPr>
        <p:spPr>
          <a:xfrm flipV="1">
            <a:off x="2071688" y="2822605"/>
            <a:ext cx="2095500" cy="8167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55"/>
          <p:cNvCxnSpPr>
            <a:stCxn id="16" idx="3"/>
            <a:endCxn id="75782" idx="1"/>
          </p:cNvCxnSpPr>
          <p:nvPr/>
        </p:nvCxnSpPr>
        <p:spPr>
          <a:xfrm flipV="1">
            <a:off x="2071688" y="3444905"/>
            <a:ext cx="2095500" cy="1944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797" name="Textfeld 56"/>
          <p:cNvSpPr txBox="1">
            <a:spLocks noChangeArrowheads="1"/>
          </p:cNvSpPr>
          <p:nvPr/>
        </p:nvSpPr>
        <p:spPr bwMode="auto">
          <a:xfrm>
            <a:off x="2071688" y="3017838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90</a:t>
            </a:r>
            <a:endParaRPr lang="en-US" sz="2000" dirty="0"/>
          </a:p>
        </p:txBody>
      </p:sp>
      <p:sp>
        <p:nvSpPr>
          <p:cNvPr id="75798" name="Textfeld 57"/>
          <p:cNvSpPr txBox="1">
            <a:spLocks noChangeArrowheads="1"/>
          </p:cNvSpPr>
          <p:nvPr/>
        </p:nvSpPr>
        <p:spPr bwMode="auto">
          <a:xfrm>
            <a:off x="2071688" y="2622550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30</a:t>
            </a:r>
            <a:endParaRPr lang="en-US" sz="2000" dirty="0"/>
          </a:p>
        </p:txBody>
      </p:sp>
      <p:sp>
        <p:nvSpPr>
          <p:cNvPr id="75799" name="Textfeld 58"/>
          <p:cNvSpPr txBox="1">
            <a:spLocks noChangeArrowheads="1"/>
          </p:cNvSpPr>
          <p:nvPr/>
        </p:nvSpPr>
        <p:spPr bwMode="auto">
          <a:xfrm>
            <a:off x="2133600" y="3582988"/>
            <a:ext cx="32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5</a:t>
            </a:r>
            <a:endParaRPr lang="en-US" sz="2000" dirty="0"/>
          </a:p>
        </p:txBody>
      </p:sp>
      <p:sp>
        <p:nvSpPr>
          <p:cNvPr id="75800" name="Textfeld 59"/>
          <p:cNvSpPr txBox="1">
            <a:spLocks noChangeArrowheads="1"/>
          </p:cNvSpPr>
          <p:nvPr/>
        </p:nvSpPr>
        <p:spPr bwMode="auto">
          <a:xfrm>
            <a:off x="2071688" y="3302000"/>
            <a:ext cx="612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100</a:t>
            </a:r>
            <a:endParaRPr lang="en-US" sz="2000" dirty="0"/>
          </a:p>
        </p:txBody>
      </p:sp>
      <p:sp>
        <p:nvSpPr>
          <p:cNvPr id="75801" name="Textfeld 60"/>
          <p:cNvSpPr txBox="1">
            <a:spLocks noChangeArrowheads="1"/>
          </p:cNvSpPr>
          <p:nvPr/>
        </p:nvSpPr>
        <p:spPr bwMode="auto">
          <a:xfrm>
            <a:off x="2012950" y="2170113"/>
            <a:ext cx="612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100</a:t>
            </a:r>
            <a:endParaRPr lang="en-US" sz="2000" dirty="0"/>
          </a:p>
        </p:txBody>
      </p:sp>
      <p:sp>
        <p:nvSpPr>
          <p:cNvPr id="75802" name="Textfeld 61"/>
          <p:cNvSpPr txBox="1">
            <a:spLocks noChangeArrowheads="1"/>
          </p:cNvSpPr>
          <p:nvPr/>
        </p:nvSpPr>
        <p:spPr bwMode="auto">
          <a:xfrm>
            <a:off x="2012950" y="1001713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50</a:t>
            </a:r>
            <a:endParaRPr lang="en-US" sz="2000" dirty="0"/>
          </a:p>
        </p:txBody>
      </p:sp>
      <p:sp>
        <p:nvSpPr>
          <p:cNvPr id="75803" name="Textfeld 62"/>
          <p:cNvSpPr txBox="1">
            <a:spLocks noChangeArrowheads="1"/>
          </p:cNvSpPr>
          <p:nvPr/>
        </p:nvSpPr>
        <p:spPr bwMode="auto">
          <a:xfrm>
            <a:off x="2012950" y="1377950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20</a:t>
            </a:r>
            <a:endParaRPr lang="en-US" sz="2000" dirty="0"/>
          </a:p>
        </p:txBody>
      </p:sp>
      <p:sp>
        <p:nvSpPr>
          <p:cNvPr id="75804" name="Textfeld 90"/>
          <p:cNvSpPr txBox="1">
            <a:spLocks noChangeArrowheads="1"/>
          </p:cNvSpPr>
          <p:nvPr/>
        </p:nvSpPr>
        <p:spPr bwMode="auto">
          <a:xfrm>
            <a:off x="5784850" y="1152525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50</a:t>
            </a:r>
            <a:endParaRPr lang="en-US" sz="2000" dirty="0"/>
          </a:p>
        </p:txBody>
      </p:sp>
      <p:sp>
        <p:nvSpPr>
          <p:cNvPr id="75805" name="Textfeld 92"/>
          <p:cNvSpPr txBox="1">
            <a:spLocks noChangeArrowheads="1"/>
          </p:cNvSpPr>
          <p:nvPr/>
        </p:nvSpPr>
        <p:spPr bwMode="auto">
          <a:xfrm>
            <a:off x="6143625" y="1887538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90</a:t>
            </a:r>
            <a:endParaRPr lang="en-US" sz="2000" dirty="0"/>
          </a:p>
        </p:txBody>
      </p:sp>
      <p:sp>
        <p:nvSpPr>
          <p:cNvPr id="75806" name="Textfeld 93"/>
          <p:cNvSpPr txBox="1">
            <a:spLocks noChangeArrowheads="1"/>
          </p:cNvSpPr>
          <p:nvPr/>
        </p:nvSpPr>
        <p:spPr bwMode="auto">
          <a:xfrm>
            <a:off x="6262688" y="2905125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80</a:t>
            </a:r>
            <a:endParaRPr lang="en-US" sz="2000" dirty="0"/>
          </a:p>
        </p:txBody>
      </p:sp>
      <p:sp>
        <p:nvSpPr>
          <p:cNvPr id="75807" name="Textfeld 94"/>
          <p:cNvSpPr txBox="1">
            <a:spLocks noChangeArrowheads="1"/>
          </p:cNvSpPr>
          <p:nvPr/>
        </p:nvSpPr>
        <p:spPr bwMode="auto">
          <a:xfrm>
            <a:off x="6740525" y="3244850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90</a:t>
            </a:r>
            <a:endParaRPr lang="en-US" sz="2000" dirty="0"/>
          </a:p>
        </p:txBody>
      </p:sp>
      <p:sp>
        <p:nvSpPr>
          <p:cNvPr id="75808" name="Textfeld 95"/>
          <p:cNvSpPr txBox="1">
            <a:spLocks noChangeArrowheads="1"/>
          </p:cNvSpPr>
          <p:nvPr/>
        </p:nvSpPr>
        <p:spPr bwMode="auto">
          <a:xfrm>
            <a:off x="5784850" y="3471863"/>
            <a:ext cx="717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 30</a:t>
            </a:r>
            <a:endParaRPr lang="en-US" sz="2000" dirty="0"/>
          </a:p>
        </p:txBody>
      </p:sp>
      <p:sp>
        <p:nvSpPr>
          <p:cNvPr id="75809" name="Textfeld 96"/>
          <p:cNvSpPr txBox="1">
            <a:spLocks noChangeArrowheads="1"/>
          </p:cNvSpPr>
          <p:nvPr/>
        </p:nvSpPr>
        <p:spPr bwMode="auto">
          <a:xfrm>
            <a:off x="5605463" y="1717675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10</a:t>
            </a:r>
            <a:endParaRPr lang="en-US" sz="2000" dirty="0"/>
          </a:p>
        </p:txBody>
      </p:sp>
      <p:sp>
        <p:nvSpPr>
          <p:cNvPr id="75810" name="Textfeld 97"/>
          <p:cNvSpPr txBox="1">
            <a:spLocks noChangeArrowheads="1"/>
          </p:cNvSpPr>
          <p:nvPr/>
        </p:nvSpPr>
        <p:spPr bwMode="auto">
          <a:xfrm>
            <a:off x="7499350" y="1717675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10</a:t>
            </a:r>
            <a:endParaRPr lang="en-US" sz="2000" dirty="0"/>
          </a:p>
        </p:txBody>
      </p:sp>
      <p:sp>
        <p:nvSpPr>
          <p:cNvPr id="75811" name="Textfeld 98"/>
          <p:cNvSpPr txBox="1">
            <a:spLocks noChangeArrowheads="1"/>
          </p:cNvSpPr>
          <p:nvPr/>
        </p:nvSpPr>
        <p:spPr bwMode="auto">
          <a:xfrm>
            <a:off x="7535863" y="2852738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20</a:t>
            </a:r>
            <a:endParaRPr lang="en-US" sz="2000" dirty="0"/>
          </a:p>
        </p:txBody>
      </p:sp>
      <p:cxnSp>
        <p:nvCxnSpPr>
          <p:cNvPr id="75812" name="Form 151"/>
          <p:cNvCxnSpPr>
            <a:cxnSpLocks noChangeShapeType="1"/>
            <a:stCxn id="75784" idx="3"/>
            <a:endCxn id="75783" idx="3"/>
          </p:cNvCxnSpPr>
          <p:nvPr/>
        </p:nvCxnSpPr>
        <p:spPr bwMode="auto">
          <a:xfrm>
            <a:off x="5605463" y="1070005"/>
            <a:ext cx="12700" cy="565150"/>
          </a:xfrm>
          <a:prstGeom prst="curvedConnector3">
            <a:avLst>
              <a:gd name="adj1" fmla="val 576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5813" name="Gekrümmte Verbindung 160"/>
          <p:cNvCxnSpPr>
            <a:cxnSpLocks noChangeShapeType="1"/>
            <a:stCxn id="75783" idx="3"/>
            <a:endCxn id="75780" idx="3"/>
          </p:cNvCxnSpPr>
          <p:nvPr/>
        </p:nvCxnSpPr>
        <p:spPr bwMode="auto">
          <a:xfrm>
            <a:off x="5605463" y="1635155"/>
            <a:ext cx="12700" cy="565150"/>
          </a:xfrm>
          <a:prstGeom prst="curvedConnector3">
            <a:avLst>
              <a:gd name="adj1" fmla="val 420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5814" name="Gekrümmte Verbindung 163"/>
          <p:cNvCxnSpPr>
            <a:cxnSpLocks noChangeShapeType="1"/>
            <a:stCxn id="75783" idx="3"/>
            <a:endCxn id="75781" idx="3"/>
          </p:cNvCxnSpPr>
          <p:nvPr/>
        </p:nvCxnSpPr>
        <p:spPr bwMode="auto">
          <a:xfrm>
            <a:off x="5605463" y="1635155"/>
            <a:ext cx="58737" cy="1187450"/>
          </a:xfrm>
          <a:prstGeom prst="curvedConnector3">
            <a:avLst>
              <a:gd name="adj1" fmla="val 1929205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5815" name="Gekrümmte Verbindung 166"/>
          <p:cNvCxnSpPr>
            <a:cxnSpLocks noChangeShapeType="1"/>
            <a:stCxn id="75782" idx="3"/>
            <a:endCxn id="75785" idx="3"/>
          </p:cNvCxnSpPr>
          <p:nvPr/>
        </p:nvCxnSpPr>
        <p:spPr bwMode="auto">
          <a:xfrm>
            <a:off x="5664200" y="3444905"/>
            <a:ext cx="12700" cy="565150"/>
          </a:xfrm>
          <a:prstGeom prst="curvedConnector3">
            <a:avLst>
              <a:gd name="adj1" fmla="val 528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5816" name="Gekrümmte Verbindung 171"/>
          <p:cNvCxnSpPr>
            <a:cxnSpLocks noChangeShapeType="1"/>
            <a:stCxn id="75781" idx="3"/>
            <a:endCxn id="75782" idx="3"/>
          </p:cNvCxnSpPr>
          <p:nvPr/>
        </p:nvCxnSpPr>
        <p:spPr bwMode="auto">
          <a:xfrm>
            <a:off x="5664200" y="2822605"/>
            <a:ext cx="12700" cy="622300"/>
          </a:xfrm>
          <a:prstGeom prst="curvedConnector3">
            <a:avLst>
              <a:gd name="adj1" fmla="val 894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5817" name="Gekrümmte Verbindung 174"/>
          <p:cNvCxnSpPr>
            <a:cxnSpLocks noChangeShapeType="1"/>
            <a:stCxn id="75781" idx="3"/>
            <a:endCxn id="75785" idx="3"/>
          </p:cNvCxnSpPr>
          <p:nvPr/>
        </p:nvCxnSpPr>
        <p:spPr bwMode="auto">
          <a:xfrm>
            <a:off x="5664200" y="2822605"/>
            <a:ext cx="12700" cy="1187450"/>
          </a:xfrm>
          <a:prstGeom prst="curvedConnector3">
            <a:avLst>
              <a:gd name="adj1" fmla="val 1278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5818" name="Gekrümmte Verbindung 186"/>
          <p:cNvCxnSpPr>
            <a:cxnSpLocks noChangeShapeType="1"/>
            <a:stCxn id="75784" idx="3"/>
            <a:endCxn id="75781" idx="3"/>
          </p:cNvCxnSpPr>
          <p:nvPr/>
        </p:nvCxnSpPr>
        <p:spPr bwMode="auto">
          <a:xfrm>
            <a:off x="5605463" y="1070005"/>
            <a:ext cx="58737" cy="1752600"/>
          </a:xfrm>
          <a:prstGeom prst="curvedConnector3">
            <a:avLst>
              <a:gd name="adj1" fmla="val 4043817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5819" name="Gekrümmte Verbindung 195"/>
          <p:cNvCxnSpPr>
            <a:cxnSpLocks noChangeShapeType="1"/>
            <a:stCxn id="75780" idx="3"/>
            <a:endCxn id="75785" idx="3"/>
          </p:cNvCxnSpPr>
          <p:nvPr/>
        </p:nvCxnSpPr>
        <p:spPr bwMode="auto">
          <a:xfrm>
            <a:off x="5605463" y="2200305"/>
            <a:ext cx="58737" cy="1809750"/>
          </a:xfrm>
          <a:prstGeom prst="curvedConnector3">
            <a:avLst>
              <a:gd name="adj1" fmla="val 4121656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47" name="Gerade Verbindung 197"/>
          <p:cNvCxnSpPr>
            <a:endCxn id="75784" idx="1"/>
          </p:cNvCxnSpPr>
          <p:nvPr/>
        </p:nvCxnSpPr>
        <p:spPr>
          <a:xfrm flipV="1">
            <a:off x="2071688" y="1070005"/>
            <a:ext cx="2095500" cy="104295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821" name="Textfeld 203"/>
          <p:cNvSpPr txBox="1">
            <a:spLocks noChangeArrowheads="1"/>
          </p:cNvSpPr>
          <p:nvPr/>
        </p:nvSpPr>
        <p:spPr bwMode="auto">
          <a:xfrm>
            <a:off x="2012950" y="1717675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30</a:t>
            </a:r>
            <a:endParaRPr lang="en-US" sz="2000" dirty="0"/>
          </a:p>
        </p:txBody>
      </p:sp>
      <p:cxnSp>
        <p:nvCxnSpPr>
          <p:cNvPr id="49" name="Gerade Verbindung 204"/>
          <p:cNvCxnSpPr>
            <a:endCxn id="75784" idx="1"/>
          </p:cNvCxnSpPr>
          <p:nvPr/>
        </p:nvCxnSpPr>
        <p:spPr>
          <a:xfrm flipV="1">
            <a:off x="2071688" y="1070005"/>
            <a:ext cx="2095500" cy="25238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823" name="Textfeld 208"/>
          <p:cNvSpPr txBox="1">
            <a:spLocks noChangeArrowheads="1"/>
          </p:cNvSpPr>
          <p:nvPr/>
        </p:nvSpPr>
        <p:spPr bwMode="auto">
          <a:xfrm>
            <a:off x="2492375" y="1208088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30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2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765175"/>
          </a:xfrm>
        </p:spPr>
        <p:txBody>
          <a:bodyPr/>
          <a:lstStyle/>
          <a:p>
            <a:pPr defTabSz="893763" eaLnBrk="1" hangingPunct="1"/>
            <a:r>
              <a:rPr lang="en-US" dirty="0" smtClean="0">
                <a:solidFill>
                  <a:schemeClr val="tx1"/>
                </a:solidFill>
              </a:rPr>
              <a:t>Joint </a:t>
            </a:r>
            <a:r>
              <a:rPr lang="en-US" dirty="0" smtClean="0"/>
              <a:t>Mapping: Prob. Factor Graph</a:t>
            </a:r>
            <a:endParaRPr lang="en-US" sz="20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36625" y="869950"/>
            <a:ext cx="6991350" cy="3254375"/>
            <a:chOff x="936625" y="869950"/>
            <a:chExt cx="6991350" cy="3254375"/>
          </a:xfrm>
        </p:grpSpPr>
        <p:sp>
          <p:nvSpPr>
            <p:cNvPr id="28676" name="Textfeld 16"/>
            <p:cNvSpPr txBox="1">
              <a:spLocks noChangeArrowheads="1"/>
            </p:cNvSpPr>
            <p:nvPr/>
          </p:nvSpPr>
          <p:spPr bwMode="auto">
            <a:xfrm>
              <a:off x="4167188" y="2000250"/>
              <a:ext cx="1438275" cy="31432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77" name="Textfeld 17"/>
            <p:cNvSpPr txBox="1">
              <a:spLocks noChangeArrowheads="1"/>
            </p:cNvSpPr>
            <p:nvPr/>
          </p:nvSpPr>
          <p:spPr bwMode="auto">
            <a:xfrm>
              <a:off x="4167188" y="2622550"/>
              <a:ext cx="1497012" cy="31432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78" name="Textfeld 18"/>
            <p:cNvSpPr txBox="1">
              <a:spLocks noChangeArrowheads="1"/>
            </p:cNvSpPr>
            <p:nvPr/>
          </p:nvSpPr>
          <p:spPr bwMode="auto">
            <a:xfrm>
              <a:off x="4167188" y="3244850"/>
              <a:ext cx="1497012" cy="312738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79" name="Textfeld 22"/>
            <p:cNvSpPr txBox="1">
              <a:spLocks noChangeArrowheads="1"/>
            </p:cNvSpPr>
            <p:nvPr/>
          </p:nvSpPr>
          <p:spPr bwMode="auto">
            <a:xfrm>
              <a:off x="4167188" y="1435100"/>
              <a:ext cx="1438275" cy="31432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80" name="Textfeld 23"/>
            <p:cNvSpPr txBox="1">
              <a:spLocks noChangeArrowheads="1"/>
            </p:cNvSpPr>
            <p:nvPr/>
          </p:nvSpPr>
          <p:spPr bwMode="auto">
            <a:xfrm>
              <a:off x="4167188" y="869950"/>
              <a:ext cx="1438275" cy="31432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28681" name="Textfeld 25"/>
            <p:cNvSpPr txBox="1">
              <a:spLocks noChangeArrowheads="1"/>
            </p:cNvSpPr>
            <p:nvPr/>
          </p:nvSpPr>
          <p:spPr bwMode="auto">
            <a:xfrm>
              <a:off x="4167188" y="3810000"/>
              <a:ext cx="1497012" cy="31432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sz="2000">
                <a:cs typeface="Arial" charset="0"/>
              </a:endParaRPr>
            </a:p>
          </p:txBody>
        </p:sp>
        <p:sp>
          <p:nvSpPr>
            <p:cNvPr id="13" name="Abgerundetes Rechteck 32"/>
            <p:cNvSpPr/>
            <p:nvPr/>
          </p:nvSpPr>
          <p:spPr>
            <a:xfrm>
              <a:off x="936625" y="1096963"/>
              <a:ext cx="1135063" cy="4508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sp>
          <p:nvSpPr>
            <p:cNvPr id="14" name="Abgerundetes Rechteck 34"/>
            <p:cNvSpPr/>
            <p:nvPr/>
          </p:nvSpPr>
          <p:spPr>
            <a:xfrm>
              <a:off x="936625" y="1887538"/>
              <a:ext cx="1135063" cy="45243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sp>
          <p:nvSpPr>
            <p:cNvPr id="15" name="Abgerundetes Rechteck 36"/>
            <p:cNvSpPr/>
            <p:nvPr/>
          </p:nvSpPr>
          <p:spPr>
            <a:xfrm>
              <a:off x="936625" y="2622550"/>
              <a:ext cx="1135063" cy="45243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sp>
          <p:nvSpPr>
            <p:cNvPr id="16" name="Abgerundetes Rechteck 40"/>
            <p:cNvSpPr/>
            <p:nvPr/>
          </p:nvSpPr>
          <p:spPr>
            <a:xfrm>
              <a:off x="936625" y="3413125"/>
              <a:ext cx="1135063" cy="45243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/>
            </a:p>
          </p:txBody>
        </p:sp>
        <p:cxnSp>
          <p:nvCxnSpPr>
            <p:cNvPr id="17" name="Gerade Verbindung 43"/>
            <p:cNvCxnSpPr>
              <a:stCxn id="13" idx="3"/>
              <a:endCxn id="28679" idx="1"/>
            </p:cNvCxnSpPr>
            <p:nvPr/>
          </p:nvCxnSpPr>
          <p:spPr>
            <a:xfrm>
              <a:off x="2071688" y="1322388"/>
              <a:ext cx="2095500" cy="2698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45"/>
            <p:cNvCxnSpPr>
              <a:stCxn id="13" idx="3"/>
              <a:endCxn id="28676" idx="1"/>
            </p:cNvCxnSpPr>
            <p:nvPr/>
          </p:nvCxnSpPr>
          <p:spPr>
            <a:xfrm>
              <a:off x="2071688" y="1322388"/>
              <a:ext cx="2095500" cy="8350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47"/>
            <p:cNvCxnSpPr>
              <a:stCxn id="14" idx="3"/>
              <a:endCxn id="28677" idx="1"/>
            </p:cNvCxnSpPr>
            <p:nvPr/>
          </p:nvCxnSpPr>
          <p:spPr>
            <a:xfrm>
              <a:off x="2071688" y="2112963"/>
              <a:ext cx="2095500" cy="6667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49"/>
            <p:cNvCxnSpPr>
              <a:endCxn id="28678" idx="1"/>
            </p:cNvCxnSpPr>
            <p:nvPr/>
          </p:nvCxnSpPr>
          <p:spPr>
            <a:xfrm>
              <a:off x="2071688" y="2905125"/>
              <a:ext cx="2095500" cy="4968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51"/>
            <p:cNvCxnSpPr>
              <a:endCxn id="28681" idx="1"/>
            </p:cNvCxnSpPr>
            <p:nvPr/>
          </p:nvCxnSpPr>
          <p:spPr>
            <a:xfrm>
              <a:off x="2071688" y="2905125"/>
              <a:ext cx="2095500" cy="106203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53"/>
            <p:cNvCxnSpPr>
              <a:stCxn id="16" idx="3"/>
              <a:endCxn id="28677" idx="1"/>
            </p:cNvCxnSpPr>
            <p:nvPr/>
          </p:nvCxnSpPr>
          <p:spPr>
            <a:xfrm flipV="1">
              <a:off x="2071688" y="2779713"/>
              <a:ext cx="2095500" cy="8604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55"/>
            <p:cNvCxnSpPr>
              <a:stCxn id="16" idx="3"/>
              <a:endCxn id="28678" idx="1"/>
            </p:cNvCxnSpPr>
            <p:nvPr/>
          </p:nvCxnSpPr>
          <p:spPr>
            <a:xfrm flipV="1">
              <a:off x="2071688" y="3402013"/>
              <a:ext cx="2095500" cy="2381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93" name="Textfeld 56"/>
            <p:cNvSpPr txBox="1">
              <a:spLocks noChangeArrowheads="1"/>
            </p:cNvSpPr>
            <p:nvPr/>
          </p:nvSpPr>
          <p:spPr bwMode="auto">
            <a:xfrm>
              <a:off x="2071688" y="3017838"/>
              <a:ext cx="39211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90</a:t>
              </a:r>
            </a:p>
          </p:txBody>
        </p:sp>
        <p:sp>
          <p:nvSpPr>
            <p:cNvPr id="28694" name="Textfeld 57"/>
            <p:cNvSpPr txBox="1">
              <a:spLocks noChangeArrowheads="1"/>
            </p:cNvSpPr>
            <p:nvPr/>
          </p:nvSpPr>
          <p:spPr bwMode="auto">
            <a:xfrm>
              <a:off x="2071688" y="2622550"/>
              <a:ext cx="39211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30</a:t>
              </a:r>
            </a:p>
          </p:txBody>
        </p:sp>
        <p:sp>
          <p:nvSpPr>
            <p:cNvPr id="28695" name="Textfeld 58"/>
            <p:cNvSpPr txBox="1">
              <a:spLocks noChangeArrowheads="1"/>
            </p:cNvSpPr>
            <p:nvPr/>
          </p:nvSpPr>
          <p:spPr bwMode="auto">
            <a:xfrm>
              <a:off x="2133600" y="3582988"/>
              <a:ext cx="2714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5</a:t>
              </a:r>
            </a:p>
          </p:txBody>
        </p:sp>
        <p:sp>
          <p:nvSpPr>
            <p:cNvPr id="28696" name="Textfeld 59"/>
            <p:cNvSpPr txBox="1">
              <a:spLocks noChangeArrowheads="1"/>
            </p:cNvSpPr>
            <p:nvPr/>
          </p:nvSpPr>
          <p:spPr bwMode="auto">
            <a:xfrm>
              <a:off x="2071688" y="3302000"/>
              <a:ext cx="509587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100</a:t>
              </a:r>
            </a:p>
          </p:txBody>
        </p:sp>
        <p:sp>
          <p:nvSpPr>
            <p:cNvPr id="28697" name="Textfeld 60"/>
            <p:cNvSpPr txBox="1">
              <a:spLocks noChangeArrowheads="1"/>
            </p:cNvSpPr>
            <p:nvPr/>
          </p:nvSpPr>
          <p:spPr bwMode="auto">
            <a:xfrm>
              <a:off x="2012950" y="2170113"/>
              <a:ext cx="509588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100</a:t>
              </a:r>
            </a:p>
          </p:txBody>
        </p:sp>
        <p:sp>
          <p:nvSpPr>
            <p:cNvPr id="28698" name="Textfeld 61"/>
            <p:cNvSpPr txBox="1">
              <a:spLocks noChangeArrowheads="1"/>
            </p:cNvSpPr>
            <p:nvPr/>
          </p:nvSpPr>
          <p:spPr bwMode="auto">
            <a:xfrm>
              <a:off x="2012950" y="1001713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50</a:t>
              </a:r>
            </a:p>
          </p:txBody>
        </p:sp>
        <p:sp>
          <p:nvSpPr>
            <p:cNvPr id="28699" name="Textfeld 62"/>
            <p:cNvSpPr txBox="1">
              <a:spLocks noChangeArrowheads="1"/>
            </p:cNvSpPr>
            <p:nvPr/>
          </p:nvSpPr>
          <p:spPr bwMode="auto">
            <a:xfrm>
              <a:off x="2012950" y="1377950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20</a:t>
              </a:r>
            </a:p>
          </p:txBody>
        </p:sp>
        <p:sp>
          <p:nvSpPr>
            <p:cNvPr id="28700" name="Textfeld 90"/>
            <p:cNvSpPr txBox="1">
              <a:spLocks noChangeArrowheads="1"/>
            </p:cNvSpPr>
            <p:nvPr/>
          </p:nvSpPr>
          <p:spPr bwMode="auto">
            <a:xfrm>
              <a:off x="5784850" y="1152525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50</a:t>
              </a:r>
            </a:p>
          </p:txBody>
        </p:sp>
        <p:sp>
          <p:nvSpPr>
            <p:cNvPr id="28701" name="Textfeld 92"/>
            <p:cNvSpPr txBox="1">
              <a:spLocks noChangeArrowheads="1"/>
            </p:cNvSpPr>
            <p:nvPr/>
          </p:nvSpPr>
          <p:spPr bwMode="auto">
            <a:xfrm>
              <a:off x="6143625" y="1887538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90</a:t>
              </a:r>
            </a:p>
          </p:txBody>
        </p:sp>
        <p:sp>
          <p:nvSpPr>
            <p:cNvPr id="28702" name="Textfeld 93"/>
            <p:cNvSpPr txBox="1">
              <a:spLocks noChangeArrowheads="1"/>
            </p:cNvSpPr>
            <p:nvPr/>
          </p:nvSpPr>
          <p:spPr bwMode="auto">
            <a:xfrm>
              <a:off x="6262688" y="2905125"/>
              <a:ext cx="44926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80</a:t>
              </a:r>
            </a:p>
          </p:txBody>
        </p:sp>
        <p:sp>
          <p:nvSpPr>
            <p:cNvPr id="28703" name="Textfeld 94"/>
            <p:cNvSpPr txBox="1">
              <a:spLocks noChangeArrowheads="1"/>
            </p:cNvSpPr>
            <p:nvPr/>
          </p:nvSpPr>
          <p:spPr bwMode="auto">
            <a:xfrm>
              <a:off x="6740525" y="3244850"/>
              <a:ext cx="45085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90</a:t>
              </a:r>
            </a:p>
          </p:txBody>
        </p:sp>
        <p:sp>
          <p:nvSpPr>
            <p:cNvPr id="28704" name="Textfeld 95"/>
            <p:cNvSpPr txBox="1">
              <a:spLocks noChangeArrowheads="1"/>
            </p:cNvSpPr>
            <p:nvPr/>
          </p:nvSpPr>
          <p:spPr bwMode="auto">
            <a:xfrm>
              <a:off x="5784850" y="3471863"/>
              <a:ext cx="717550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30</a:t>
              </a:r>
            </a:p>
          </p:txBody>
        </p:sp>
        <p:sp>
          <p:nvSpPr>
            <p:cNvPr id="28705" name="Textfeld 96"/>
            <p:cNvSpPr txBox="1">
              <a:spLocks noChangeArrowheads="1"/>
            </p:cNvSpPr>
            <p:nvPr/>
          </p:nvSpPr>
          <p:spPr bwMode="auto">
            <a:xfrm>
              <a:off x="5605463" y="1717675"/>
              <a:ext cx="44926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10</a:t>
              </a:r>
            </a:p>
          </p:txBody>
        </p:sp>
        <p:sp>
          <p:nvSpPr>
            <p:cNvPr id="28706" name="Textfeld 97"/>
            <p:cNvSpPr txBox="1">
              <a:spLocks noChangeArrowheads="1"/>
            </p:cNvSpPr>
            <p:nvPr/>
          </p:nvSpPr>
          <p:spPr bwMode="auto">
            <a:xfrm>
              <a:off x="7499350" y="1717675"/>
              <a:ext cx="39211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10</a:t>
              </a:r>
            </a:p>
          </p:txBody>
        </p:sp>
        <p:sp>
          <p:nvSpPr>
            <p:cNvPr id="28707" name="Textfeld 98"/>
            <p:cNvSpPr txBox="1">
              <a:spLocks noChangeArrowheads="1"/>
            </p:cNvSpPr>
            <p:nvPr/>
          </p:nvSpPr>
          <p:spPr bwMode="auto">
            <a:xfrm>
              <a:off x="7535863" y="2852738"/>
              <a:ext cx="392112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20</a:t>
              </a:r>
            </a:p>
          </p:txBody>
        </p:sp>
        <p:cxnSp>
          <p:nvCxnSpPr>
            <p:cNvPr id="28708" name="Form 151"/>
            <p:cNvCxnSpPr>
              <a:cxnSpLocks noChangeShapeType="1"/>
              <a:stCxn id="28680" idx="3"/>
              <a:endCxn id="28679" idx="3"/>
            </p:cNvCxnSpPr>
            <p:nvPr/>
          </p:nvCxnSpPr>
          <p:spPr bwMode="auto">
            <a:xfrm>
              <a:off x="5605463" y="1027113"/>
              <a:ext cx="1587" cy="565150"/>
            </a:xfrm>
            <a:prstGeom prst="curvedConnector3">
              <a:avLst>
                <a:gd name="adj1" fmla="val 52783407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9" name="Gekrümmte Verbindung 160"/>
            <p:cNvCxnSpPr>
              <a:cxnSpLocks noChangeShapeType="1"/>
              <a:stCxn id="28679" idx="3"/>
              <a:endCxn id="28676" idx="3"/>
            </p:cNvCxnSpPr>
            <p:nvPr/>
          </p:nvCxnSpPr>
          <p:spPr bwMode="auto">
            <a:xfrm>
              <a:off x="5605463" y="1592263"/>
              <a:ext cx="1587" cy="565150"/>
            </a:xfrm>
            <a:prstGeom prst="curvedConnector3">
              <a:avLst>
                <a:gd name="adj1" fmla="val 29933384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0" name="Gekrümmte Verbindung 163"/>
            <p:cNvCxnSpPr>
              <a:cxnSpLocks noChangeShapeType="1"/>
              <a:stCxn id="28679" idx="3"/>
              <a:endCxn id="28677" idx="3"/>
            </p:cNvCxnSpPr>
            <p:nvPr/>
          </p:nvCxnSpPr>
          <p:spPr bwMode="auto">
            <a:xfrm>
              <a:off x="5605463" y="1592263"/>
              <a:ext cx="58737" cy="1187450"/>
            </a:xfrm>
            <a:prstGeom prst="curvedConnector3">
              <a:avLst>
                <a:gd name="adj1" fmla="val 1667167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1" name="Gekrümmte Verbindung 166"/>
            <p:cNvCxnSpPr>
              <a:cxnSpLocks noChangeShapeType="1"/>
              <a:stCxn id="28678" idx="3"/>
              <a:endCxn id="28681" idx="3"/>
            </p:cNvCxnSpPr>
            <p:nvPr/>
          </p:nvCxnSpPr>
          <p:spPr bwMode="auto">
            <a:xfrm>
              <a:off x="5664200" y="3402013"/>
              <a:ext cx="1588" cy="565150"/>
            </a:xfrm>
            <a:prstGeom prst="curvedConnector3">
              <a:avLst>
                <a:gd name="adj1" fmla="val 41815375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2" name="Gekrümmte Verbindung 171"/>
            <p:cNvCxnSpPr>
              <a:cxnSpLocks noChangeShapeType="1"/>
              <a:stCxn id="28677" idx="3"/>
              <a:endCxn id="28678" idx="3"/>
            </p:cNvCxnSpPr>
            <p:nvPr/>
          </p:nvCxnSpPr>
          <p:spPr bwMode="auto">
            <a:xfrm>
              <a:off x="5664200" y="2779713"/>
              <a:ext cx="1588" cy="622300"/>
            </a:xfrm>
            <a:prstGeom prst="curvedConnector3">
              <a:avLst>
                <a:gd name="adj1" fmla="val 8294531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3" name="Gekrümmte Verbindung 174"/>
            <p:cNvCxnSpPr>
              <a:cxnSpLocks noChangeShapeType="1"/>
              <a:stCxn id="28677" idx="3"/>
              <a:endCxn id="28681" idx="3"/>
            </p:cNvCxnSpPr>
            <p:nvPr/>
          </p:nvCxnSpPr>
          <p:spPr bwMode="auto">
            <a:xfrm>
              <a:off x="5664200" y="2779713"/>
              <a:ext cx="1588" cy="1187450"/>
            </a:xfrm>
            <a:prstGeom prst="curvedConnector3">
              <a:avLst>
                <a:gd name="adj1" fmla="val 114935264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4" name="Gekrümmte Verbindung 186"/>
            <p:cNvCxnSpPr>
              <a:cxnSpLocks noChangeShapeType="1"/>
              <a:stCxn id="28680" idx="3"/>
              <a:endCxn id="28677" idx="3"/>
            </p:cNvCxnSpPr>
            <p:nvPr/>
          </p:nvCxnSpPr>
          <p:spPr bwMode="auto">
            <a:xfrm>
              <a:off x="5605463" y="1027113"/>
              <a:ext cx="58737" cy="1752600"/>
            </a:xfrm>
            <a:prstGeom prst="curvedConnector3">
              <a:avLst>
                <a:gd name="adj1" fmla="val 408725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15" name="Gekrümmte Verbindung 195"/>
            <p:cNvCxnSpPr>
              <a:cxnSpLocks noChangeShapeType="1"/>
              <a:stCxn id="28676" idx="3"/>
              <a:endCxn id="28681" idx="3"/>
            </p:cNvCxnSpPr>
            <p:nvPr/>
          </p:nvCxnSpPr>
          <p:spPr bwMode="auto">
            <a:xfrm>
              <a:off x="5605463" y="2157413"/>
              <a:ext cx="58737" cy="1809750"/>
            </a:xfrm>
            <a:prstGeom prst="curvedConnector3">
              <a:avLst>
                <a:gd name="adj1" fmla="val 4097019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Gerade Verbindung 197"/>
            <p:cNvCxnSpPr>
              <a:endCxn id="28680" idx="1"/>
            </p:cNvCxnSpPr>
            <p:nvPr/>
          </p:nvCxnSpPr>
          <p:spPr>
            <a:xfrm flipV="1">
              <a:off x="2071688" y="1027113"/>
              <a:ext cx="2095500" cy="10858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17" name="Textfeld 203"/>
            <p:cNvSpPr txBox="1">
              <a:spLocks noChangeArrowheads="1"/>
            </p:cNvSpPr>
            <p:nvPr/>
          </p:nvSpPr>
          <p:spPr bwMode="auto">
            <a:xfrm>
              <a:off x="2012950" y="1717675"/>
              <a:ext cx="3905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30</a:t>
              </a:r>
            </a:p>
          </p:txBody>
        </p:sp>
        <p:cxnSp>
          <p:nvCxnSpPr>
            <p:cNvPr id="49" name="Gerade Verbindung 204"/>
            <p:cNvCxnSpPr>
              <a:endCxn id="28680" idx="1"/>
            </p:cNvCxnSpPr>
            <p:nvPr/>
          </p:nvCxnSpPr>
          <p:spPr>
            <a:xfrm flipV="1">
              <a:off x="2071688" y="1027113"/>
              <a:ext cx="2095500" cy="29527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19" name="Textfeld 208"/>
            <p:cNvSpPr txBox="1">
              <a:spLocks noChangeArrowheads="1"/>
            </p:cNvSpPr>
            <p:nvPr/>
          </p:nvSpPr>
          <p:spPr bwMode="auto">
            <a:xfrm>
              <a:off x="2492375" y="1208088"/>
              <a:ext cx="449263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 30</a:t>
              </a:r>
            </a:p>
          </p:txBody>
        </p:sp>
      </p:grpSp>
      <p:sp>
        <p:nvSpPr>
          <p:cNvPr id="51" name="Textfeld 2"/>
          <p:cNvSpPr txBox="1">
            <a:spLocks noChangeArrowheads="1"/>
          </p:cNvSpPr>
          <p:nvPr/>
        </p:nvSpPr>
        <p:spPr bwMode="auto">
          <a:xfrm>
            <a:off x="182563" y="4509120"/>
            <a:ext cx="796884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Collective Learning with Probabilistic Factor Graphs</a:t>
            </a:r>
          </a:p>
          <a:p>
            <a:pPr eaLnBrk="1" hangingPunct="1"/>
            <a:r>
              <a:rPr lang="en-US" sz="1800" dirty="0" smtClean="0"/>
              <a:t>[</a:t>
            </a:r>
            <a:r>
              <a:rPr lang="en-US" sz="1800" dirty="0" err="1" smtClean="0"/>
              <a:t>Chakrabarti</a:t>
            </a:r>
            <a:r>
              <a:rPr lang="en-US" sz="1800" dirty="0" smtClean="0"/>
              <a:t> et al.: KDD'09]: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model </a:t>
            </a:r>
            <a:r>
              <a:rPr lang="en-US" dirty="0" smtClean="0">
                <a:solidFill>
                  <a:srgbClr val="0000FF"/>
                </a:solidFill>
              </a:rPr>
              <a:t>P[</a:t>
            </a:r>
            <a:r>
              <a:rPr lang="en-US" dirty="0" err="1" smtClean="0">
                <a:solidFill>
                  <a:srgbClr val="0000FF"/>
                </a:solidFill>
              </a:rPr>
              <a:t>m|e</a:t>
            </a:r>
            <a:r>
              <a:rPr lang="en-US" dirty="0" smtClean="0">
                <a:solidFill>
                  <a:srgbClr val="0000FF"/>
                </a:solidFill>
              </a:rPr>
              <a:t>]</a:t>
            </a:r>
            <a:r>
              <a:rPr lang="en-US" dirty="0" smtClean="0"/>
              <a:t> by similarity and </a:t>
            </a:r>
            <a:r>
              <a:rPr lang="en-US" dirty="0" smtClean="0">
                <a:solidFill>
                  <a:srgbClr val="0000FF"/>
                </a:solidFill>
              </a:rPr>
              <a:t>P[e1|e2]</a:t>
            </a:r>
            <a:r>
              <a:rPr lang="en-US" dirty="0" smtClean="0"/>
              <a:t> by coherence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consider </a:t>
            </a:r>
            <a:r>
              <a:rPr lang="en-US" dirty="0" smtClean="0">
                <a:solidFill>
                  <a:srgbClr val="0000FF"/>
                </a:solidFill>
              </a:rPr>
              <a:t>likelihood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0000FF"/>
                </a:solidFill>
              </a:rPr>
              <a:t>P[m1 … </a:t>
            </a:r>
            <a:r>
              <a:rPr lang="en-US" dirty="0" err="1" smtClean="0">
                <a:solidFill>
                  <a:srgbClr val="0000FF"/>
                </a:solidFill>
              </a:rPr>
              <a:t>mk</a:t>
            </a:r>
            <a:r>
              <a:rPr lang="en-US" dirty="0" smtClean="0">
                <a:solidFill>
                  <a:srgbClr val="0000FF"/>
                </a:solidFill>
              </a:rPr>
              <a:t> | e1 … </a:t>
            </a:r>
            <a:r>
              <a:rPr lang="en-US" dirty="0" err="1" smtClean="0">
                <a:solidFill>
                  <a:srgbClr val="0000FF"/>
                </a:solidFill>
              </a:rPr>
              <a:t>ek</a:t>
            </a:r>
            <a:r>
              <a:rPr lang="en-US" dirty="0" smtClean="0">
                <a:solidFill>
                  <a:srgbClr val="0000FF"/>
                </a:solidFill>
              </a:rPr>
              <a:t>]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factorize</a:t>
            </a:r>
            <a:r>
              <a:rPr lang="en-US" dirty="0" smtClean="0"/>
              <a:t> by all </a:t>
            </a:r>
            <a:r>
              <a:rPr lang="en-US" dirty="0" smtClean="0">
                <a:solidFill>
                  <a:srgbClr val="0000FF"/>
                </a:solidFill>
              </a:rPr>
              <a:t>m-e pairs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FF"/>
                </a:solidFill>
              </a:rPr>
              <a:t>e1-e2 pairs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 smtClean="0"/>
              <a:t> use MCMC, hill-climbing, LP etc. for solution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71687" y="1027113"/>
            <a:ext cx="3594100" cy="2940050"/>
            <a:chOff x="2071687" y="1027113"/>
            <a:chExt cx="3594100" cy="2940050"/>
          </a:xfrm>
        </p:grpSpPr>
        <p:cxnSp>
          <p:nvCxnSpPr>
            <p:cNvPr id="50" name="Gerade Verbindung 43"/>
            <p:cNvCxnSpPr/>
            <p:nvPr/>
          </p:nvCxnSpPr>
          <p:spPr>
            <a:xfrm>
              <a:off x="2071687" y="1322388"/>
              <a:ext cx="2095500" cy="26987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45"/>
            <p:cNvCxnSpPr/>
            <p:nvPr/>
          </p:nvCxnSpPr>
          <p:spPr>
            <a:xfrm>
              <a:off x="2071687" y="1322388"/>
              <a:ext cx="2095500" cy="83502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47"/>
            <p:cNvCxnSpPr/>
            <p:nvPr/>
          </p:nvCxnSpPr>
          <p:spPr>
            <a:xfrm>
              <a:off x="2071687" y="2112963"/>
              <a:ext cx="2095500" cy="6667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49"/>
            <p:cNvCxnSpPr/>
            <p:nvPr/>
          </p:nvCxnSpPr>
          <p:spPr>
            <a:xfrm>
              <a:off x="2071687" y="2905125"/>
              <a:ext cx="2095500" cy="4968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1"/>
            <p:cNvCxnSpPr/>
            <p:nvPr/>
          </p:nvCxnSpPr>
          <p:spPr>
            <a:xfrm>
              <a:off x="2071687" y="2905125"/>
              <a:ext cx="2095500" cy="106203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3"/>
            <p:cNvCxnSpPr/>
            <p:nvPr/>
          </p:nvCxnSpPr>
          <p:spPr>
            <a:xfrm flipV="1">
              <a:off x="2071687" y="2779713"/>
              <a:ext cx="2095500" cy="86042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5"/>
            <p:cNvCxnSpPr/>
            <p:nvPr/>
          </p:nvCxnSpPr>
          <p:spPr>
            <a:xfrm flipV="1">
              <a:off x="2071687" y="3402013"/>
              <a:ext cx="2095500" cy="23812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Form 151"/>
            <p:cNvCxnSpPr>
              <a:cxnSpLocks noChangeShapeType="1"/>
            </p:cNvCxnSpPr>
            <p:nvPr/>
          </p:nvCxnSpPr>
          <p:spPr bwMode="auto">
            <a:xfrm>
              <a:off x="5605462" y="1027113"/>
              <a:ext cx="1587" cy="565150"/>
            </a:xfrm>
            <a:prstGeom prst="curvedConnector3">
              <a:avLst>
                <a:gd name="adj1" fmla="val 52783407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Gekrümmte Verbindung 160"/>
            <p:cNvCxnSpPr>
              <a:cxnSpLocks noChangeShapeType="1"/>
            </p:cNvCxnSpPr>
            <p:nvPr/>
          </p:nvCxnSpPr>
          <p:spPr bwMode="auto">
            <a:xfrm>
              <a:off x="5605462" y="1592263"/>
              <a:ext cx="1587" cy="565150"/>
            </a:xfrm>
            <a:prstGeom prst="curvedConnector3">
              <a:avLst>
                <a:gd name="adj1" fmla="val 29933384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Gekrümmte Verbindung 163"/>
            <p:cNvCxnSpPr>
              <a:cxnSpLocks noChangeShapeType="1"/>
            </p:cNvCxnSpPr>
            <p:nvPr/>
          </p:nvCxnSpPr>
          <p:spPr bwMode="auto">
            <a:xfrm>
              <a:off x="5605462" y="1592263"/>
              <a:ext cx="58737" cy="1187450"/>
            </a:xfrm>
            <a:prstGeom prst="curvedConnector3">
              <a:avLst>
                <a:gd name="adj1" fmla="val 1667167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Gekrümmte Verbindung 166"/>
            <p:cNvCxnSpPr>
              <a:cxnSpLocks noChangeShapeType="1"/>
            </p:cNvCxnSpPr>
            <p:nvPr/>
          </p:nvCxnSpPr>
          <p:spPr bwMode="auto">
            <a:xfrm>
              <a:off x="5664199" y="3402013"/>
              <a:ext cx="1588" cy="565150"/>
            </a:xfrm>
            <a:prstGeom prst="curvedConnector3">
              <a:avLst>
                <a:gd name="adj1" fmla="val 41815375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Gekrümmte Verbindung 171"/>
            <p:cNvCxnSpPr>
              <a:cxnSpLocks noChangeShapeType="1"/>
            </p:cNvCxnSpPr>
            <p:nvPr/>
          </p:nvCxnSpPr>
          <p:spPr bwMode="auto">
            <a:xfrm>
              <a:off x="5664199" y="2779713"/>
              <a:ext cx="1588" cy="622300"/>
            </a:xfrm>
            <a:prstGeom prst="curvedConnector3">
              <a:avLst>
                <a:gd name="adj1" fmla="val 82945310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Gekrümmte Verbindung 174"/>
            <p:cNvCxnSpPr>
              <a:cxnSpLocks noChangeShapeType="1"/>
            </p:cNvCxnSpPr>
            <p:nvPr/>
          </p:nvCxnSpPr>
          <p:spPr bwMode="auto">
            <a:xfrm>
              <a:off x="5664199" y="2779713"/>
              <a:ext cx="1588" cy="1187450"/>
            </a:xfrm>
            <a:prstGeom prst="curvedConnector3">
              <a:avLst>
                <a:gd name="adj1" fmla="val 114935264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Gekrümmte Verbindung 186"/>
            <p:cNvCxnSpPr>
              <a:cxnSpLocks noChangeShapeType="1"/>
            </p:cNvCxnSpPr>
            <p:nvPr/>
          </p:nvCxnSpPr>
          <p:spPr bwMode="auto">
            <a:xfrm>
              <a:off x="5605462" y="1027113"/>
              <a:ext cx="58737" cy="1752600"/>
            </a:xfrm>
            <a:prstGeom prst="curvedConnector3">
              <a:avLst>
                <a:gd name="adj1" fmla="val 4087250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Gekrümmte Verbindung 195"/>
            <p:cNvCxnSpPr>
              <a:cxnSpLocks noChangeShapeType="1"/>
            </p:cNvCxnSpPr>
            <p:nvPr/>
          </p:nvCxnSpPr>
          <p:spPr bwMode="auto">
            <a:xfrm>
              <a:off x="5605462" y="2157413"/>
              <a:ext cx="58737" cy="1809750"/>
            </a:xfrm>
            <a:prstGeom prst="curvedConnector3">
              <a:avLst>
                <a:gd name="adj1" fmla="val 4097019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Gerade Verbindung 197"/>
            <p:cNvCxnSpPr/>
            <p:nvPr/>
          </p:nvCxnSpPr>
          <p:spPr>
            <a:xfrm flipV="1">
              <a:off x="2071687" y="1027113"/>
              <a:ext cx="2095500" cy="108585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04"/>
            <p:cNvCxnSpPr/>
            <p:nvPr/>
          </p:nvCxnSpPr>
          <p:spPr>
            <a:xfrm flipV="1">
              <a:off x="2071687" y="1027113"/>
              <a:ext cx="2095500" cy="29527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7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765175"/>
          </a:xfrm>
        </p:spPr>
        <p:txBody>
          <a:bodyPr/>
          <a:lstStyle/>
          <a:p>
            <a:pPr defTabSz="893763" eaLnBrk="1" hangingPunct="1"/>
            <a:r>
              <a:rPr lang="en-US" dirty="0" smtClean="0">
                <a:solidFill>
                  <a:schemeClr val="tx1"/>
                </a:solidFill>
              </a:rPr>
              <a:t>Joint </a:t>
            </a:r>
            <a:r>
              <a:rPr lang="en-US" dirty="0" smtClean="0"/>
              <a:t>Mapping: Dense Subgraph</a:t>
            </a:r>
            <a:endParaRPr lang="en-US" sz="2000" dirty="0" smtClean="0"/>
          </a:p>
        </p:txBody>
      </p:sp>
      <p:sp>
        <p:nvSpPr>
          <p:cNvPr id="28675" name="Textfeld 209"/>
          <p:cNvSpPr txBox="1">
            <a:spLocks noChangeArrowheads="1"/>
          </p:cNvSpPr>
          <p:nvPr/>
        </p:nvSpPr>
        <p:spPr bwMode="auto">
          <a:xfrm>
            <a:off x="404813" y="4221163"/>
            <a:ext cx="848180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dirty="0" smtClean="0"/>
              <a:t>Compute </a:t>
            </a:r>
            <a:r>
              <a:rPr lang="en-US" dirty="0" smtClean="0">
                <a:solidFill>
                  <a:srgbClr val="0000FF"/>
                </a:solidFill>
              </a:rPr>
              <a:t>dense subgraph </a:t>
            </a:r>
            <a:r>
              <a:rPr lang="en-US" dirty="0" smtClean="0"/>
              <a:t>such that:</a:t>
            </a:r>
          </a:p>
          <a:p>
            <a:pPr eaLnBrk="1" hangingPunct="1"/>
            <a:r>
              <a:rPr lang="en-US" dirty="0" smtClean="0"/>
              <a:t>            each m is </a:t>
            </a:r>
            <a:r>
              <a:rPr lang="en-US" dirty="0" smtClean="0">
                <a:solidFill>
                  <a:srgbClr val="0000FF"/>
                </a:solidFill>
              </a:rPr>
              <a:t>connected to exactly one </a:t>
            </a:r>
            <a:r>
              <a:rPr lang="en-US" dirty="0" smtClean="0"/>
              <a:t>e (or </a:t>
            </a:r>
            <a:r>
              <a:rPr lang="en-US" dirty="0" smtClean="0">
                <a:solidFill>
                  <a:srgbClr val="0000FF"/>
                </a:solidFill>
              </a:rPr>
              <a:t>at most one </a:t>
            </a:r>
            <a:r>
              <a:rPr lang="en-US" dirty="0" smtClean="0"/>
              <a:t>e)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dirty="0" smtClean="0"/>
              <a:t>NP-hard </a:t>
            </a:r>
            <a:r>
              <a:rPr lang="en-US" dirty="0" smtClean="0">
                <a:sym typeface="Symbol"/>
              </a:rPr>
              <a:t> approximation algorithms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Alt.: feature engineering for similarity-only method</a:t>
            </a:r>
          </a:p>
          <a:p>
            <a:pPr eaLnBrk="1" hangingPunct="1"/>
            <a:r>
              <a:rPr lang="en-US" dirty="0" smtClean="0">
                <a:sym typeface="Symbol"/>
              </a:rPr>
              <a:t>            </a:t>
            </a:r>
            <a:r>
              <a:rPr lang="en-US" sz="1800" dirty="0" smtClean="0">
                <a:sym typeface="Symbol"/>
              </a:rPr>
              <a:t>[</a:t>
            </a:r>
            <a:r>
              <a:rPr lang="en-US" sz="1800" dirty="0" err="1" smtClean="0">
                <a:sym typeface="Symbol"/>
              </a:rPr>
              <a:t>Bunescu</a:t>
            </a:r>
            <a:r>
              <a:rPr lang="en-US" sz="1800" dirty="0" smtClean="0">
                <a:sym typeface="Symbol"/>
              </a:rPr>
              <a:t>/</a:t>
            </a:r>
            <a:r>
              <a:rPr lang="en-US" sz="1800" dirty="0" err="1" smtClean="0">
                <a:sym typeface="Symbol"/>
              </a:rPr>
              <a:t>Pasca</a:t>
            </a:r>
            <a:r>
              <a:rPr lang="en-US" sz="1800" dirty="0" smtClean="0">
                <a:sym typeface="Symbol"/>
              </a:rPr>
              <a:t> 2006, </a:t>
            </a:r>
            <a:r>
              <a:rPr lang="en-US" sz="1800" dirty="0" err="1" smtClean="0">
                <a:sym typeface="Symbol"/>
              </a:rPr>
              <a:t>Cucerzan</a:t>
            </a:r>
            <a:r>
              <a:rPr lang="en-US" sz="1800" dirty="0" smtClean="0">
                <a:sym typeface="Symbol"/>
              </a:rPr>
              <a:t> 2007, Milne/Witten 2008, …]</a:t>
            </a:r>
            <a:endParaRPr lang="en-US" sz="1800" dirty="0"/>
          </a:p>
        </p:txBody>
      </p:sp>
      <p:sp>
        <p:nvSpPr>
          <p:cNvPr id="28676" name="Textfeld 16"/>
          <p:cNvSpPr txBox="1">
            <a:spLocks noChangeArrowheads="1"/>
          </p:cNvSpPr>
          <p:nvPr/>
        </p:nvSpPr>
        <p:spPr bwMode="auto">
          <a:xfrm>
            <a:off x="4167188" y="200025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28677" name="Textfeld 17"/>
          <p:cNvSpPr txBox="1">
            <a:spLocks noChangeArrowheads="1"/>
          </p:cNvSpPr>
          <p:nvPr/>
        </p:nvSpPr>
        <p:spPr bwMode="auto">
          <a:xfrm>
            <a:off x="4167188" y="26225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28678" name="Textfeld 18"/>
          <p:cNvSpPr txBox="1">
            <a:spLocks noChangeArrowheads="1"/>
          </p:cNvSpPr>
          <p:nvPr/>
        </p:nvSpPr>
        <p:spPr bwMode="auto">
          <a:xfrm>
            <a:off x="4167188" y="32448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28679" name="Textfeld 22"/>
          <p:cNvSpPr txBox="1">
            <a:spLocks noChangeArrowheads="1"/>
          </p:cNvSpPr>
          <p:nvPr/>
        </p:nvSpPr>
        <p:spPr bwMode="auto">
          <a:xfrm>
            <a:off x="4167188" y="143510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28680" name="Textfeld 23"/>
          <p:cNvSpPr txBox="1">
            <a:spLocks noChangeArrowheads="1"/>
          </p:cNvSpPr>
          <p:nvPr/>
        </p:nvSpPr>
        <p:spPr bwMode="auto">
          <a:xfrm>
            <a:off x="4167188" y="86995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28681" name="Textfeld 25"/>
          <p:cNvSpPr txBox="1">
            <a:spLocks noChangeArrowheads="1"/>
          </p:cNvSpPr>
          <p:nvPr/>
        </p:nvSpPr>
        <p:spPr bwMode="auto">
          <a:xfrm>
            <a:off x="4167188" y="381000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13" name="Abgerundetes Rechteck 32"/>
          <p:cNvSpPr/>
          <p:nvPr/>
        </p:nvSpPr>
        <p:spPr>
          <a:xfrm>
            <a:off x="936625" y="1096963"/>
            <a:ext cx="1135063" cy="4508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4" name="Abgerundetes Rechteck 34"/>
          <p:cNvSpPr/>
          <p:nvPr/>
        </p:nvSpPr>
        <p:spPr>
          <a:xfrm>
            <a:off x="936625" y="1887538"/>
            <a:ext cx="1135063" cy="4524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5" name="Abgerundetes Rechteck 36"/>
          <p:cNvSpPr/>
          <p:nvPr/>
        </p:nvSpPr>
        <p:spPr>
          <a:xfrm>
            <a:off x="936625" y="2622550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6" name="Abgerundetes Rechteck 40"/>
          <p:cNvSpPr/>
          <p:nvPr/>
        </p:nvSpPr>
        <p:spPr>
          <a:xfrm>
            <a:off x="936625" y="3413125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cxnSp>
        <p:nvCxnSpPr>
          <p:cNvPr id="17" name="Gerade Verbindung 43"/>
          <p:cNvCxnSpPr>
            <a:stCxn id="13" idx="3"/>
            <a:endCxn id="28679" idx="1"/>
          </p:cNvCxnSpPr>
          <p:nvPr/>
        </p:nvCxnSpPr>
        <p:spPr>
          <a:xfrm>
            <a:off x="2071688" y="1322388"/>
            <a:ext cx="2095500" cy="31276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45"/>
          <p:cNvCxnSpPr>
            <a:stCxn id="13" idx="3"/>
            <a:endCxn id="28676" idx="1"/>
          </p:cNvCxnSpPr>
          <p:nvPr/>
        </p:nvCxnSpPr>
        <p:spPr>
          <a:xfrm>
            <a:off x="2071688" y="1322388"/>
            <a:ext cx="2095500" cy="8779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47"/>
          <p:cNvCxnSpPr>
            <a:stCxn id="14" idx="3"/>
            <a:endCxn id="28677" idx="1"/>
          </p:cNvCxnSpPr>
          <p:nvPr/>
        </p:nvCxnSpPr>
        <p:spPr>
          <a:xfrm>
            <a:off x="2071688" y="2113757"/>
            <a:ext cx="2095500" cy="70884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49"/>
          <p:cNvCxnSpPr>
            <a:endCxn id="28678" idx="1"/>
          </p:cNvCxnSpPr>
          <p:nvPr/>
        </p:nvCxnSpPr>
        <p:spPr>
          <a:xfrm>
            <a:off x="2071688" y="2905125"/>
            <a:ext cx="2095500" cy="53978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51"/>
          <p:cNvCxnSpPr>
            <a:endCxn id="28681" idx="1"/>
          </p:cNvCxnSpPr>
          <p:nvPr/>
        </p:nvCxnSpPr>
        <p:spPr>
          <a:xfrm>
            <a:off x="2071688" y="2905125"/>
            <a:ext cx="2095500" cy="110493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53"/>
          <p:cNvCxnSpPr>
            <a:stCxn id="16" idx="3"/>
            <a:endCxn id="28677" idx="1"/>
          </p:cNvCxnSpPr>
          <p:nvPr/>
        </p:nvCxnSpPr>
        <p:spPr>
          <a:xfrm flipV="1">
            <a:off x="2071688" y="2822605"/>
            <a:ext cx="2095500" cy="8167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55"/>
          <p:cNvCxnSpPr>
            <a:stCxn id="16" idx="3"/>
            <a:endCxn id="28678" idx="1"/>
          </p:cNvCxnSpPr>
          <p:nvPr/>
        </p:nvCxnSpPr>
        <p:spPr>
          <a:xfrm flipV="1">
            <a:off x="2071688" y="3444905"/>
            <a:ext cx="2095500" cy="1944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3" name="Textfeld 56"/>
          <p:cNvSpPr txBox="1">
            <a:spLocks noChangeArrowheads="1"/>
          </p:cNvSpPr>
          <p:nvPr/>
        </p:nvSpPr>
        <p:spPr bwMode="auto">
          <a:xfrm>
            <a:off x="2071688" y="3017838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90</a:t>
            </a:r>
            <a:endParaRPr lang="en-US" sz="2000" dirty="0"/>
          </a:p>
        </p:txBody>
      </p:sp>
      <p:sp>
        <p:nvSpPr>
          <p:cNvPr id="28694" name="Textfeld 57"/>
          <p:cNvSpPr txBox="1">
            <a:spLocks noChangeArrowheads="1"/>
          </p:cNvSpPr>
          <p:nvPr/>
        </p:nvSpPr>
        <p:spPr bwMode="auto">
          <a:xfrm>
            <a:off x="2071688" y="262255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30</a:t>
            </a:r>
            <a:endParaRPr lang="en-US" sz="2000" dirty="0"/>
          </a:p>
        </p:txBody>
      </p:sp>
      <p:sp>
        <p:nvSpPr>
          <p:cNvPr id="28695" name="Textfeld 58"/>
          <p:cNvSpPr txBox="1">
            <a:spLocks noChangeArrowheads="1"/>
          </p:cNvSpPr>
          <p:nvPr/>
        </p:nvSpPr>
        <p:spPr bwMode="auto">
          <a:xfrm>
            <a:off x="2133600" y="3582988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5</a:t>
            </a:r>
            <a:endParaRPr lang="en-US" sz="2000" dirty="0"/>
          </a:p>
        </p:txBody>
      </p:sp>
      <p:sp>
        <p:nvSpPr>
          <p:cNvPr id="28696" name="Textfeld 59"/>
          <p:cNvSpPr txBox="1">
            <a:spLocks noChangeArrowheads="1"/>
          </p:cNvSpPr>
          <p:nvPr/>
        </p:nvSpPr>
        <p:spPr bwMode="auto">
          <a:xfrm>
            <a:off x="2071688" y="3302000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100</a:t>
            </a:r>
            <a:endParaRPr lang="en-US" sz="2000" dirty="0"/>
          </a:p>
        </p:txBody>
      </p:sp>
      <p:sp>
        <p:nvSpPr>
          <p:cNvPr id="28697" name="Textfeld 60"/>
          <p:cNvSpPr txBox="1">
            <a:spLocks noChangeArrowheads="1"/>
          </p:cNvSpPr>
          <p:nvPr/>
        </p:nvSpPr>
        <p:spPr bwMode="auto">
          <a:xfrm>
            <a:off x="2012950" y="2170113"/>
            <a:ext cx="6126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100</a:t>
            </a:r>
            <a:endParaRPr lang="en-US" sz="2000" dirty="0"/>
          </a:p>
        </p:txBody>
      </p:sp>
      <p:sp>
        <p:nvSpPr>
          <p:cNvPr id="28698" name="Textfeld 61"/>
          <p:cNvSpPr txBox="1">
            <a:spLocks noChangeArrowheads="1"/>
          </p:cNvSpPr>
          <p:nvPr/>
        </p:nvSpPr>
        <p:spPr bwMode="auto">
          <a:xfrm>
            <a:off x="2012950" y="1001713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50</a:t>
            </a:r>
            <a:endParaRPr lang="en-US" sz="2000" dirty="0"/>
          </a:p>
        </p:txBody>
      </p:sp>
      <p:sp>
        <p:nvSpPr>
          <p:cNvPr id="28699" name="Textfeld 62"/>
          <p:cNvSpPr txBox="1">
            <a:spLocks noChangeArrowheads="1"/>
          </p:cNvSpPr>
          <p:nvPr/>
        </p:nvSpPr>
        <p:spPr bwMode="auto">
          <a:xfrm>
            <a:off x="2012950" y="1377950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20</a:t>
            </a:r>
            <a:endParaRPr lang="en-US" sz="2000" dirty="0"/>
          </a:p>
        </p:txBody>
      </p:sp>
      <p:sp>
        <p:nvSpPr>
          <p:cNvPr id="28700" name="Textfeld 90"/>
          <p:cNvSpPr txBox="1">
            <a:spLocks noChangeArrowheads="1"/>
          </p:cNvSpPr>
          <p:nvPr/>
        </p:nvSpPr>
        <p:spPr bwMode="auto">
          <a:xfrm>
            <a:off x="5784850" y="1152525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50</a:t>
            </a:r>
            <a:endParaRPr lang="en-US" sz="2000" dirty="0"/>
          </a:p>
        </p:txBody>
      </p:sp>
      <p:sp>
        <p:nvSpPr>
          <p:cNvPr id="28701" name="Textfeld 92"/>
          <p:cNvSpPr txBox="1">
            <a:spLocks noChangeArrowheads="1"/>
          </p:cNvSpPr>
          <p:nvPr/>
        </p:nvSpPr>
        <p:spPr bwMode="auto">
          <a:xfrm>
            <a:off x="6047691" y="1887538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90</a:t>
            </a:r>
            <a:endParaRPr lang="en-US" sz="2000" dirty="0"/>
          </a:p>
        </p:txBody>
      </p:sp>
      <p:sp>
        <p:nvSpPr>
          <p:cNvPr id="28702" name="Textfeld 93"/>
          <p:cNvSpPr txBox="1">
            <a:spLocks noChangeArrowheads="1"/>
          </p:cNvSpPr>
          <p:nvPr/>
        </p:nvSpPr>
        <p:spPr bwMode="auto">
          <a:xfrm>
            <a:off x="6262688" y="2905125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80</a:t>
            </a:r>
            <a:endParaRPr lang="en-US" sz="2000" dirty="0"/>
          </a:p>
        </p:txBody>
      </p:sp>
      <p:sp>
        <p:nvSpPr>
          <p:cNvPr id="28703" name="Textfeld 94"/>
          <p:cNvSpPr txBox="1">
            <a:spLocks noChangeArrowheads="1"/>
          </p:cNvSpPr>
          <p:nvPr/>
        </p:nvSpPr>
        <p:spPr bwMode="auto">
          <a:xfrm>
            <a:off x="6740525" y="3244850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90</a:t>
            </a:r>
            <a:endParaRPr lang="en-US" sz="2000" dirty="0"/>
          </a:p>
        </p:txBody>
      </p:sp>
      <p:sp>
        <p:nvSpPr>
          <p:cNvPr id="28704" name="Textfeld 95"/>
          <p:cNvSpPr txBox="1">
            <a:spLocks noChangeArrowheads="1"/>
          </p:cNvSpPr>
          <p:nvPr/>
        </p:nvSpPr>
        <p:spPr bwMode="auto">
          <a:xfrm>
            <a:off x="5784850" y="3471863"/>
            <a:ext cx="717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30</a:t>
            </a:r>
            <a:endParaRPr lang="en-US" sz="2000" dirty="0"/>
          </a:p>
        </p:txBody>
      </p:sp>
      <p:sp>
        <p:nvSpPr>
          <p:cNvPr id="28705" name="Textfeld 96"/>
          <p:cNvSpPr txBox="1">
            <a:spLocks noChangeArrowheads="1"/>
          </p:cNvSpPr>
          <p:nvPr/>
        </p:nvSpPr>
        <p:spPr bwMode="auto">
          <a:xfrm>
            <a:off x="5605463" y="1717675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10</a:t>
            </a:r>
            <a:endParaRPr lang="en-US" sz="2000" dirty="0"/>
          </a:p>
        </p:txBody>
      </p:sp>
      <p:sp>
        <p:nvSpPr>
          <p:cNvPr id="28706" name="Textfeld 97"/>
          <p:cNvSpPr txBox="1">
            <a:spLocks noChangeArrowheads="1"/>
          </p:cNvSpPr>
          <p:nvPr/>
        </p:nvSpPr>
        <p:spPr bwMode="auto">
          <a:xfrm>
            <a:off x="7499350" y="1717675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10</a:t>
            </a:r>
            <a:endParaRPr lang="en-US" sz="2000" dirty="0"/>
          </a:p>
        </p:txBody>
      </p:sp>
      <p:sp>
        <p:nvSpPr>
          <p:cNvPr id="28707" name="Textfeld 98"/>
          <p:cNvSpPr txBox="1">
            <a:spLocks noChangeArrowheads="1"/>
          </p:cNvSpPr>
          <p:nvPr/>
        </p:nvSpPr>
        <p:spPr bwMode="auto">
          <a:xfrm>
            <a:off x="7535863" y="2852738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20</a:t>
            </a:r>
            <a:endParaRPr lang="en-US" sz="2000" dirty="0"/>
          </a:p>
        </p:txBody>
      </p:sp>
      <p:cxnSp>
        <p:nvCxnSpPr>
          <p:cNvPr id="28708" name="Form 151"/>
          <p:cNvCxnSpPr>
            <a:cxnSpLocks noChangeShapeType="1"/>
            <a:stCxn id="28680" idx="3"/>
            <a:endCxn id="28679" idx="3"/>
          </p:cNvCxnSpPr>
          <p:nvPr/>
        </p:nvCxnSpPr>
        <p:spPr bwMode="auto">
          <a:xfrm>
            <a:off x="5605463" y="1070005"/>
            <a:ext cx="12700" cy="565150"/>
          </a:xfrm>
          <a:prstGeom prst="curvedConnector3">
            <a:avLst>
              <a:gd name="adj1" fmla="val 564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9" name="Gekrümmte Verbindung 160"/>
          <p:cNvCxnSpPr>
            <a:cxnSpLocks noChangeShapeType="1"/>
            <a:stCxn id="28679" idx="3"/>
            <a:endCxn id="28676" idx="3"/>
          </p:cNvCxnSpPr>
          <p:nvPr/>
        </p:nvCxnSpPr>
        <p:spPr bwMode="auto">
          <a:xfrm>
            <a:off x="5605463" y="1635155"/>
            <a:ext cx="12700" cy="565150"/>
          </a:xfrm>
          <a:prstGeom prst="curvedConnector3">
            <a:avLst>
              <a:gd name="adj1" fmla="val 444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0" name="Gekrümmte Verbindung 163"/>
          <p:cNvCxnSpPr>
            <a:cxnSpLocks noChangeShapeType="1"/>
            <a:stCxn id="28679" idx="3"/>
            <a:endCxn id="28677" idx="3"/>
          </p:cNvCxnSpPr>
          <p:nvPr/>
        </p:nvCxnSpPr>
        <p:spPr bwMode="auto">
          <a:xfrm>
            <a:off x="5605463" y="1635155"/>
            <a:ext cx="58737" cy="1187450"/>
          </a:xfrm>
          <a:prstGeom prst="curvedConnector3">
            <a:avLst>
              <a:gd name="adj1" fmla="val 1643797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1" name="Gekrümmte Verbindung 166"/>
          <p:cNvCxnSpPr>
            <a:cxnSpLocks noChangeShapeType="1"/>
            <a:stCxn id="28678" idx="3"/>
            <a:endCxn id="28681" idx="3"/>
          </p:cNvCxnSpPr>
          <p:nvPr/>
        </p:nvCxnSpPr>
        <p:spPr bwMode="auto">
          <a:xfrm>
            <a:off x="5664200" y="3444905"/>
            <a:ext cx="12700" cy="565150"/>
          </a:xfrm>
          <a:prstGeom prst="curvedConnector3">
            <a:avLst>
              <a:gd name="adj1" fmla="val 522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2" name="Gekrümmte Verbindung 171"/>
          <p:cNvCxnSpPr>
            <a:cxnSpLocks noChangeShapeType="1"/>
            <a:stCxn id="28677" idx="3"/>
            <a:endCxn id="28678" idx="3"/>
          </p:cNvCxnSpPr>
          <p:nvPr/>
        </p:nvCxnSpPr>
        <p:spPr bwMode="auto">
          <a:xfrm>
            <a:off x="5664200" y="2822605"/>
            <a:ext cx="12700" cy="622300"/>
          </a:xfrm>
          <a:prstGeom prst="curvedConnector3">
            <a:avLst>
              <a:gd name="adj1" fmla="val 942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3" name="Gekrümmte Verbindung 174"/>
          <p:cNvCxnSpPr>
            <a:cxnSpLocks noChangeShapeType="1"/>
            <a:stCxn id="28677" idx="3"/>
            <a:endCxn id="28681" idx="3"/>
          </p:cNvCxnSpPr>
          <p:nvPr/>
        </p:nvCxnSpPr>
        <p:spPr bwMode="auto">
          <a:xfrm>
            <a:off x="5664200" y="2822605"/>
            <a:ext cx="12700" cy="1187450"/>
          </a:xfrm>
          <a:prstGeom prst="curvedConnector3">
            <a:avLst>
              <a:gd name="adj1" fmla="val 1422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4" name="Gekrümmte Verbindung 186"/>
          <p:cNvCxnSpPr>
            <a:cxnSpLocks noChangeShapeType="1"/>
            <a:stCxn id="28680" idx="3"/>
            <a:endCxn id="28677" idx="3"/>
          </p:cNvCxnSpPr>
          <p:nvPr/>
        </p:nvCxnSpPr>
        <p:spPr bwMode="auto">
          <a:xfrm>
            <a:off x="5605463" y="1070005"/>
            <a:ext cx="58737" cy="1752600"/>
          </a:xfrm>
          <a:prstGeom prst="curvedConnector3">
            <a:avLst>
              <a:gd name="adj1" fmla="val 4043817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5" name="Gekrümmte Verbindung 195"/>
          <p:cNvCxnSpPr>
            <a:cxnSpLocks noChangeShapeType="1"/>
            <a:stCxn id="28676" idx="3"/>
            <a:endCxn id="28681" idx="3"/>
          </p:cNvCxnSpPr>
          <p:nvPr/>
        </p:nvCxnSpPr>
        <p:spPr bwMode="auto">
          <a:xfrm>
            <a:off x="5605463" y="2200305"/>
            <a:ext cx="58737" cy="1809750"/>
          </a:xfrm>
          <a:prstGeom prst="curvedConnector3">
            <a:avLst>
              <a:gd name="adj1" fmla="val 409571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Gerade Verbindung 197"/>
          <p:cNvCxnSpPr>
            <a:endCxn id="28680" idx="1"/>
          </p:cNvCxnSpPr>
          <p:nvPr/>
        </p:nvCxnSpPr>
        <p:spPr>
          <a:xfrm flipV="1">
            <a:off x="2071688" y="1070005"/>
            <a:ext cx="2095500" cy="104295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17" name="Textfeld 203"/>
          <p:cNvSpPr txBox="1">
            <a:spLocks noChangeArrowheads="1"/>
          </p:cNvSpPr>
          <p:nvPr/>
        </p:nvSpPr>
        <p:spPr bwMode="auto">
          <a:xfrm>
            <a:off x="2012950" y="1717675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30</a:t>
            </a:r>
            <a:endParaRPr lang="en-US" sz="2000" dirty="0"/>
          </a:p>
        </p:txBody>
      </p:sp>
      <p:cxnSp>
        <p:nvCxnSpPr>
          <p:cNvPr id="49" name="Gerade Verbindung 204"/>
          <p:cNvCxnSpPr>
            <a:endCxn id="28680" idx="1"/>
          </p:cNvCxnSpPr>
          <p:nvPr/>
        </p:nvCxnSpPr>
        <p:spPr>
          <a:xfrm flipV="1">
            <a:off x="2071688" y="1070005"/>
            <a:ext cx="2095500" cy="25238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19" name="Textfeld 208"/>
          <p:cNvSpPr txBox="1">
            <a:spLocks noChangeArrowheads="1"/>
          </p:cNvSpPr>
          <p:nvPr/>
        </p:nvSpPr>
        <p:spPr bwMode="auto">
          <a:xfrm>
            <a:off x="2492375" y="1208088"/>
            <a:ext cx="54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 30</a:t>
            </a:r>
            <a:endParaRPr lang="en-US" sz="2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4225" y="1309688"/>
            <a:ext cx="3609975" cy="2679700"/>
            <a:chOff x="1812865" y="1324905"/>
            <a:chExt cx="4343311" cy="3413731"/>
          </a:xfrm>
        </p:grpSpPr>
        <p:grpSp>
          <p:nvGrpSpPr>
            <p:cNvPr id="28726" name="Group 2"/>
            <p:cNvGrpSpPr>
              <a:grpSpLocks/>
            </p:cNvGrpSpPr>
            <p:nvPr/>
          </p:nvGrpSpPr>
          <p:grpSpPr bwMode="auto">
            <a:xfrm>
              <a:off x="1812865" y="1324905"/>
              <a:ext cx="4343311" cy="3413731"/>
              <a:chOff x="1812865" y="1324905"/>
              <a:chExt cx="4343311" cy="3413731"/>
            </a:xfrm>
          </p:grpSpPr>
          <p:cxnSp>
            <p:nvCxnSpPr>
              <p:cNvPr id="54" name="Gerade Verbindung 204"/>
              <p:cNvCxnSpPr>
                <a:endCxn id="28679" idx="1"/>
              </p:cNvCxnSpPr>
              <p:nvPr/>
            </p:nvCxnSpPr>
            <p:spPr>
              <a:xfrm>
                <a:off x="1833875" y="1324905"/>
                <a:ext cx="2521183" cy="4146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47"/>
              <p:cNvCxnSpPr/>
              <p:nvPr/>
            </p:nvCxnSpPr>
            <p:spPr>
              <a:xfrm>
                <a:off x="1812865" y="2366416"/>
                <a:ext cx="2521183" cy="847366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1"/>
              <p:cNvCxnSpPr/>
              <p:nvPr/>
            </p:nvCxnSpPr>
            <p:spPr>
              <a:xfrm>
                <a:off x="1835785" y="3385682"/>
                <a:ext cx="2519274" cy="1352954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31" name="Gekrümmte Verbindung 174"/>
              <p:cNvCxnSpPr>
                <a:cxnSpLocks noChangeShapeType="1"/>
              </p:cNvCxnSpPr>
              <p:nvPr/>
            </p:nvCxnSpPr>
            <p:spPr bwMode="auto">
              <a:xfrm>
                <a:off x="6154588" y="3193799"/>
                <a:ext cx="1588" cy="1512168"/>
              </a:xfrm>
              <a:prstGeom prst="curvedConnector3">
                <a:avLst>
                  <a:gd name="adj1" fmla="val 136510833"/>
                </a:avLst>
              </a:prstGeom>
              <a:noFill/>
              <a:ln w="57150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732" name="Gekrümmte Verbindung 163"/>
              <p:cNvCxnSpPr>
                <a:cxnSpLocks noChangeShapeType="1"/>
              </p:cNvCxnSpPr>
              <p:nvPr/>
            </p:nvCxnSpPr>
            <p:spPr bwMode="auto">
              <a:xfrm>
                <a:off x="6049752" y="1690179"/>
                <a:ext cx="72008" cy="1512168"/>
              </a:xfrm>
              <a:prstGeom prst="curvedConnector3">
                <a:avLst>
                  <a:gd name="adj1" fmla="val 1667167"/>
                </a:avLst>
              </a:prstGeom>
              <a:noFill/>
              <a:ln w="57150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53" name="Gerade Verbindung 53"/>
            <p:cNvCxnSpPr/>
            <p:nvPr/>
          </p:nvCxnSpPr>
          <p:spPr>
            <a:xfrm flipV="1">
              <a:off x="1824325" y="3213782"/>
              <a:ext cx="2521183" cy="109611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feld 22"/>
          <p:cNvSpPr txBox="1">
            <a:spLocks noChangeArrowheads="1"/>
          </p:cNvSpPr>
          <p:nvPr/>
        </p:nvSpPr>
        <p:spPr bwMode="auto">
          <a:xfrm>
            <a:off x="4173538" y="1449388"/>
            <a:ext cx="1438275" cy="400110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58" name="Textfeld 22"/>
          <p:cNvSpPr txBox="1">
            <a:spLocks noChangeArrowheads="1"/>
          </p:cNvSpPr>
          <p:nvPr/>
        </p:nvSpPr>
        <p:spPr bwMode="auto">
          <a:xfrm>
            <a:off x="4162425" y="2622550"/>
            <a:ext cx="1501775" cy="400110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  <p:sp>
        <p:nvSpPr>
          <p:cNvPr id="59" name="Textfeld 22"/>
          <p:cNvSpPr txBox="1">
            <a:spLocks noChangeArrowheads="1"/>
          </p:cNvSpPr>
          <p:nvPr/>
        </p:nvSpPr>
        <p:spPr bwMode="auto">
          <a:xfrm>
            <a:off x="4176713" y="3803650"/>
            <a:ext cx="1476375" cy="400110"/>
          </a:xfrm>
          <a:prstGeom prst="rect">
            <a:avLst/>
          </a:prstGeom>
          <a:noFill/>
          <a:ln w="57150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1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581128"/>
            <a:ext cx="9144000" cy="432048"/>
          </a:xfrm>
          <a:prstGeom prst="rect">
            <a:avLst/>
          </a:prstGeom>
          <a:solidFill>
            <a:srgbClr val="99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Coherence Graph Algorithm</a:t>
            </a:r>
            <a:endParaRPr lang="en-US" sz="2000" dirty="0" smtClean="0"/>
          </a:p>
        </p:txBody>
      </p:sp>
      <p:sp>
        <p:nvSpPr>
          <p:cNvPr id="76803" name="Textfeld 209"/>
          <p:cNvSpPr txBox="1">
            <a:spLocks noChangeArrowheads="1"/>
          </p:cNvSpPr>
          <p:nvPr/>
        </p:nvSpPr>
        <p:spPr bwMode="auto">
          <a:xfrm>
            <a:off x="404813" y="4221163"/>
            <a:ext cx="87391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 Compute </a:t>
            </a:r>
            <a:r>
              <a:rPr lang="en-US" dirty="0" smtClean="0">
                <a:solidFill>
                  <a:srgbClr val="0000FF"/>
                </a:solidFill>
              </a:rPr>
              <a:t>dense subgraph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       maximize </a:t>
            </a:r>
            <a:r>
              <a:rPr lang="en-US" dirty="0" smtClean="0">
                <a:solidFill>
                  <a:srgbClr val="0000FF"/>
                </a:solidFill>
              </a:rPr>
              <a:t>min weighted degree </a:t>
            </a:r>
            <a:r>
              <a:rPr lang="en-US" dirty="0" smtClean="0"/>
              <a:t>among entity nodes</a:t>
            </a:r>
          </a:p>
          <a:p>
            <a:r>
              <a:rPr lang="en-US" dirty="0" smtClean="0"/>
              <a:t>  such that:</a:t>
            </a:r>
          </a:p>
          <a:p>
            <a:r>
              <a:rPr lang="en-US" dirty="0" smtClean="0"/>
              <a:t>       each m is </a:t>
            </a:r>
            <a:r>
              <a:rPr lang="en-US" dirty="0" smtClean="0">
                <a:solidFill>
                  <a:srgbClr val="0000FF"/>
                </a:solidFill>
              </a:rPr>
              <a:t>connected to exactly one </a:t>
            </a:r>
            <a:r>
              <a:rPr lang="en-US" dirty="0" smtClean="0"/>
              <a:t>e (or </a:t>
            </a:r>
            <a:r>
              <a:rPr lang="en-US" dirty="0" smtClean="0">
                <a:solidFill>
                  <a:srgbClr val="0000FF"/>
                </a:solidFill>
              </a:rPr>
              <a:t>at most one </a:t>
            </a:r>
            <a:r>
              <a:rPr lang="en-US" dirty="0" smtClean="0"/>
              <a:t>e)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Greedy</a:t>
            </a:r>
            <a:r>
              <a:rPr lang="en-US" dirty="0" smtClean="0"/>
              <a:t> approximation:</a:t>
            </a:r>
          </a:p>
          <a:p>
            <a:r>
              <a:rPr lang="en-US" dirty="0" smtClean="0"/>
              <a:t>       iteratively remove weakest entity and its edges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 Keep alternative solutions, then use local/randomized search</a:t>
            </a:r>
          </a:p>
          <a:p>
            <a:endParaRPr lang="en-US" dirty="0"/>
          </a:p>
        </p:txBody>
      </p:sp>
      <p:sp>
        <p:nvSpPr>
          <p:cNvPr id="76804" name="Textfeld 17"/>
          <p:cNvSpPr txBox="1">
            <a:spLocks noChangeArrowheads="1"/>
          </p:cNvSpPr>
          <p:nvPr/>
        </p:nvSpPr>
        <p:spPr bwMode="auto">
          <a:xfrm>
            <a:off x="4167188" y="26225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6805" name="Textfeld 18"/>
          <p:cNvSpPr txBox="1">
            <a:spLocks noChangeArrowheads="1"/>
          </p:cNvSpPr>
          <p:nvPr/>
        </p:nvSpPr>
        <p:spPr bwMode="auto">
          <a:xfrm>
            <a:off x="4167188" y="32448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6806" name="Textfeld 22"/>
          <p:cNvSpPr txBox="1">
            <a:spLocks noChangeArrowheads="1"/>
          </p:cNvSpPr>
          <p:nvPr/>
        </p:nvSpPr>
        <p:spPr bwMode="auto">
          <a:xfrm>
            <a:off x="4167188" y="143510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6807" name="Textfeld 23"/>
          <p:cNvSpPr txBox="1">
            <a:spLocks noChangeArrowheads="1"/>
          </p:cNvSpPr>
          <p:nvPr/>
        </p:nvSpPr>
        <p:spPr bwMode="auto">
          <a:xfrm>
            <a:off x="4167188" y="86995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76808" name="Textfeld 25"/>
          <p:cNvSpPr txBox="1">
            <a:spLocks noChangeArrowheads="1"/>
          </p:cNvSpPr>
          <p:nvPr/>
        </p:nvSpPr>
        <p:spPr bwMode="auto">
          <a:xfrm>
            <a:off x="4167188" y="381000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10" name="Abgerundetes Rechteck 32"/>
          <p:cNvSpPr/>
          <p:nvPr/>
        </p:nvSpPr>
        <p:spPr>
          <a:xfrm>
            <a:off x="936625" y="1096963"/>
            <a:ext cx="1135063" cy="4508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1" name="Abgerundetes Rechteck 34"/>
          <p:cNvSpPr/>
          <p:nvPr/>
        </p:nvSpPr>
        <p:spPr>
          <a:xfrm>
            <a:off x="936625" y="1887538"/>
            <a:ext cx="1135063" cy="4524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2" name="Abgerundetes Rechteck 36"/>
          <p:cNvSpPr/>
          <p:nvPr/>
        </p:nvSpPr>
        <p:spPr>
          <a:xfrm>
            <a:off x="936625" y="2622550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13" name="Abgerundetes Rechteck 40"/>
          <p:cNvSpPr/>
          <p:nvPr/>
        </p:nvSpPr>
        <p:spPr>
          <a:xfrm>
            <a:off x="936625" y="3413125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cxnSp>
        <p:nvCxnSpPr>
          <p:cNvPr id="14" name="Gerade Verbindung 43"/>
          <p:cNvCxnSpPr>
            <a:stCxn id="10" idx="3"/>
            <a:endCxn id="76806" idx="1"/>
          </p:cNvCxnSpPr>
          <p:nvPr/>
        </p:nvCxnSpPr>
        <p:spPr>
          <a:xfrm>
            <a:off x="2071688" y="1322388"/>
            <a:ext cx="2095500" cy="31276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47"/>
          <p:cNvCxnSpPr>
            <a:stCxn id="11" idx="3"/>
            <a:endCxn id="76804" idx="1"/>
          </p:cNvCxnSpPr>
          <p:nvPr/>
        </p:nvCxnSpPr>
        <p:spPr>
          <a:xfrm>
            <a:off x="2071688" y="2113757"/>
            <a:ext cx="2095500" cy="70884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49"/>
          <p:cNvCxnSpPr>
            <a:endCxn id="76805" idx="1"/>
          </p:cNvCxnSpPr>
          <p:nvPr/>
        </p:nvCxnSpPr>
        <p:spPr>
          <a:xfrm>
            <a:off x="2071688" y="2905125"/>
            <a:ext cx="2095500" cy="53978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1"/>
          <p:cNvCxnSpPr>
            <a:endCxn id="76808" idx="1"/>
          </p:cNvCxnSpPr>
          <p:nvPr/>
        </p:nvCxnSpPr>
        <p:spPr>
          <a:xfrm>
            <a:off x="2071688" y="2905125"/>
            <a:ext cx="2095500" cy="110493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3"/>
          <p:cNvCxnSpPr>
            <a:stCxn id="13" idx="3"/>
            <a:endCxn id="76804" idx="1"/>
          </p:cNvCxnSpPr>
          <p:nvPr/>
        </p:nvCxnSpPr>
        <p:spPr>
          <a:xfrm flipV="1">
            <a:off x="2071688" y="2822605"/>
            <a:ext cx="2095500" cy="8167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55"/>
          <p:cNvCxnSpPr>
            <a:stCxn id="13" idx="3"/>
            <a:endCxn id="76805" idx="1"/>
          </p:cNvCxnSpPr>
          <p:nvPr/>
        </p:nvCxnSpPr>
        <p:spPr>
          <a:xfrm flipV="1">
            <a:off x="2071688" y="3444905"/>
            <a:ext cx="2095500" cy="1944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19" name="Textfeld 56"/>
          <p:cNvSpPr txBox="1">
            <a:spLocks noChangeArrowheads="1"/>
          </p:cNvSpPr>
          <p:nvPr/>
        </p:nvSpPr>
        <p:spPr bwMode="auto">
          <a:xfrm>
            <a:off x="2071688" y="3017838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90</a:t>
            </a:r>
            <a:endParaRPr lang="en-US" sz="2000" dirty="0"/>
          </a:p>
        </p:txBody>
      </p:sp>
      <p:sp>
        <p:nvSpPr>
          <p:cNvPr id="76820" name="Textfeld 57"/>
          <p:cNvSpPr txBox="1">
            <a:spLocks noChangeArrowheads="1"/>
          </p:cNvSpPr>
          <p:nvPr/>
        </p:nvSpPr>
        <p:spPr bwMode="auto">
          <a:xfrm>
            <a:off x="2071688" y="2622550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30</a:t>
            </a:r>
            <a:endParaRPr lang="en-US" sz="2000" dirty="0"/>
          </a:p>
        </p:txBody>
      </p:sp>
      <p:sp>
        <p:nvSpPr>
          <p:cNvPr id="76821" name="Textfeld 58"/>
          <p:cNvSpPr txBox="1">
            <a:spLocks noChangeArrowheads="1"/>
          </p:cNvSpPr>
          <p:nvPr/>
        </p:nvSpPr>
        <p:spPr bwMode="auto">
          <a:xfrm>
            <a:off x="2133600" y="3582988"/>
            <a:ext cx="3273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5</a:t>
            </a:r>
            <a:endParaRPr lang="en-US" sz="2000" dirty="0"/>
          </a:p>
        </p:txBody>
      </p:sp>
      <p:sp>
        <p:nvSpPr>
          <p:cNvPr id="76822" name="Textfeld 59"/>
          <p:cNvSpPr txBox="1">
            <a:spLocks noChangeArrowheads="1"/>
          </p:cNvSpPr>
          <p:nvPr/>
        </p:nvSpPr>
        <p:spPr bwMode="auto">
          <a:xfrm>
            <a:off x="2071688" y="3302000"/>
            <a:ext cx="612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100</a:t>
            </a:r>
            <a:endParaRPr lang="en-US" sz="2000" dirty="0"/>
          </a:p>
        </p:txBody>
      </p:sp>
      <p:sp>
        <p:nvSpPr>
          <p:cNvPr id="76823" name="Textfeld 60"/>
          <p:cNvSpPr txBox="1">
            <a:spLocks noChangeArrowheads="1"/>
          </p:cNvSpPr>
          <p:nvPr/>
        </p:nvSpPr>
        <p:spPr bwMode="auto">
          <a:xfrm>
            <a:off x="2012950" y="2170113"/>
            <a:ext cx="612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100</a:t>
            </a:r>
            <a:endParaRPr lang="en-US" sz="2000" dirty="0"/>
          </a:p>
        </p:txBody>
      </p:sp>
      <p:sp>
        <p:nvSpPr>
          <p:cNvPr id="76824" name="Textfeld 61"/>
          <p:cNvSpPr txBox="1">
            <a:spLocks noChangeArrowheads="1"/>
          </p:cNvSpPr>
          <p:nvPr/>
        </p:nvSpPr>
        <p:spPr bwMode="auto">
          <a:xfrm>
            <a:off x="2012950" y="1001713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50</a:t>
            </a:r>
            <a:endParaRPr lang="en-US" sz="2000" dirty="0"/>
          </a:p>
        </p:txBody>
      </p:sp>
      <p:sp>
        <p:nvSpPr>
          <p:cNvPr id="76825" name="Textfeld 90"/>
          <p:cNvSpPr txBox="1">
            <a:spLocks noChangeArrowheads="1"/>
          </p:cNvSpPr>
          <p:nvPr/>
        </p:nvSpPr>
        <p:spPr bwMode="auto">
          <a:xfrm>
            <a:off x="5784850" y="1152525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50</a:t>
            </a:r>
            <a:endParaRPr lang="en-US" sz="2000" dirty="0"/>
          </a:p>
        </p:txBody>
      </p:sp>
      <p:sp>
        <p:nvSpPr>
          <p:cNvPr id="76826" name="Textfeld 92"/>
          <p:cNvSpPr txBox="1">
            <a:spLocks noChangeArrowheads="1"/>
          </p:cNvSpPr>
          <p:nvPr/>
        </p:nvSpPr>
        <p:spPr bwMode="auto">
          <a:xfrm>
            <a:off x="6143625" y="1887538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90</a:t>
            </a:r>
            <a:endParaRPr lang="en-US" sz="2000" dirty="0"/>
          </a:p>
        </p:txBody>
      </p:sp>
      <p:sp>
        <p:nvSpPr>
          <p:cNvPr id="76827" name="Textfeld 93"/>
          <p:cNvSpPr txBox="1">
            <a:spLocks noChangeArrowheads="1"/>
          </p:cNvSpPr>
          <p:nvPr/>
        </p:nvSpPr>
        <p:spPr bwMode="auto">
          <a:xfrm>
            <a:off x="6262688" y="2905125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80</a:t>
            </a:r>
            <a:endParaRPr lang="en-US" sz="2000" dirty="0"/>
          </a:p>
        </p:txBody>
      </p:sp>
      <p:sp>
        <p:nvSpPr>
          <p:cNvPr id="76828" name="Textfeld 94"/>
          <p:cNvSpPr txBox="1">
            <a:spLocks noChangeArrowheads="1"/>
          </p:cNvSpPr>
          <p:nvPr/>
        </p:nvSpPr>
        <p:spPr bwMode="auto">
          <a:xfrm>
            <a:off x="6740525" y="3244850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90</a:t>
            </a:r>
            <a:endParaRPr lang="en-US" sz="2000" dirty="0"/>
          </a:p>
        </p:txBody>
      </p:sp>
      <p:sp>
        <p:nvSpPr>
          <p:cNvPr id="76829" name="Textfeld 95"/>
          <p:cNvSpPr txBox="1">
            <a:spLocks noChangeArrowheads="1"/>
          </p:cNvSpPr>
          <p:nvPr/>
        </p:nvSpPr>
        <p:spPr bwMode="auto">
          <a:xfrm>
            <a:off x="5784850" y="3471863"/>
            <a:ext cx="717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 30</a:t>
            </a:r>
            <a:endParaRPr lang="en-US" sz="2000" dirty="0"/>
          </a:p>
        </p:txBody>
      </p:sp>
      <p:sp>
        <p:nvSpPr>
          <p:cNvPr id="76830" name="Textfeld 97"/>
          <p:cNvSpPr txBox="1">
            <a:spLocks noChangeArrowheads="1"/>
          </p:cNvSpPr>
          <p:nvPr/>
        </p:nvSpPr>
        <p:spPr bwMode="auto">
          <a:xfrm>
            <a:off x="7499350" y="1717675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10</a:t>
            </a:r>
            <a:endParaRPr lang="en-US" sz="2000" dirty="0"/>
          </a:p>
        </p:txBody>
      </p:sp>
      <p:cxnSp>
        <p:nvCxnSpPr>
          <p:cNvPr id="76831" name="Form 151"/>
          <p:cNvCxnSpPr>
            <a:cxnSpLocks noChangeShapeType="1"/>
            <a:stCxn id="76807" idx="3"/>
            <a:endCxn id="76806" idx="3"/>
          </p:cNvCxnSpPr>
          <p:nvPr/>
        </p:nvCxnSpPr>
        <p:spPr bwMode="auto">
          <a:xfrm>
            <a:off x="5605463" y="1070005"/>
            <a:ext cx="12700" cy="565150"/>
          </a:xfrm>
          <a:prstGeom prst="curvedConnector3">
            <a:avLst>
              <a:gd name="adj1" fmla="val 672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6832" name="Gekrümmte Verbindung 163"/>
          <p:cNvCxnSpPr>
            <a:cxnSpLocks noChangeShapeType="1"/>
            <a:stCxn id="76806" idx="3"/>
            <a:endCxn id="76804" idx="3"/>
          </p:cNvCxnSpPr>
          <p:nvPr/>
        </p:nvCxnSpPr>
        <p:spPr bwMode="auto">
          <a:xfrm>
            <a:off x="5605463" y="1635155"/>
            <a:ext cx="58737" cy="1187450"/>
          </a:xfrm>
          <a:prstGeom prst="curvedConnector3">
            <a:avLst>
              <a:gd name="adj1" fmla="val 1734609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6833" name="Gekrümmte Verbindung 166"/>
          <p:cNvCxnSpPr>
            <a:cxnSpLocks noChangeShapeType="1"/>
            <a:stCxn id="76805" idx="3"/>
            <a:endCxn id="76808" idx="3"/>
          </p:cNvCxnSpPr>
          <p:nvPr/>
        </p:nvCxnSpPr>
        <p:spPr bwMode="auto">
          <a:xfrm>
            <a:off x="5664200" y="3444905"/>
            <a:ext cx="12700" cy="565150"/>
          </a:xfrm>
          <a:prstGeom prst="curvedConnector3">
            <a:avLst>
              <a:gd name="adj1" fmla="val 540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6834" name="Gekrümmte Verbindung 171"/>
          <p:cNvCxnSpPr>
            <a:cxnSpLocks noChangeShapeType="1"/>
            <a:stCxn id="76804" idx="3"/>
            <a:endCxn id="76805" idx="3"/>
          </p:cNvCxnSpPr>
          <p:nvPr/>
        </p:nvCxnSpPr>
        <p:spPr bwMode="auto">
          <a:xfrm>
            <a:off x="5664200" y="2822605"/>
            <a:ext cx="12700" cy="622300"/>
          </a:xfrm>
          <a:prstGeom prst="curvedConnector3">
            <a:avLst>
              <a:gd name="adj1" fmla="val 942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6835" name="Gekrümmte Verbindung 174"/>
          <p:cNvCxnSpPr>
            <a:cxnSpLocks noChangeShapeType="1"/>
            <a:stCxn id="76804" idx="3"/>
            <a:endCxn id="76808" idx="3"/>
          </p:cNvCxnSpPr>
          <p:nvPr/>
        </p:nvCxnSpPr>
        <p:spPr bwMode="auto">
          <a:xfrm>
            <a:off x="5664200" y="2822605"/>
            <a:ext cx="12700" cy="1187450"/>
          </a:xfrm>
          <a:prstGeom prst="curvedConnector3">
            <a:avLst>
              <a:gd name="adj1" fmla="val 1446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6836" name="Gekrümmte Verbindung 186"/>
          <p:cNvCxnSpPr>
            <a:cxnSpLocks noChangeShapeType="1"/>
            <a:stCxn id="76807" idx="3"/>
            <a:endCxn id="76804" idx="3"/>
          </p:cNvCxnSpPr>
          <p:nvPr/>
        </p:nvCxnSpPr>
        <p:spPr bwMode="auto">
          <a:xfrm>
            <a:off x="5605463" y="1070005"/>
            <a:ext cx="58737" cy="1752600"/>
          </a:xfrm>
          <a:prstGeom prst="curvedConnector3">
            <a:avLst>
              <a:gd name="adj1" fmla="val 4160575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grpSp>
        <p:nvGrpSpPr>
          <p:cNvPr id="2" name="Gruppieren 64"/>
          <p:cNvGrpSpPr>
            <a:grpSpLocks/>
          </p:cNvGrpSpPr>
          <p:nvPr/>
        </p:nvGrpSpPr>
        <p:grpSpPr bwMode="auto">
          <a:xfrm>
            <a:off x="2012950" y="1322388"/>
            <a:ext cx="5915025" cy="2687667"/>
            <a:chOff x="2012950" y="1322388"/>
            <a:chExt cx="5915025" cy="2687667"/>
          </a:xfrm>
        </p:grpSpPr>
        <p:sp>
          <p:nvSpPr>
            <p:cNvPr id="76860" name="Textfeld 16"/>
            <p:cNvSpPr txBox="1">
              <a:spLocks noChangeArrowheads="1"/>
            </p:cNvSpPr>
            <p:nvPr/>
          </p:nvSpPr>
          <p:spPr bwMode="auto">
            <a:xfrm>
              <a:off x="4167188" y="2000250"/>
              <a:ext cx="1438275" cy="31432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000">
                <a:cs typeface="Arial" charset="0"/>
              </a:endParaRPr>
            </a:p>
          </p:txBody>
        </p:sp>
        <p:cxnSp>
          <p:nvCxnSpPr>
            <p:cNvPr id="15" name="Gerade Verbindung 45"/>
            <p:cNvCxnSpPr>
              <a:stCxn id="10" idx="3"/>
              <a:endCxn id="76860" idx="1"/>
            </p:cNvCxnSpPr>
            <p:nvPr/>
          </p:nvCxnSpPr>
          <p:spPr>
            <a:xfrm>
              <a:off x="2071688" y="1322388"/>
              <a:ext cx="2095500" cy="8350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862" name="Textfeld 62"/>
            <p:cNvSpPr txBox="1">
              <a:spLocks noChangeArrowheads="1"/>
            </p:cNvSpPr>
            <p:nvPr/>
          </p:nvSpPr>
          <p:spPr bwMode="auto">
            <a:xfrm>
              <a:off x="2012950" y="1377950"/>
              <a:ext cx="449263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20</a:t>
              </a:r>
            </a:p>
          </p:txBody>
        </p:sp>
        <p:sp>
          <p:nvSpPr>
            <p:cNvPr id="76863" name="Textfeld 96"/>
            <p:cNvSpPr txBox="1">
              <a:spLocks noChangeArrowheads="1"/>
            </p:cNvSpPr>
            <p:nvPr/>
          </p:nvSpPr>
          <p:spPr bwMode="auto">
            <a:xfrm>
              <a:off x="5605463" y="1717675"/>
              <a:ext cx="44926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10</a:t>
              </a:r>
            </a:p>
          </p:txBody>
        </p:sp>
        <p:sp>
          <p:nvSpPr>
            <p:cNvPr id="76864" name="Textfeld 98"/>
            <p:cNvSpPr txBox="1">
              <a:spLocks noChangeArrowheads="1"/>
            </p:cNvSpPr>
            <p:nvPr/>
          </p:nvSpPr>
          <p:spPr bwMode="auto">
            <a:xfrm>
              <a:off x="7535863" y="2852738"/>
              <a:ext cx="39211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20</a:t>
              </a:r>
            </a:p>
          </p:txBody>
        </p:sp>
        <p:cxnSp>
          <p:nvCxnSpPr>
            <p:cNvPr id="76865" name="Gekrümmte Verbindung 160"/>
            <p:cNvCxnSpPr>
              <a:cxnSpLocks noChangeShapeType="1"/>
              <a:stCxn id="76806" idx="3"/>
              <a:endCxn id="76860" idx="3"/>
            </p:cNvCxnSpPr>
            <p:nvPr/>
          </p:nvCxnSpPr>
          <p:spPr bwMode="auto">
            <a:xfrm>
              <a:off x="5605463" y="1635155"/>
              <a:ext cx="12700" cy="522258"/>
            </a:xfrm>
            <a:prstGeom prst="curvedConnector3">
              <a:avLst>
                <a:gd name="adj1" fmla="val 384000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76866" name="Gekrümmte Verbindung 195"/>
            <p:cNvCxnSpPr>
              <a:cxnSpLocks noChangeShapeType="1"/>
              <a:stCxn id="76860" idx="3"/>
              <a:endCxn id="76808" idx="3"/>
            </p:cNvCxnSpPr>
            <p:nvPr/>
          </p:nvCxnSpPr>
          <p:spPr bwMode="auto">
            <a:xfrm>
              <a:off x="5605463" y="2157413"/>
              <a:ext cx="58737" cy="1852642"/>
            </a:xfrm>
            <a:prstGeom prst="curvedConnector3">
              <a:avLst>
                <a:gd name="adj1" fmla="val 4225441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</p:grpSp>
      <p:cxnSp>
        <p:nvCxnSpPr>
          <p:cNvPr id="44" name="Gerade Verbindung 197"/>
          <p:cNvCxnSpPr>
            <a:endCxn id="76807" idx="1"/>
          </p:cNvCxnSpPr>
          <p:nvPr/>
        </p:nvCxnSpPr>
        <p:spPr>
          <a:xfrm flipV="1">
            <a:off x="2071688" y="1070005"/>
            <a:ext cx="2095500" cy="104295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39" name="Textfeld 203"/>
          <p:cNvSpPr txBox="1">
            <a:spLocks noChangeArrowheads="1"/>
          </p:cNvSpPr>
          <p:nvPr/>
        </p:nvSpPr>
        <p:spPr bwMode="auto">
          <a:xfrm>
            <a:off x="2012950" y="1717675"/>
            <a:ext cx="47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30</a:t>
            </a:r>
            <a:endParaRPr lang="en-US" sz="2000" dirty="0"/>
          </a:p>
        </p:txBody>
      </p:sp>
      <p:cxnSp>
        <p:nvCxnSpPr>
          <p:cNvPr id="46" name="Gerade Verbindung 204"/>
          <p:cNvCxnSpPr>
            <a:endCxn id="76807" idx="1"/>
          </p:cNvCxnSpPr>
          <p:nvPr/>
        </p:nvCxnSpPr>
        <p:spPr>
          <a:xfrm flipV="1">
            <a:off x="2071688" y="1070005"/>
            <a:ext cx="2095500" cy="25238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41" name="Textfeld 208"/>
          <p:cNvSpPr txBox="1">
            <a:spLocks noChangeArrowheads="1"/>
          </p:cNvSpPr>
          <p:nvPr/>
        </p:nvSpPr>
        <p:spPr bwMode="auto">
          <a:xfrm>
            <a:off x="2492375" y="1208088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 30</a:t>
            </a:r>
            <a:endParaRPr lang="en-US" sz="2000" dirty="0"/>
          </a:p>
        </p:txBody>
      </p:sp>
      <p:sp>
        <p:nvSpPr>
          <p:cNvPr id="76842" name="Textfeld 56"/>
          <p:cNvSpPr txBox="1">
            <a:spLocks noChangeArrowheads="1"/>
          </p:cNvSpPr>
          <p:nvPr/>
        </p:nvSpPr>
        <p:spPr bwMode="auto">
          <a:xfrm>
            <a:off x="5945188" y="620713"/>
            <a:ext cx="319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[J. </a:t>
            </a:r>
            <a:r>
              <a:rPr lang="en-US" sz="1800" dirty="0" err="1" smtClean="0"/>
              <a:t>Hoffart</a:t>
            </a:r>
            <a:r>
              <a:rPr lang="en-US" sz="1800" dirty="0" smtClean="0"/>
              <a:t> et al.: EMNLP'11]</a:t>
            </a:r>
            <a:endParaRPr lang="en-US" sz="1800" dirty="0"/>
          </a:p>
        </p:txBody>
      </p:sp>
      <p:grpSp>
        <p:nvGrpSpPr>
          <p:cNvPr id="3" name="Gruppieren 63"/>
          <p:cNvGrpSpPr>
            <a:grpSpLocks/>
          </p:cNvGrpSpPr>
          <p:nvPr/>
        </p:nvGrpSpPr>
        <p:grpSpPr bwMode="auto">
          <a:xfrm>
            <a:off x="4500563" y="836613"/>
            <a:ext cx="655637" cy="3382962"/>
            <a:chOff x="4499992" y="836712"/>
            <a:chExt cx="655949" cy="3383215"/>
          </a:xfrm>
        </p:grpSpPr>
        <p:sp>
          <p:nvSpPr>
            <p:cNvPr id="76854" name="Textfeld 57"/>
            <p:cNvSpPr txBox="1">
              <a:spLocks noChangeArrowheads="1"/>
            </p:cNvSpPr>
            <p:nvPr/>
          </p:nvSpPr>
          <p:spPr bwMode="auto">
            <a:xfrm>
              <a:off x="4499992" y="836712"/>
              <a:ext cx="655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140</a:t>
              </a:r>
            </a:p>
          </p:txBody>
        </p:sp>
        <p:sp>
          <p:nvSpPr>
            <p:cNvPr id="76855" name="Textfeld 58"/>
            <p:cNvSpPr txBox="1">
              <a:spLocks noChangeArrowheads="1"/>
            </p:cNvSpPr>
            <p:nvPr/>
          </p:nvSpPr>
          <p:spPr bwMode="auto">
            <a:xfrm>
              <a:off x="4499992" y="1340768"/>
              <a:ext cx="655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180</a:t>
              </a:r>
            </a:p>
          </p:txBody>
        </p:sp>
        <p:sp>
          <p:nvSpPr>
            <p:cNvPr id="76856" name="Textfeld 59"/>
            <p:cNvSpPr txBox="1">
              <a:spLocks noChangeArrowheads="1"/>
            </p:cNvSpPr>
            <p:nvPr/>
          </p:nvSpPr>
          <p:spPr bwMode="auto">
            <a:xfrm>
              <a:off x="4644008" y="1916832"/>
              <a:ext cx="49885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50</a:t>
              </a:r>
            </a:p>
          </p:txBody>
        </p:sp>
        <p:sp>
          <p:nvSpPr>
            <p:cNvPr id="76857" name="Textfeld 60"/>
            <p:cNvSpPr txBox="1">
              <a:spLocks noChangeArrowheads="1"/>
            </p:cNvSpPr>
            <p:nvPr/>
          </p:nvSpPr>
          <p:spPr bwMode="auto">
            <a:xfrm>
              <a:off x="4499992" y="2564904"/>
              <a:ext cx="655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470</a:t>
              </a:r>
            </a:p>
          </p:txBody>
        </p:sp>
        <p:sp>
          <p:nvSpPr>
            <p:cNvPr id="76858" name="Textfeld 61"/>
            <p:cNvSpPr txBox="1">
              <a:spLocks noChangeArrowheads="1"/>
            </p:cNvSpPr>
            <p:nvPr/>
          </p:nvSpPr>
          <p:spPr bwMode="auto">
            <a:xfrm>
              <a:off x="4499992" y="3212976"/>
              <a:ext cx="655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145</a:t>
              </a:r>
            </a:p>
          </p:txBody>
        </p:sp>
        <p:sp>
          <p:nvSpPr>
            <p:cNvPr id="76859" name="Textfeld 62"/>
            <p:cNvSpPr txBox="1">
              <a:spLocks noChangeArrowheads="1"/>
            </p:cNvSpPr>
            <p:nvPr/>
          </p:nvSpPr>
          <p:spPr bwMode="auto">
            <a:xfrm>
              <a:off x="4499992" y="3789040"/>
              <a:ext cx="655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230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2071688" y="1309688"/>
            <a:ext cx="3598862" cy="2808287"/>
            <a:chOff x="2071688" y="1309687"/>
            <a:chExt cx="3599621" cy="2808288"/>
          </a:xfrm>
        </p:grpSpPr>
        <p:cxnSp>
          <p:nvCxnSpPr>
            <p:cNvPr id="76845" name="Straight Connector 47"/>
            <p:cNvCxnSpPr>
              <a:cxnSpLocks noChangeShapeType="1"/>
              <a:endCxn id="76806" idx="1"/>
            </p:cNvCxnSpPr>
            <p:nvPr/>
          </p:nvCxnSpPr>
          <p:spPr bwMode="auto">
            <a:xfrm>
              <a:off x="2071688" y="1309687"/>
              <a:ext cx="2095942" cy="325467"/>
            </a:xfrm>
            <a:prstGeom prst="line">
              <a:avLst/>
            </a:prstGeom>
            <a:noFill/>
            <a:ln w="57150" algn="ctr">
              <a:solidFill>
                <a:srgbClr val="D60093"/>
              </a:solidFill>
              <a:round/>
              <a:headEnd/>
              <a:tailEnd/>
            </a:ln>
          </p:spPr>
        </p:cxnSp>
        <p:cxnSp>
          <p:nvCxnSpPr>
            <p:cNvPr id="76846" name="Straight Connector 65"/>
            <p:cNvCxnSpPr>
              <a:cxnSpLocks noChangeShapeType="1"/>
              <a:stCxn id="11" idx="3"/>
              <a:endCxn id="76804" idx="1"/>
            </p:cNvCxnSpPr>
            <p:nvPr/>
          </p:nvCxnSpPr>
          <p:spPr bwMode="auto">
            <a:xfrm>
              <a:off x="2071688" y="2113756"/>
              <a:ext cx="2095942" cy="708848"/>
            </a:xfrm>
            <a:prstGeom prst="line">
              <a:avLst/>
            </a:prstGeom>
            <a:noFill/>
            <a:ln w="57150" algn="ctr">
              <a:solidFill>
                <a:srgbClr val="D60093"/>
              </a:solidFill>
              <a:round/>
              <a:headEnd/>
              <a:tailEnd/>
            </a:ln>
          </p:spPr>
        </p:cxnSp>
        <p:cxnSp>
          <p:nvCxnSpPr>
            <p:cNvPr id="76847" name="Straight Connector 66"/>
            <p:cNvCxnSpPr>
              <a:cxnSpLocks noChangeShapeType="1"/>
              <a:stCxn id="13" idx="3"/>
              <a:endCxn id="76804" idx="1"/>
            </p:cNvCxnSpPr>
            <p:nvPr/>
          </p:nvCxnSpPr>
          <p:spPr bwMode="auto">
            <a:xfrm flipV="1">
              <a:off x="2071688" y="2822605"/>
              <a:ext cx="2095942" cy="816739"/>
            </a:xfrm>
            <a:prstGeom prst="line">
              <a:avLst/>
            </a:prstGeom>
            <a:noFill/>
            <a:ln w="57150" algn="ctr">
              <a:solidFill>
                <a:srgbClr val="D60093"/>
              </a:solidFill>
              <a:round/>
              <a:headEnd/>
              <a:tailEnd/>
            </a:ln>
          </p:spPr>
        </p:cxnSp>
        <p:cxnSp>
          <p:nvCxnSpPr>
            <p:cNvPr id="76848" name="Straight Connector 67"/>
            <p:cNvCxnSpPr>
              <a:cxnSpLocks noChangeShapeType="1"/>
              <a:endCxn id="76808" idx="1"/>
            </p:cNvCxnSpPr>
            <p:nvPr/>
          </p:nvCxnSpPr>
          <p:spPr bwMode="auto">
            <a:xfrm>
              <a:off x="2071688" y="2924944"/>
              <a:ext cx="2095942" cy="1085111"/>
            </a:xfrm>
            <a:prstGeom prst="line">
              <a:avLst/>
            </a:prstGeom>
            <a:noFill/>
            <a:ln w="57150" algn="ctr">
              <a:solidFill>
                <a:srgbClr val="D60093"/>
              </a:solidFill>
              <a:round/>
              <a:headEnd/>
              <a:tailEnd/>
            </a:ln>
          </p:spPr>
        </p:cxnSp>
        <p:sp>
          <p:nvSpPr>
            <p:cNvPr id="76849" name="Textfeld 22"/>
            <p:cNvSpPr txBox="1">
              <a:spLocks noChangeArrowheads="1"/>
            </p:cNvSpPr>
            <p:nvPr/>
          </p:nvSpPr>
          <p:spPr bwMode="auto">
            <a:xfrm>
              <a:off x="4174297" y="1458490"/>
              <a:ext cx="1438275" cy="314325"/>
            </a:xfrm>
            <a:prstGeom prst="rect">
              <a:avLst/>
            </a:prstGeom>
            <a:noFill/>
            <a:ln w="57150">
              <a:solidFill>
                <a:srgbClr val="D6009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000">
                <a:cs typeface="Arial" charset="0"/>
              </a:endParaRPr>
            </a:p>
          </p:txBody>
        </p:sp>
        <p:sp>
          <p:nvSpPr>
            <p:cNvPr id="76850" name="Textfeld 22"/>
            <p:cNvSpPr txBox="1">
              <a:spLocks noChangeArrowheads="1"/>
            </p:cNvSpPr>
            <p:nvPr/>
          </p:nvSpPr>
          <p:spPr bwMode="auto">
            <a:xfrm>
              <a:off x="4163144" y="2623184"/>
              <a:ext cx="1501056" cy="314325"/>
            </a:xfrm>
            <a:prstGeom prst="rect">
              <a:avLst/>
            </a:prstGeom>
            <a:noFill/>
            <a:ln w="57150">
              <a:solidFill>
                <a:srgbClr val="D6009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000">
                <a:cs typeface="Arial" charset="0"/>
              </a:endParaRPr>
            </a:p>
          </p:txBody>
        </p:sp>
        <p:sp>
          <p:nvSpPr>
            <p:cNvPr id="76851" name="Textfeld 22"/>
            <p:cNvSpPr txBox="1">
              <a:spLocks noChangeArrowheads="1"/>
            </p:cNvSpPr>
            <p:nvPr/>
          </p:nvSpPr>
          <p:spPr bwMode="auto">
            <a:xfrm>
              <a:off x="4177694" y="3803650"/>
              <a:ext cx="1476000" cy="314325"/>
            </a:xfrm>
            <a:prstGeom prst="rect">
              <a:avLst/>
            </a:prstGeom>
            <a:noFill/>
            <a:ln w="57150">
              <a:solidFill>
                <a:srgbClr val="D6009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000">
                <a:cs typeface="Arial" charset="0"/>
              </a:endParaRPr>
            </a:p>
          </p:txBody>
        </p:sp>
        <p:cxnSp>
          <p:nvCxnSpPr>
            <p:cNvPr id="76852" name="Gekrümmte Verbindung 174"/>
            <p:cNvCxnSpPr>
              <a:cxnSpLocks noChangeShapeType="1"/>
            </p:cNvCxnSpPr>
            <p:nvPr/>
          </p:nvCxnSpPr>
          <p:spPr bwMode="auto">
            <a:xfrm>
              <a:off x="5665788" y="2817033"/>
              <a:ext cx="1588" cy="1187450"/>
            </a:xfrm>
            <a:prstGeom prst="curvedConnector3">
              <a:avLst>
                <a:gd name="adj1" fmla="val 114935264"/>
              </a:avLst>
            </a:prstGeom>
            <a:noFill/>
            <a:ln w="57150" algn="ctr">
              <a:solidFill>
                <a:srgbClr val="D60093"/>
              </a:solidFill>
              <a:round/>
              <a:headEnd/>
              <a:tailEnd/>
            </a:ln>
          </p:spPr>
        </p:cxnSp>
        <p:cxnSp>
          <p:nvCxnSpPr>
            <p:cNvPr id="76853" name="Gekrümmte Verbindung 163"/>
            <p:cNvCxnSpPr>
              <a:cxnSpLocks noChangeShapeType="1"/>
            </p:cNvCxnSpPr>
            <p:nvPr/>
          </p:nvCxnSpPr>
          <p:spPr bwMode="auto">
            <a:xfrm>
              <a:off x="5612572" y="1576849"/>
              <a:ext cx="58737" cy="1187450"/>
            </a:xfrm>
            <a:prstGeom prst="curvedConnector3">
              <a:avLst>
                <a:gd name="adj1" fmla="val 1745022"/>
              </a:avLst>
            </a:prstGeom>
            <a:noFill/>
            <a:ln w="57150" algn="ctr">
              <a:solidFill>
                <a:srgbClr val="D60093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187123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64"/>
          <p:cNvGrpSpPr>
            <a:grpSpLocks/>
          </p:cNvGrpSpPr>
          <p:nvPr/>
        </p:nvGrpSpPr>
        <p:grpSpPr bwMode="auto">
          <a:xfrm>
            <a:off x="2071688" y="1322388"/>
            <a:ext cx="3592512" cy="2687667"/>
            <a:chOff x="2071688" y="1322388"/>
            <a:chExt cx="3592512" cy="2687667"/>
          </a:xfrm>
        </p:grpSpPr>
        <p:sp>
          <p:nvSpPr>
            <p:cNvPr id="65" name="Textfeld 16"/>
            <p:cNvSpPr txBox="1">
              <a:spLocks noChangeArrowheads="1"/>
            </p:cNvSpPr>
            <p:nvPr/>
          </p:nvSpPr>
          <p:spPr bwMode="auto">
            <a:xfrm>
              <a:off x="4167188" y="2000250"/>
              <a:ext cx="1438275" cy="314325"/>
            </a:xfrm>
            <a:prstGeom prst="rect">
              <a:avLst/>
            </a:prstGeom>
            <a:solidFill>
              <a:srgbClr val="66FFFF"/>
            </a:solidFill>
            <a:ln w="38100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000">
                <a:cs typeface="Arial" charset="0"/>
              </a:endParaRPr>
            </a:p>
          </p:txBody>
        </p:sp>
        <p:cxnSp>
          <p:nvCxnSpPr>
            <p:cNvPr id="66" name="Gerade Verbindung 45"/>
            <p:cNvCxnSpPr>
              <a:stCxn id="36" idx="3"/>
              <a:endCxn id="65" idx="1"/>
            </p:cNvCxnSpPr>
            <p:nvPr/>
          </p:nvCxnSpPr>
          <p:spPr>
            <a:xfrm>
              <a:off x="2071688" y="1322388"/>
              <a:ext cx="2095500" cy="83502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krümmte Verbindung 160"/>
            <p:cNvCxnSpPr>
              <a:cxnSpLocks noChangeShapeType="1"/>
              <a:stCxn id="33" idx="3"/>
              <a:endCxn id="65" idx="3"/>
            </p:cNvCxnSpPr>
            <p:nvPr/>
          </p:nvCxnSpPr>
          <p:spPr bwMode="auto">
            <a:xfrm>
              <a:off x="5605463" y="1635155"/>
              <a:ext cx="12700" cy="522258"/>
            </a:xfrm>
            <a:prstGeom prst="curvedConnector3">
              <a:avLst>
                <a:gd name="adj1" fmla="val 426000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71" name="Gekrümmte Verbindung 195"/>
            <p:cNvCxnSpPr>
              <a:cxnSpLocks noChangeShapeType="1"/>
              <a:stCxn id="65" idx="3"/>
              <a:endCxn id="35" idx="3"/>
            </p:cNvCxnSpPr>
            <p:nvPr/>
          </p:nvCxnSpPr>
          <p:spPr bwMode="auto">
            <a:xfrm>
              <a:off x="5605463" y="2157413"/>
              <a:ext cx="58737" cy="1852642"/>
            </a:xfrm>
            <a:prstGeom prst="curvedConnector3">
              <a:avLst>
                <a:gd name="adj1" fmla="val 4303279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</p:grpSp>
      <p:sp>
        <p:nvSpPr>
          <p:cNvPr id="7987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Random Walks Algorithm</a:t>
            </a:r>
            <a:endParaRPr lang="en-US" sz="2000" dirty="0" smtClean="0"/>
          </a:p>
        </p:txBody>
      </p:sp>
      <p:sp>
        <p:nvSpPr>
          <p:cNvPr id="79875" name="Textfeld 209"/>
          <p:cNvSpPr txBox="1">
            <a:spLocks noChangeArrowheads="1"/>
          </p:cNvSpPr>
          <p:nvPr/>
        </p:nvSpPr>
        <p:spPr bwMode="auto">
          <a:xfrm>
            <a:off x="611560" y="4941168"/>
            <a:ext cx="873918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 For each mention run random walks with restart </a:t>
            </a:r>
          </a:p>
          <a:p>
            <a:r>
              <a:rPr lang="en-US" dirty="0" smtClean="0"/>
              <a:t>  (like personalized PageRank with jumps to start mention(s))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Rank candidate entities by stationary visiting probability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Very efficient, decent accuracy </a:t>
            </a:r>
          </a:p>
        </p:txBody>
      </p:sp>
      <p:sp>
        <p:nvSpPr>
          <p:cNvPr id="31" name="Textfeld 17"/>
          <p:cNvSpPr txBox="1">
            <a:spLocks noChangeArrowheads="1"/>
          </p:cNvSpPr>
          <p:nvPr/>
        </p:nvSpPr>
        <p:spPr bwMode="auto">
          <a:xfrm>
            <a:off x="4167188" y="26225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32" name="Textfeld 18"/>
          <p:cNvSpPr txBox="1">
            <a:spLocks noChangeArrowheads="1"/>
          </p:cNvSpPr>
          <p:nvPr/>
        </p:nvSpPr>
        <p:spPr bwMode="auto">
          <a:xfrm>
            <a:off x="4167188" y="324485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33" name="Textfeld 22"/>
          <p:cNvSpPr txBox="1">
            <a:spLocks noChangeArrowheads="1"/>
          </p:cNvSpPr>
          <p:nvPr/>
        </p:nvSpPr>
        <p:spPr bwMode="auto">
          <a:xfrm>
            <a:off x="4167188" y="143510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34" name="Textfeld 23"/>
          <p:cNvSpPr txBox="1">
            <a:spLocks noChangeArrowheads="1"/>
          </p:cNvSpPr>
          <p:nvPr/>
        </p:nvSpPr>
        <p:spPr bwMode="auto">
          <a:xfrm>
            <a:off x="4167188" y="869950"/>
            <a:ext cx="1438275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35" name="Textfeld 25"/>
          <p:cNvSpPr txBox="1">
            <a:spLocks noChangeArrowheads="1"/>
          </p:cNvSpPr>
          <p:nvPr/>
        </p:nvSpPr>
        <p:spPr bwMode="auto">
          <a:xfrm>
            <a:off x="4167188" y="3810000"/>
            <a:ext cx="1497012" cy="400110"/>
          </a:xfrm>
          <a:prstGeom prst="rect">
            <a:avLst/>
          </a:prstGeom>
          <a:solidFill>
            <a:srgbClr val="66FF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cs typeface="Arial" charset="0"/>
            </a:endParaRPr>
          </a:p>
        </p:txBody>
      </p:sp>
      <p:sp>
        <p:nvSpPr>
          <p:cNvPr id="36" name="Abgerundetes Rechteck 32"/>
          <p:cNvSpPr/>
          <p:nvPr/>
        </p:nvSpPr>
        <p:spPr>
          <a:xfrm>
            <a:off x="936625" y="1096963"/>
            <a:ext cx="1135063" cy="4508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37" name="Abgerundetes Rechteck 34"/>
          <p:cNvSpPr/>
          <p:nvPr/>
        </p:nvSpPr>
        <p:spPr>
          <a:xfrm>
            <a:off x="936625" y="1887538"/>
            <a:ext cx="1135063" cy="4524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38" name="Abgerundetes Rechteck 36"/>
          <p:cNvSpPr/>
          <p:nvPr/>
        </p:nvSpPr>
        <p:spPr>
          <a:xfrm>
            <a:off x="936625" y="2622550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sp>
        <p:nvSpPr>
          <p:cNvPr id="39" name="Abgerundetes Rechteck 40"/>
          <p:cNvSpPr/>
          <p:nvPr/>
        </p:nvSpPr>
        <p:spPr>
          <a:xfrm>
            <a:off x="936625" y="3413125"/>
            <a:ext cx="1135063" cy="4524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/>
          </a:p>
        </p:txBody>
      </p:sp>
      <p:cxnSp>
        <p:nvCxnSpPr>
          <p:cNvPr id="40" name="Gerade Verbindung 43"/>
          <p:cNvCxnSpPr>
            <a:stCxn id="36" idx="3"/>
            <a:endCxn id="33" idx="1"/>
          </p:cNvCxnSpPr>
          <p:nvPr/>
        </p:nvCxnSpPr>
        <p:spPr>
          <a:xfrm>
            <a:off x="2071688" y="1322388"/>
            <a:ext cx="2095500" cy="31276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7"/>
          <p:cNvCxnSpPr>
            <a:stCxn id="37" idx="3"/>
            <a:endCxn id="31" idx="1"/>
          </p:cNvCxnSpPr>
          <p:nvPr/>
        </p:nvCxnSpPr>
        <p:spPr>
          <a:xfrm>
            <a:off x="2071688" y="2113757"/>
            <a:ext cx="2095500" cy="70884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9"/>
          <p:cNvCxnSpPr>
            <a:endCxn id="32" idx="1"/>
          </p:cNvCxnSpPr>
          <p:nvPr/>
        </p:nvCxnSpPr>
        <p:spPr>
          <a:xfrm>
            <a:off x="2071688" y="2905125"/>
            <a:ext cx="2095500" cy="53978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51"/>
          <p:cNvCxnSpPr>
            <a:endCxn id="35" idx="1"/>
          </p:cNvCxnSpPr>
          <p:nvPr/>
        </p:nvCxnSpPr>
        <p:spPr>
          <a:xfrm>
            <a:off x="2071688" y="2905125"/>
            <a:ext cx="2095500" cy="110493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53"/>
          <p:cNvCxnSpPr>
            <a:stCxn id="39" idx="3"/>
            <a:endCxn id="31" idx="1"/>
          </p:cNvCxnSpPr>
          <p:nvPr/>
        </p:nvCxnSpPr>
        <p:spPr>
          <a:xfrm flipV="1">
            <a:off x="2071688" y="2822605"/>
            <a:ext cx="2095500" cy="8167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55"/>
          <p:cNvCxnSpPr>
            <a:stCxn id="39" idx="3"/>
            <a:endCxn id="32" idx="1"/>
          </p:cNvCxnSpPr>
          <p:nvPr/>
        </p:nvCxnSpPr>
        <p:spPr>
          <a:xfrm flipV="1">
            <a:off x="2071688" y="3444905"/>
            <a:ext cx="2095500" cy="19443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Form 151"/>
          <p:cNvCxnSpPr>
            <a:cxnSpLocks noChangeShapeType="1"/>
            <a:stCxn id="34" idx="3"/>
            <a:endCxn id="33" idx="3"/>
          </p:cNvCxnSpPr>
          <p:nvPr/>
        </p:nvCxnSpPr>
        <p:spPr bwMode="auto">
          <a:xfrm>
            <a:off x="5605463" y="1070005"/>
            <a:ext cx="12700" cy="565150"/>
          </a:xfrm>
          <a:prstGeom prst="curvedConnector3">
            <a:avLst>
              <a:gd name="adj1" fmla="val 798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59" name="Gekrümmte Verbindung 163"/>
          <p:cNvCxnSpPr>
            <a:cxnSpLocks noChangeShapeType="1"/>
            <a:stCxn id="33" idx="3"/>
            <a:endCxn id="31" idx="3"/>
          </p:cNvCxnSpPr>
          <p:nvPr/>
        </p:nvCxnSpPr>
        <p:spPr bwMode="auto">
          <a:xfrm>
            <a:off x="5605463" y="1635155"/>
            <a:ext cx="58737" cy="1187450"/>
          </a:xfrm>
          <a:prstGeom prst="curvedConnector3">
            <a:avLst>
              <a:gd name="adj1" fmla="val 2084882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0" name="Gekrümmte Verbindung 166"/>
          <p:cNvCxnSpPr>
            <a:cxnSpLocks noChangeShapeType="1"/>
            <a:stCxn id="32" idx="3"/>
            <a:endCxn id="35" idx="3"/>
          </p:cNvCxnSpPr>
          <p:nvPr/>
        </p:nvCxnSpPr>
        <p:spPr bwMode="auto">
          <a:xfrm>
            <a:off x="5664200" y="3444905"/>
            <a:ext cx="12700" cy="565150"/>
          </a:xfrm>
          <a:prstGeom prst="curvedConnector3">
            <a:avLst>
              <a:gd name="adj1" fmla="val 714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1" name="Gekrümmte Verbindung 171"/>
          <p:cNvCxnSpPr>
            <a:cxnSpLocks noChangeShapeType="1"/>
            <a:stCxn id="31" idx="3"/>
            <a:endCxn id="32" idx="3"/>
          </p:cNvCxnSpPr>
          <p:nvPr/>
        </p:nvCxnSpPr>
        <p:spPr bwMode="auto">
          <a:xfrm>
            <a:off x="5664200" y="2822605"/>
            <a:ext cx="12700" cy="622300"/>
          </a:xfrm>
          <a:prstGeom prst="curvedConnector3">
            <a:avLst>
              <a:gd name="adj1" fmla="val 996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2" name="Gekrümmte Verbindung 174"/>
          <p:cNvCxnSpPr>
            <a:cxnSpLocks noChangeShapeType="1"/>
            <a:stCxn id="31" idx="3"/>
            <a:endCxn id="35" idx="3"/>
          </p:cNvCxnSpPr>
          <p:nvPr/>
        </p:nvCxnSpPr>
        <p:spPr bwMode="auto">
          <a:xfrm>
            <a:off x="5664200" y="2822605"/>
            <a:ext cx="12700" cy="1187450"/>
          </a:xfrm>
          <a:prstGeom prst="curvedConnector3">
            <a:avLst>
              <a:gd name="adj1" fmla="val 14760000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63" name="Gekrümmte Verbindung 186"/>
          <p:cNvCxnSpPr>
            <a:cxnSpLocks noChangeShapeType="1"/>
            <a:stCxn id="34" idx="3"/>
            <a:endCxn id="31" idx="3"/>
          </p:cNvCxnSpPr>
          <p:nvPr/>
        </p:nvCxnSpPr>
        <p:spPr bwMode="auto">
          <a:xfrm>
            <a:off x="5605463" y="1070005"/>
            <a:ext cx="58737" cy="1752600"/>
          </a:xfrm>
          <a:prstGeom prst="curvedConnector3">
            <a:avLst>
              <a:gd name="adj1" fmla="val 4342198"/>
            </a:avLst>
          </a:prstGeom>
          <a:noFill/>
          <a:ln w="28575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72" name="Gerade Verbindung 197"/>
          <p:cNvCxnSpPr>
            <a:endCxn id="34" idx="1"/>
          </p:cNvCxnSpPr>
          <p:nvPr/>
        </p:nvCxnSpPr>
        <p:spPr>
          <a:xfrm flipV="1">
            <a:off x="2071688" y="1070005"/>
            <a:ext cx="2095500" cy="104295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204"/>
          <p:cNvCxnSpPr>
            <a:endCxn id="34" idx="1"/>
          </p:cNvCxnSpPr>
          <p:nvPr/>
        </p:nvCxnSpPr>
        <p:spPr>
          <a:xfrm flipV="1">
            <a:off x="2071688" y="1070005"/>
            <a:ext cx="2095500" cy="25238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97"/>
          <p:cNvGrpSpPr/>
          <p:nvPr/>
        </p:nvGrpSpPr>
        <p:grpSpPr>
          <a:xfrm>
            <a:off x="5641338" y="1152525"/>
            <a:ext cx="2286637" cy="2632075"/>
            <a:chOff x="5641338" y="1152525"/>
            <a:chExt cx="2286637" cy="2632075"/>
          </a:xfrm>
        </p:grpSpPr>
        <p:grpSp>
          <p:nvGrpSpPr>
            <p:cNvPr id="5" name="Gruppieren 94"/>
            <p:cNvGrpSpPr/>
            <p:nvPr/>
          </p:nvGrpSpPr>
          <p:grpSpPr>
            <a:xfrm>
              <a:off x="5784850" y="1152525"/>
              <a:ext cx="2106613" cy="2632075"/>
              <a:chOff x="5784850" y="1152525"/>
              <a:chExt cx="2106613" cy="2632075"/>
            </a:xfrm>
          </p:grpSpPr>
          <p:sp>
            <p:nvSpPr>
              <p:cNvPr id="52" name="Textfeld 90"/>
              <p:cNvSpPr txBox="1">
                <a:spLocks noChangeArrowheads="1"/>
              </p:cNvSpPr>
              <p:nvPr/>
            </p:nvSpPr>
            <p:spPr bwMode="auto">
              <a:xfrm>
                <a:off x="5784850" y="1152525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50</a:t>
                </a:r>
              </a:p>
            </p:txBody>
          </p:sp>
          <p:sp>
            <p:nvSpPr>
              <p:cNvPr id="53" name="Textfeld 92"/>
              <p:cNvSpPr txBox="1">
                <a:spLocks noChangeArrowheads="1"/>
              </p:cNvSpPr>
              <p:nvPr/>
            </p:nvSpPr>
            <p:spPr bwMode="auto">
              <a:xfrm>
                <a:off x="6143625" y="1887538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90</a:t>
                </a:r>
              </a:p>
            </p:txBody>
          </p:sp>
          <p:sp>
            <p:nvSpPr>
              <p:cNvPr id="54" name="Textfeld 93"/>
              <p:cNvSpPr txBox="1">
                <a:spLocks noChangeArrowheads="1"/>
              </p:cNvSpPr>
              <p:nvPr/>
            </p:nvSpPr>
            <p:spPr bwMode="auto">
              <a:xfrm>
                <a:off x="6262688" y="2905125"/>
                <a:ext cx="449262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80</a:t>
                </a:r>
              </a:p>
            </p:txBody>
          </p:sp>
          <p:sp>
            <p:nvSpPr>
              <p:cNvPr id="55" name="Textfeld 94"/>
              <p:cNvSpPr txBox="1">
                <a:spLocks noChangeArrowheads="1"/>
              </p:cNvSpPr>
              <p:nvPr/>
            </p:nvSpPr>
            <p:spPr bwMode="auto">
              <a:xfrm>
                <a:off x="6740525" y="3244850"/>
                <a:ext cx="450850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90</a:t>
                </a:r>
              </a:p>
            </p:txBody>
          </p:sp>
          <p:sp>
            <p:nvSpPr>
              <p:cNvPr id="56" name="Textfeld 95"/>
              <p:cNvSpPr txBox="1">
                <a:spLocks noChangeArrowheads="1"/>
              </p:cNvSpPr>
              <p:nvPr/>
            </p:nvSpPr>
            <p:spPr bwMode="auto">
              <a:xfrm>
                <a:off x="5784850" y="3471863"/>
                <a:ext cx="717550" cy="312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2000"/>
                  <a:t> 30</a:t>
                </a:r>
              </a:p>
            </p:txBody>
          </p:sp>
          <p:sp>
            <p:nvSpPr>
              <p:cNvPr id="57" name="Textfeld 97"/>
              <p:cNvSpPr txBox="1">
                <a:spLocks noChangeArrowheads="1"/>
              </p:cNvSpPr>
              <p:nvPr/>
            </p:nvSpPr>
            <p:spPr bwMode="auto">
              <a:xfrm>
                <a:off x="7499350" y="1717675"/>
                <a:ext cx="39211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10</a:t>
                </a:r>
              </a:p>
            </p:txBody>
          </p:sp>
        </p:grpSp>
        <p:sp>
          <p:nvSpPr>
            <p:cNvPr id="96" name="Textfeld 98"/>
            <p:cNvSpPr txBox="1">
              <a:spLocks noChangeArrowheads="1"/>
            </p:cNvSpPr>
            <p:nvPr/>
          </p:nvSpPr>
          <p:spPr bwMode="auto">
            <a:xfrm>
              <a:off x="7535863" y="2852738"/>
              <a:ext cx="39211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20</a:t>
              </a:r>
            </a:p>
          </p:txBody>
        </p:sp>
        <p:sp>
          <p:nvSpPr>
            <p:cNvPr id="97" name="Textfeld 96"/>
            <p:cNvSpPr txBox="1">
              <a:spLocks noChangeArrowheads="1"/>
            </p:cNvSpPr>
            <p:nvPr/>
          </p:nvSpPr>
          <p:spPr bwMode="auto">
            <a:xfrm>
              <a:off x="5641338" y="1688101"/>
              <a:ext cx="44926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dirty="0"/>
                <a:t> 10</a:t>
              </a:r>
            </a:p>
          </p:txBody>
        </p:sp>
      </p:grpSp>
      <p:grpSp>
        <p:nvGrpSpPr>
          <p:cNvPr id="6" name="Gruppieren 107"/>
          <p:cNvGrpSpPr/>
          <p:nvPr/>
        </p:nvGrpSpPr>
        <p:grpSpPr>
          <a:xfrm>
            <a:off x="5574148" y="1124744"/>
            <a:ext cx="2583051" cy="2719448"/>
            <a:chOff x="5599499" y="1152525"/>
            <a:chExt cx="2583051" cy="2719448"/>
          </a:xfrm>
        </p:grpSpPr>
        <p:sp>
          <p:nvSpPr>
            <p:cNvPr id="111" name="Textfeld 110"/>
            <p:cNvSpPr txBox="1">
              <a:spLocks noChangeArrowheads="1"/>
            </p:cNvSpPr>
            <p:nvPr/>
          </p:nvSpPr>
          <p:spPr bwMode="auto">
            <a:xfrm>
              <a:off x="5599499" y="1724010"/>
              <a:ext cx="6110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dirty="0"/>
                <a:t> </a:t>
              </a:r>
              <a:r>
                <a:rPr lang="de-DE" sz="2000" dirty="0" smtClean="0"/>
                <a:t>0.1</a:t>
              </a:r>
              <a:endParaRPr lang="de-DE" sz="2000" dirty="0"/>
            </a:p>
          </p:txBody>
        </p:sp>
        <p:grpSp>
          <p:nvGrpSpPr>
            <p:cNvPr id="7" name="Gruppieren 94"/>
            <p:cNvGrpSpPr/>
            <p:nvPr/>
          </p:nvGrpSpPr>
          <p:grpSpPr>
            <a:xfrm>
              <a:off x="5784849" y="1152525"/>
              <a:ext cx="2397701" cy="2719448"/>
              <a:chOff x="5784849" y="1152525"/>
              <a:chExt cx="2397701" cy="2719448"/>
            </a:xfrm>
          </p:grpSpPr>
          <p:sp>
            <p:nvSpPr>
              <p:cNvPr id="112" name="Textfeld 90"/>
              <p:cNvSpPr txBox="1">
                <a:spLocks noChangeArrowheads="1"/>
              </p:cNvSpPr>
              <p:nvPr/>
            </p:nvSpPr>
            <p:spPr bwMode="auto">
              <a:xfrm>
                <a:off x="5784850" y="1152525"/>
                <a:ext cx="75373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dirty="0"/>
                  <a:t> </a:t>
                </a:r>
                <a:r>
                  <a:rPr lang="de-DE" sz="2000" dirty="0" smtClean="0"/>
                  <a:t>0.83</a:t>
                </a:r>
                <a:endParaRPr lang="de-DE" sz="2000" dirty="0"/>
              </a:p>
            </p:txBody>
          </p:sp>
          <p:sp>
            <p:nvSpPr>
              <p:cNvPr id="113" name="Textfeld 92"/>
              <p:cNvSpPr txBox="1">
                <a:spLocks noChangeArrowheads="1"/>
              </p:cNvSpPr>
              <p:nvPr/>
            </p:nvSpPr>
            <p:spPr bwMode="auto">
              <a:xfrm>
                <a:off x="6143625" y="1887538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0.7</a:t>
                </a:r>
                <a:endParaRPr lang="de-DE" sz="2000"/>
              </a:p>
            </p:txBody>
          </p:sp>
          <p:sp>
            <p:nvSpPr>
              <p:cNvPr id="114" name="Textfeld 93"/>
              <p:cNvSpPr txBox="1">
                <a:spLocks noChangeArrowheads="1"/>
              </p:cNvSpPr>
              <p:nvPr/>
            </p:nvSpPr>
            <p:spPr bwMode="auto">
              <a:xfrm>
                <a:off x="6262688" y="2905125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0.4</a:t>
                </a:r>
                <a:endParaRPr lang="de-DE" sz="2000"/>
              </a:p>
            </p:txBody>
          </p:sp>
          <p:sp>
            <p:nvSpPr>
              <p:cNvPr id="115" name="Textfeld 94"/>
              <p:cNvSpPr txBox="1">
                <a:spLocks noChangeArrowheads="1"/>
              </p:cNvSpPr>
              <p:nvPr/>
            </p:nvSpPr>
            <p:spPr bwMode="auto">
              <a:xfrm>
                <a:off x="6740525" y="3244850"/>
                <a:ext cx="75373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0.75</a:t>
                </a:r>
                <a:endParaRPr lang="de-DE" sz="2000"/>
              </a:p>
            </p:txBody>
          </p:sp>
          <p:sp>
            <p:nvSpPr>
              <p:cNvPr id="116" name="Textfeld 95"/>
              <p:cNvSpPr txBox="1">
                <a:spLocks noChangeArrowheads="1"/>
              </p:cNvSpPr>
              <p:nvPr/>
            </p:nvSpPr>
            <p:spPr bwMode="auto">
              <a:xfrm>
                <a:off x="5784849" y="3471863"/>
                <a:ext cx="82872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e-DE" sz="2000" dirty="0"/>
                  <a:t> </a:t>
                </a:r>
                <a:r>
                  <a:rPr lang="de-DE" sz="2000" dirty="0" smtClean="0"/>
                  <a:t>0.15</a:t>
                </a:r>
                <a:endParaRPr lang="de-DE" sz="2000" dirty="0"/>
              </a:p>
            </p:txBody>
          </p:sp>
          <p:sp>
            <p:nvSpPr>
              <p:cNvPr id="117" name="Textfeld 97"/>
              <p:cNvSpPr txBox="1">
                <a:spLocks noChangeArrowheads="1"/>
              </p:cNvSpPr>
              <p:nvPr/>
            </p:nvSpPr>
            <p:spPr bwMode="auto">
              <a:xfrm>
                <a:off x="7499350" y="1717675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0.17</a:t>
                </a:r>
                <a:endParaRPr lang="de-DE" sz="2000"/>
              </a:p>
            </p:txBody>
          </p:sp>
        </p:grpSp>
        <p:sp>
          <p:nvSpPr>
            <p:cNvPr id="110" name="Textfeld 98"/>
            <p:cNvSpPr txBox="1">
              <a:spLocks noChangeArrowheads="1"/>
            </p:cNvSpPr>
            <p:nvPr/>
          </p:nvSpPr>
          <p:spPr bwMode="auto">
            <a:xfrm>
              <a:off x="7535863" y="2852738"/>
              <a:ext cx="54053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smtClean="0"/>
                <a:t>0.2</a:t>
              </a:r>
              <a:endParaRPr lang="de-DE" sz="2000"/>
            </a:p>
          </p:txBody>
        </p:sp>
      </p:grpSp>
      <p:grpSp>
        <p:nvGrpSpPr>
          <p:cNvPr id="8" name="Gruppieren 118"/>
          <p:cNvGrpSpPr/>
          <p:nvPr/>
        </p:nvGrpSpPr>
        <p:grpSpPr>
          <a:xfrm>
            <a:off x="2012950" y="1001713"/>
            <a:ext cx="928688" cy="2895600"/>
            <a:chOff x="2012950" y="1001713"/>
            <a:chExt cx="928688" cy="2895600"/>
          </a:xfrm>
        </p:grpSpPr>
        <p:grpSp>
          <p:nvGrpSpPr>
            <p:cNvPr id="9" name="Gruppieren 93"/>
            <p:cNvGrpSpPr/>
            <p:nvPr/>
          </p:nvGrpSpPr>
          <p:grpSpPr>
            <a:xfrm>
              <a:off x="2012950" y="1001713"/>
              <a:ext cx="928688" cy="2895600"/>
              <a:chOff x="2012950" y="1001713"/>
              <a:chExt cx="928688" cy="2895600"/>
            </a:xfrm>
          </p:grpSpPr>
          <p:sp>
            <p:nvSpPr>
              <p:cNvPr id="46" name="Textfeld 56"/>
              <p:cNvSpPr txBox="1">
                <a:spLocks noChangeArrowheads="1"/>
              </p:cNvSpPr>
              <p:nvPr/>
            </p:nvSpPr>
            <p:spPr bwMode="auto">
              <a:xfrm>
                <a:off x="2071688" y="3017838"/>
                <a:ext cx="392112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90</a:t>
                </a:r>
              </a:p>
            </p:txBody>
          </p:sp>
          <p:sp>
            <p:nvSpPr>
              <p:cNvPr id="47" name="Textfeld 57"/>
              <p:cNvSpPr txBox="1">
                <a:spLocks noChangeArrowheads="1"/>
              </p:cNvSpPr>
              <p:nvPr/>
            </p:nvSpPr>
            <p:spPr bwMode="auto">
              <a:xfrm>
                <a:off x="2071688" y="2622550"/>
                <a:ext cx="392112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30</a:t>
                </a:r>
              </a:p>
            </p:txBody>
          </p:sp>
          <p:sp>
            <p:nvSpPr>
              <p:cNvPr id="48" name="Textfeld 58"/>
              <p:cNvSpPr txBox="1">
                <a:spLocks noChangeArrowheads="1"/>
              </p:cNvSpPr>
              <p:nvPr/>
            </p:nvSpPr>
            <p:spPr bwMode="auto">
              <a:xfrm>
                <a:off x="2133600" y="3582988"/>
                <a:ext cx="2714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5</a:t>
                </a:r>
              </a:p>
            </p:txBody>
          </p:sp>
          <p:sp>
            <p:nvSpPr>
              <p:cNvPr id="49" name="Textfeld 59"/>
              <p:cNvSpPr txBox="1">
                <a:spLocks noChangeArrowheads="1"/>
              </p:cNvSpPr>
              <p:nvPr/>
            </p:nvSpPr>
            <p:spPr bwMode="auto">
              <a:xfrm>
                <a:off x="2071688" y="3302000"/>
                <a:ext cx="509587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100</a:t>
                </a:r>
              </a:p>
            </p:txBody>
          </p:sp>
          <p:sp>
            <p:nvSpPr>
              <p:cNvPr id="50" name="Textfeld 60"/>
              <p:cNvSpPr txBox="1">
                <a:spLocks noChangeArrowheads="1"/>
              </p:cNvSpPr>
              <p:nvPr/>
            </p:nvSpPr>
            <p:spPr bwMode="auto">
              <a:xfrm>
                <a:off x="2012950" y="2170113"/>
                <a:ext cx="509588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100</a:t>
                </a:r>
              </a:p>
            </p:txBody>
          </p:sp>
          <p:sp>
            <p:nvSpPr>
              <p:cNvPr id="51" name="Textfeld 61"/>
              <p:cNvSpPr txBox="1">
                <a:spLocks noChangeArrowheads="1"/>
              </p:cNvSpPr>
              <p:nvPr/>
            </p:nvSpPr>
            <p:spPr bwMode="auto">
              <a:xfrm>
                <a:off x="2012950" y="1001713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50</a:t>
                </a:r>
              </a:p>
            </p:txBody>
          </p:sp>
          <p:sp>
            <p:nvSpPr>
              <p:cNvPr id="73" name="Textfeld 203"/>
              <p:cNvSpPr txBox="1">
                <a:spLocks noChangeArrowheads="1"/>
              </p:cNvSpPr>
              <p:nvPr/>
            </p:nvSpPr>
            <p:spPr bwMode="auto">
              <a:xfrm>
                <a:off x="2012950" y="1717675"/>
                <a:ext cx="390525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30</a:t>
                </a:r>
              </a:p>
            </p:txBody>
          </p:sp>
          <p:sp>
            <p:nvSpPr>
              <p:cNvPr id="75" name="Textfeld 208"/>
              <p:cNvSpPr txBox="1">
                <a:spLocks noChangeArrowheads="1"/>
              </p:cNvSpPr>
              <p:nvPr/>
            </p:nvSpPr>
            <p:spPr bwMode="auto">
              <a:xfrm>
                <a:off x="2492375" y="1208088"/>
                <a:ext cx="4492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30</a:t>
                </a:r>
              </a:p>
            </p:txBody>
          </p:sp>
        </p:grpSp>
        <p:sp>
          <p:nvSpPr>
            <p:cNvPr id="118" name="Textfeld 62"/>
            <p:cNvSpPr txBox="1">
              <a:spLocks noChangeArrowheads="1"/>
            </p:cNvSpPr>
            <p:nvPr/>
          </p:nvSpPr>
          <p:spPr bwMode="auto">
            <a:xfrm>
              <a:off x="2012950" y="1377950"/>
              <a:ext cx="449263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20</a:t>
              </a:r>
            </a:p>
          </p:txBody>
        </p:sp>
      </p:grpSp>
      <p:grpSp>
        <p:nvGrpSpPr>
          <p:cNvPr id="10" name="Gruppieren 119"/>
          <p:cNvGrpSpPr/>
          <p:nvPr/>
        </p:nvGrpSpPr>
        <p:grpSpPr>
          <a:xfrm>
            <a:off x="1979712" y="980728"/>
            <a:ext cx="1090490" cy="2981385"/>
            <a:chOff x="2012950" y="1001713"/>
            <a:chExt cx="1090490" cy="2981385"/>
          </a:xfrm>
        </p:grpSpPr>
        <p:grpSp>
          <p:nvGrpSpPr>
            <p:cNvPr id="11" name="Gruppieren 93"/>
            <p:cNvGrpSpPr/>
            <p:nvPr/>
          </p:nvGrpSpPr>
          <p:grpSpPr>
            <a:xfrm>
              <a:off x="2012950" y="1001713"/>
              <a:ext cx="1090490" cy="2981385"/>
              <a:chOff x="2012950" y="1001713"/>
              <a:chExt cx="1090490" cy="2981385"/>
            </a:xfrm>
          </p:grpSpPr>
          <p:sp>
            <p:nvSpPr>
              <p:cNvPr id="123" name="Textfeld 56"/>
              <p:cNvSpPr txBox="1">
                <a:spLocks noChangeArrowheads="1"/>
              </p:cNvSpPr>
              <p:nvPr/>
            </p:nvSpPr>
            <p:spPr bwMode="auto">
              <a:xfrm>
                <a:off x="2071688" y="3017838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0.75</a:t>
                </a:r>
                <a:endParaRPr lang="de-DE" sz="2000"/>
              </a:p>
            </p:txBody>
          </p:sp>
          <p:sp>
            <p:nvSpPr>
              <p:cNvPr id="124" name="Textfeld 57"/>
              <p:cNvSpPr txBox="1">
                <a:spLocks noChangeArrowheads="1"/>
              </p:cNvSpPr>
              <p:nvPr/>
            </p:nvSpPr>
            <p:spPr bwMode="auto">
              <a:xfrm>
                <a:off x="2071688" y="2622550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0.25</a:t>
                </a:r>
                <a:endParaRPr lang="de-DE" sz="2000"/>
              </a:p>
            </p:txBody>
          </p:sp>
          <p:sp>
            <p:nvSpPr>
              <p:cNvPr id="125" name="Textfeld 58"/>
              <p:cNvSpPr txBox="1">
                <a:spLocks noChangeArrowheads="1"/>
              </p:cNvSpPr>
              <p:nvPr/>
            </p:nvSpPr>
            <p:spPr bwMode="auto">
              <a:xfrm>
                <a:off x="2133600" y="3582988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0.04</a:t>
                </a:r>
                <a:endParaRPr lang="de-DE" sz="2000"/>
              </a:p>
            </p:txBody>
          </p:sp>
          <p:sp>
            <p:nvSpPr>
              <p:cNvPr id="126" name="Textfeld 59"/>
              <p:cNvSpPr txBox="1">
                <a:spLocks noChangeArrowheads="1"/>
              </p:cNvSpPr>
              <p:nvPr/>
            </p:nvSpPr>
            <p:spPr bwMode="auto">
              <a:xfrm>
                <a:off x="2071688" y="3302000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0.96</a:t>
                </a:r>
                <a:endParaRPr lang="de-DE" sz="2000"/>
              </a:p>
            </p:txBody>
          </p:sp>
          <p:sp>
            <p:nvSpPr>
              <p:cNvPr id="127" name="Textfeld 60"/>
              <p:cNvSpPr txBox="1">
                <a:spLocks noChangeArrowheads="1"/>
              </p:cNvSpPr>
              <p:nvPr/>
            </p:nvSpPr>
            <p:spPr bwMode="auto">
              <a:xfrm>
                <a:off x="2012950" y="2170113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0.77</a:t>
                </a:r>
                <a:endParaRPr lang="de-DE" sz="2000"/>
              </a:p>
            </p:txBody>
          </p:sp>
          <p:sp>
            <p:nvSpPr>
              <p:cNvPr id="128" name="Textfeld 61"/>
              <p:cNvSpPr txBox="1">
                <a:spLocks noChangeArrowheads="1"/>
              </p:cNvSpPr>
              <p:nvPr/>
            </p:nvSpPr>
            <p:spPr bwMode="auto">
              <a:xfrm>
                <a:off x="2012950" y="1001713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0.5</a:t>
                </a:r>
                <a:endParaRPr lang="de-DE" sz="2000"/>
              </a:p>
            </p:txBody>
          </p:sp>
          <p:sp>
            <p:nvSpPr>
              <p:cNvPr id="129" name="Textfeld 203"/>
              <p:cNvSpPr txBox="1">
                <a:spLocks noChangeArrowheads="1"/>
              </p:cNvSpPr>
              <p:nvPr/>
            </p:nvSpPr>
            <p:spPr bwMode="auto">
              <a:xfrm>
                <a:off x="2012950" y="1717675"/>
                <a:ext cx="6832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 smtClean="0"/>
                  <a:t>0.23</a:t>
                </a:r>
                <a:endParaRPr lang="de-DE" sz="2000"/>
              </a:p>
            </p:txBody>
          </p:sp>
          <p:sp>
            <p:nvSpPr>
              <p:cNvPr id="130" name="Textfeld 208"/>
              <p:cNvSpPr txBox="1">
                <a:spLocks noChangeArrowheads="1"/>
              </p:cNvSpPr>
              <p:nvPr/>
            </p:nvSpPr>
            <p:spPr bwMode="auto">
              <a:xfrm>
                <a:off x="2492375" y="1208088"/>
                <a:ext cx="61106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2000"/>
                  <a:t> </a:t>
                </a:r>
                <a:r>
                  <a:rPr lang="de-DE" sz="2000" smtClean="0"/>
                  <a:t>0.3</a:t>
                </a:r>
                <a:endParaRPr lang="de-DE" sz="2000"/>
              </a:p>
            </p:txBody>
          </p:sp>
        </p:grpSp>
        <p:sp>
          <p:nvSpPr>
            <p:cNvPr id="122" name="Textfeld 62"/>
            <p:cNvSpPr txBox="1">
              <a:spLocks noChangeArrowheads="1"/>
            </p:cNvSpPr>
            <p:nvPr/>
          </p:nvSpPr>
          <p:spPr bwMode="auto">
            <a:xfrm>
              <a:off x="2012950" y="1377950"/>
              <a:ext cx="6110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/>
                <a:t> </a:t>
              </a:r>
              <a:r>
                <a:rPr lang="de-DE" sz="2000" smtClean="0"/>
                <a:t>0.2</a:t>
              </a:r>
              <a:endParaRPr lang="de-DE" sz="2000"/>
            </a:p>
          </p:txBody>
        </p:sp>
      </p:grpSp>
      <p:cxnSp>
        <p:nvCxnSpPr>
          <p:cNvPr id="133" name="Gekrümmte Verbindung 132"/>
          <p:cNvCxnSpPr>
            <a:stCxn id="35" idx="2"/>
            <a:endCxn id="36" idx="1"/>
          </p:cNvCxnSpPr>
          <p:nvPr/>
        </p:nvCxnSpPr>
        <p:spPr bwMode="auto">
          <a:xfrm rot="5400000" flipH="1">
            <a:off x="1482299" y="776715"/>
            <a:ext cx="2887722" cy="3979069"/>
          </a:xfrm>
          <a:prstGeom prst="curvedConnector4">
            <a:avLst>
              <a:gd name="adj1" fmla="val -7916"/>
              <a:gd name="adj2" fmla="val 105745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Gekrümmte Verbindung 132"/>
          <p:cNvCxnSpPr>
            <a:stCxn id="32" idx="2"/>
            <a:endCxn id="36" idx="1"/>
          </p:cNvCxnSpPr>
          <p:nvPr/>
        </p:nvCxnSpPr>
        <p:spPr bwMode="auto">
          <a:xfrm rot="5400000" flipH="1">
            <a:off x="1764874" y="494140"/>
            <a:ext cx="2322572" cy="3979069"/>
          </a:xfrm>
          <a:prstGeom prst="curvedConnector4">
            <a:avLst>
              <a:gd name="adj1" fmla="val -9843"/>
              <a:gd name="adj2" fmla="val 105745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Gekrümmte Verbindung 132"/>
          <p:cNvCxnSpPr>
            <a:stCxn id="31" idx="2"/>
            <a:endCxn id="36" idx="1"/>
          </p:cNvCxnSpPr>
          <p:nvPr/>
        </p:nvCxnSpPr>
        <p:spPr bwMode="auto">
          <a:xfrm rot="5400000" flipH="1">
            <a:off x="2076024" y="182990"/>
            <a:ext cx="1700272" cy="3979069"/>
          </a:xfrm>
          <a:prstGeom prst="curvedConnector4">
            <a:avLst>
              <a:gd name="adj1" fmla="val -13445"/>
              <a:gd name="adj2" fmla="val 105745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uppieren 161"/>
          <p:cNvGrpSpPr/>
          <p:nvPr/>
        </p:nvGrpSpPr>
        <p:grpSpPr>
          <a:xfrm>
            <a:off x="4932040" y="2852936"/>
            <a:ext cx="308098" cy="1583015"/>
            <a:chOff x="4932040" y="2852936"/>
            <a:chExt cx="308098" cy="1583015"/>
          </a:xfrm>
        </p:grpSpPr>
        <p:sp>
          <p:nvSpPr>
            <p:cNvPr id="159" name="Textfeld 158"/>
            <p:cNvSpPr txBox="1"/>
            <p:nvPr/>
          </p:nvSpPr>
          <p:spPr>
            <a:xfrm>
              <a:off x="4932040" y="2852936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932040" y="3429000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61" name="Textfeld 160"/>
            <p:cNvSpPr txBox="1"/>
            <p:nvPr/>
          </p:nvSpPr>
          <p:spPr>
            <a:xfrm>
              <a:off x="4932040" y="4005064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</p:grpSp>
      <p:cxnSp>
        <p:nvCxnSpPr>
          <p:cNvPr id="82" name="Gekrümmte Verbindung 132"/>
          <p:cNvCxnSpPr>
            <a:stCxn id="34" idx="0"/>
            <a:endCxn id="36" idx="1"/>
          </p:cNvCxnSpPr>
          <p:nvPr/>
        </p:nvCxnSpPr>
        <p:spPr bwMode="auto">
          <a:xfrm rot="16200000" flipH="1" flipV="1">
            <a:off x="2685257" y="-878682"/>
            <a:ext cx="452438" cy="3949701"/>
          </a:xfrm>
          <a:prstGeom prst="curvedConnector4">
            <a:avLst>
              <a:gd name="adj1" fmla="val -50526"/>
              <a:gd name="adj2" fmla="val 105788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Gekrümmte Verbindung 132"/>
          <p:cNvCxnSpPr>
            <a:stCxn id="33" idx="0"/>
            <a:endCxn id="36" idx="1"/>
          </p:cNvCxnSpPr>
          <p:nvPr/>
        </p:nvCxnSpPr>
        <p:spPr bwMode="auto">
          <a:xfrm rot="16200000" flipV="1">
            <a:off x="2855120" y="-596107"/>
            <a:ext cx="112712" cy="3949701"/>
          </a:xfrm>
          <a:prstGeom prst="curvedConnector4">
            <a:avLst>
              <a:gd name="adj1" fmla="val 502819"/>
              <a:gd name="adj2" fmla="val 105788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Gekrümmte Verbindung 132"/>
          <p:cNvCxnSpPr>
            <a:stCxn id="65" idx="0"/>
            <a:endCxn id="36" idx="1"/>
          </p:cNvCxnSpPr>
          <p:nvPr/>
        </p:nvCxnSpPr>
        <p:spPr bwMode="auto">
          <a:xfrm rot="16200000" flipV="1">
            <a:off x="2572545" y="-313532"/>
            <a:ext cx="677862" cy="3949701"/>
          </a:xfrm>
          <a:prstGeom prst="curvedConnector4">
            <a:avLst>
              <a:gd name="adj1" fmla="val 163984"/>
              <a:gd name="adj2" fmla="val 105788"/>
            </a:avLst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" name="Gruppieren 161"/>
          <p:cNvGrpSpPr/>
          <p:nvPr/>
        </p:nvGrpSpPr>
        <p:grpSpPr>
          <a:xfrm>
            <a:off x="4914003" y="518179"/>
            <a:ext cx="308098" cy="1583015"/>
            <a:chOff x="4932040" y="2852936"/>
            <a:chExt cx="308098" cy="1583015"/>
          </a:xfrm>
        </p:grpSpPr>
        <p:sp>
          <p:nvSpPr>
            <p:cNvPr id="102" name="Textfeld 158"/>
            <p:cNvSpPr txBox="1"/>
            <p:nvPr/>
          </p:nvSpPr>
          <p:spPr>
            <a:xfrm>
              <a:off x="4932040" y="2852936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03" name="Textfeld 159"/>
            <p:cNvSpPr txBox="1"/>
            <p:nvPr/>
          </p:nvSpPr>
          <p:spPr>
            <a:xfrm>
              <a:off x="4932040" y="3429000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  <p:sp>
          <p:nvSpPr>
            <p:cNvPr id="104" name="Textfeld 160"/>
            <p:cNvSpPr txBox="1"/>
            <p:nvPr/>
          </p:nvSpPr>
          <p:spPr>
            <a:xfrm>
              <a:off x="4932040" y="4005064"/>
              <a:ext cx="30809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ym typeface="Symbol"/>
                </a:rPr>
                <a:t></a:t>
              </a:r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6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NERD Online Tools</a:t>
            </a:r>
          </a:p>
        </p:txBody>
      </p:sp>
      <p:sp>
        <p:nvSpPr>
          <p:cNvPr id="80899" name="Textfeld 2"/>
          <p:cNvSpPr txBox="1">
            <a:spLocks noChangeArrowheads="1"/>
          </p:cNvSpPr>
          <p:nvPr/>
        </p:nvSpPr>
        <p:spPr bwMode="auto">
          <a:xfrm>
            <a:off x="0" y="764704"/>
            <a:ext cx="8639032" cy="65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en-US" sz="2000" dirty="0" smtClean="0"/>
              <a:t>J. </a:t>
            </a:r>
            <a:r>
              <a:rPr lang="en-US" sz="2000" dirty="0" err="1" smtClean="0"/>
              <a:t>Hoffart</a:t>
            </a:r>
            <a:r>
              <a:rPr lang="en-US" sz="2000" dirty="0" smtClean="0"/>
              <a:t> et al.: EMNLP 2011, VLDB 2011</a:t>
            </a:r>
            <a:endParaRPr lang="en-US" sz="2000" dirty="0" smtClean="0">
              <a:hlinkClick r:id="rId3"/>
            </a:endParaRPr>
          </a:p>
          <a:p>
            <a:pPr lvl="1"/>
            <a:r>
              <a:rPr lang="en-US" sz="2000" dirty="0" smtClean="0">
                <a:hlinkClick r:id="rId3"/>
              </a:rPr>
              <a:t>https://d5gate.ag5.mpi-sb.mpg.de/webaida/</a:t>
            </a:r>
            <a:endParaRPr lang="en-US" sz="2000" dirty="0" smtClean="0"/>
          </a:p>
          <a:p>
            <a:pPr lvl="1">
              <a:spcBef>
                <a:spcPts val="600"/>
              </a:spcBef>
            </a:pPr>
            <a:r>
              <a:rPr lang="en-US" sz="2000" dirty="0" smtClean="0"/>
              <a:t>P. </a:t>
            </a:r>
            <a:r>
              <a:rPr lang="en-US" sz="2000" dirty="0" err="1" smtClean="0"/>
              <a:t>Ferragina</a:t>
            </a:r>
            <a:r>
              <a:rPr lang="en-US" sz="2000" dirty="0" smtClean="0"/>
              <a:t>, U. </a:t>
            </a:r>
            <a:r>
              <a:rPr lang="en-US" sz="2000" dirty="0" err="1" smtClean="0"/>
              <a:t>Scaella</a:t>
            </a:r>
            <a:r>
              <a:rPr lang="en-US" sz="2000" dirty="0" smtClean="0"/>
              <a:t>: CIKM 2010</a:t>
            </a:r>
          </a:p>
          <a:p>
            <a:pPr lvl="1"/>
            <a:r>
              <a:rPr lang="en-US" sz="2000" dirty="0" smtClean="0">
                <a:hlinkClick r:id="rId4"/>
              </a:rPr>
              <a:t>http://tagme.di.unipi.it/</a:t>
            </a:r>
            <a:endParaRPr lang="en-US" sz="2000" dirty="0" smtClean="0"/>
          </a:p>
          <a:p>
            <a:pPr lvl="1">
              <a:spcBef>
                <a:spcPts val="600"/>
              </a:spcBef>
            </a:pPr>
            <a:r>
              <a:rPr lang="en-US" sz="2000" dirty="0" smtClean="0"/>
              <a:t>R. </a:t>
            </a:r>
            <a:r>
              <a:rPr lang="en-US" sz="2000" dirty="0" err="1" smtClean="0"/>
              <a:t>Isele</a:t>
            </a:r>
            <a:r>
              <a:rPr lang="en-US" sz="2000" dirty="0" smtClean="0"/>
              <a:t>, C. </a:t>
            </a:r>
            <a:r>
              <a:rPr lang="en-US" sz="2000" dirty="0" err="1" smtClean="0"/>
              <a:t>Bizer</a:t>
            </a:r>
            <a:r>
              <a:rPr lang="en-US" sz="2000" dirty="0" smtClean="0"/>
              <a:t>: VLDB 2012</a:t>
            </a:r>
          </a:p>
          <a:p>
            <a:pPr lvl="1"/>
            <a:r>
              <a:rPr lang="en-US" sz="2000" dirty="0" smtClean="0">
                <a:hlinkClick r:id="rId5"/>
              </a:rPr>
              <a:t>http://spotlight.dbpedia.org/demo/index.html</a:t>
            </a:r>
            <a:endParaRPr lang="en-US" sz="2000" dirty="0" smtClean="0"/>
          </a:p>
          <a:p>
            <a:pPr lvl="1">
              <a:spcBef>
                <a:spcPts val="600"/>
              </a:spcBef>
            </a:pPr>
            <a:r>
              <a:rPr lang="en-US" sz="2000" dirty="0" smtClean="0"/>
              <a:t>Reuters Open Calais:  </a:t>
            </a:r>
            <a:r>
              <a:rPr lang="en-US" sz="2000" dirty="0" smtClean="0">
                <a:hlinkClick r:id="rId6"/>
              </a:rPr>
              <a:t>http://viewer.opencalais.com/</a:t>
            </a:r>
            <a:r>
              <a:rPr lang="en-US" sz="20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Alchemy API:   </a:t>
            </a:r>
            <a:r>
              <a:rPr lang="en-US" sz="2000" dirty="0" smtClean="0">
                <a:hlinkClick r:id="rId7"/>
              </a:rPr>
              <a:t>http://www.alchemyapi.com/api/demo.html</a:t>
            </a:r>
            <a:r>
              <a:rPr lang="en-US" sz="20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S. Kulkarni, A. Singh, G. </a:t>
            </a:r>
            <a:r>
              <a:rPr lang="en-US" sz="2000" dirty="0" err="1" smtClean="0"/>
              <a:t>Ramakrishnan</a:t>
            </a:r>
            <a:r>
              <a:rPr lang="en-US" sz="2000" dirty="0" smtClean="0"/>
              <a:t>, S. </a:t>
            </a:r>
            <a:r>
              <a:rPr lang="en-US" sz="2000" dirty="0" err="1" smtClean="0"/>
              <a:t>Chakrabarti</a:t>
            </a:r>
            <a:r>
              <a:rPr lang="en-US" sz="2000" dirty="0" smtClean="0"/>
              <a:t>: KDD 2009</a:t>
            </a:r>
          </a:p>
          <a:p>
            <a:pPr lvl="1"/>
            <a:r>
              <a:rPr lang="en-US" sz="2000" dirty="0" smtClean="0">
                <a:hlinkClick r:id="rId8"/>
              </a:rPr>
              <a:t>http://www.cse.iitb.ac.in/soumen/doc/CSAW/</a:t>
            </a:r>
            <a:endParaRPr lang="en-US" sz="2000" dirty="0" smtClean="0"/>
          </a:p>
          <a:p>
            <a:pPr lvl="1">
              <a:spcBef>
                <a:spcPts val="600"/>
              </a:spcBef>
            </a:pPr>
            <a:r>
              <a:rPr lang="en-US" sz="2000" dirty="0" smtClean="0"/>
              <a:t>D. Milne, I. Witten: CIKM 2008</a:t>
            </a:r>
          </a:p>
          <a:p>
            <a:pPr lvl="1"/>
            <a:r>
              <a:rPr lang="en-US" sz="2000" dirty="0" smtClean="0">
                <a:hlinkClick r:id="rId9"/>
              </a:rPr>
              <a:t>http://wikipedia-miner.cms.waikato.ac.nz/demos/annotate/</a:t>
            </a:r>
            <a:endParaRPr lang="en-US" sz="2000" dirty="0" smtClean="0"/>
          </a:p>
          <a:p>
            <a:pPr lvl="1">
              <a:spcBef>
                <a:spcPts val="600"/>
              </a:spcBef>
            </a:pPr>
            <a:r>
              <a:rPr lang="en-US" sz="2000" dirty="0" smtClean="0"/>
              <a:t>L. </a:t>
            </a:r>
            <a:r>
              <a:rPr lang="en-US" sz="2000" dirty="0" err="1" smtClean="0"/>
              <a:t>Ratinov</a:t>
            </a:r>
            <a:r>
              <a:rPr lang="en-US" sz="2000" dirty="0" smtClean="0"/>
              <a:t>, D. Roth, D. Downey, M. Anderson: ACL 2011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hlinkClick r:id="rId10"/>
              </a:rPr>
              <a:t>http://cogcomp.cs.illinois.edu/page/demo_view/Wikifier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Basic Stanford NER tagger for detecting mentions</a:t>
            </a:r>
          </a:p>
          <a:p>
            <a:pPr lvl="1"/>
            <a:r>
              <a:rPr lang="en-US" sz="2000" dirty="0" smtClean="0">
                <a:hlinkClick r:id="rId11"/>
              </a:rPr>
              <a:t>http://nlp.stanford.edu/software/CRF-NER.shtml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dirty="0" smtClean="0"/>
              <a:t>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2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1520" y="4437112"/>
            <a:ext cx="874800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6448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 lvl="0">
              <a:lnSpc>
                <a:spcPts val="2400"/>
              </a:lnSpc>
            </a:pPr>
            <a:r>
              <a:rPr lang="en-US" dirty="0" smtClean="0">
                <a:solidFill>
                  <a:srgbClr val="000000"/>
                </a:solidFill>
              </a:rPr>
              <a:t>Validity Times of Facts</a:t>
            </a:r>
          </a:p>
          <a:p>
            <a:pPr>
              <a:lnSpc>
                <a:spcPts val="2400"/>
              </a:lnSpc>
            </a:pP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39837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</a:t>
            </a:r>
            <a:r>
              <a:rPr lang="en-US" dirty="0" err="1" smtClean="0"/>
              <a:t>Disambig</a:t>
            </a:r>
            <a:r>
              <a:rPr lang="en-US" dirty="0" smtClean="0"/>
              <a:t>.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845819" y="4437112"/>
            <a:ext cx="4153701" cy="2062103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NERD Problem</a:t>
            </a:r>
          </a:p>
          <a:p>
            <a:pPr marL="0"/>
            <a:r>
              <a:rPr lang="en-US" sz="28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</a:rPr>
              <a:t>NED Principles</a:t>
            </a:r>
          </a:p>
          <a:p>
            <a:pPr marL="0"/>
            <a:r>
              <a:rPr lang="en-US" sz="28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</a:rPr>
              <a:t>Coherence-based Methods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solidFill>
                  <a:srgbClr val="3333CC"/>
                </a:solidFill>
                <a:latin typeface="+mj-lt"/>
              </a:rPr>
              <a:t>NERD for Text Analytics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latin typeface="+mj-lt"/>
              </a:rPr>
              <a:t>Entities in Structured Data</a:t>
            </a:r>
          </a:p>
        </p:txBody>
      </p:sp>
      <p:sp>
        <p:nvSpPr>
          <p:cNvPr id="21" name="Textfeld 14"/>
          <p:cNvSpPr txBox="1">
            <a:spLocks noChangeArrowheads="1"/>
          </p:cNvSpPr>
          <p:nvPr/>
        </p:nvSpPr>
        <p:spPr bwMode="auto">
          <a:xfrm>
            <a:off x="251520" y="133205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14"/>
          <p:cNvSpPr txBox="1">
            <a:spLocks noChangeArrowheads="1"/>
          </p:cNvSpPr>
          <p:nvPr/>
        </p:nvSpPr>
        <p:spPr bwMode="auto">
          <a:xfrm>
            <a:off x="251520" y="205213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20" y="2844225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251520" y="3636313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448712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</a:t>
            </a:r>
          </a:p>
          <a:p>
            <a:r>
              <a:rPr lang="en-US" sz="2600" dirty="0" smtClean="0"/>
              <a:t>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2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-55017" y="0"/>
            <a:ext cx="9285288" cy="560388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Use-Case: Internet Search</a:t>
            </a:r>
            <a:endParaRPr lang="en-US" altLang="en-US" sz="2000" dirty="0" smtClean="0"/>
          </a:p>
        </p:txBody>
      </p:sp>
      <p:sp>
        <p:nvSpPr>
          <p:cNvPr id="16385" name="AutoShape 16" descr="data:image/jpeg;base64,/9j/4AAQSkZJRgABAQAAAQABAAD/2wCEAAkGBxQTEhUUExQWFRUXFxcaFxgYGBgXGBoXFxcXFxgYFxwYHCggGBwlHRQUITEhJSkrLi4uFx8zODMsNygtLiwBCgoKDg0OGxAQGywkICQsLCwsLCwsLCwsLCwsLCwsLCwsLCwsLCwsLCwsLCwsLCwsLCwsLCwsLCwsLCwsLCwsLP/AABEIAPYAzQMBIgACEQEDEQH/xAAcAAABBQEBAQAAAAAAAAAAAAAFAgMEBgcAAQj/xAA+EAABAgQEBAMGBQIFBAMAAAABAAIDBBEhBRIxQQZRYXEigZEHE6GxwfAUMkJS0WLhFSNykvEWQ2OiJDOT/8QAGgEAAgMBAQAAAAAAAAAAAAAAAgMBBAUABv/EACkRAAICAgIBBAIBBQEAAAAAAAABAhEDIRIxBBMiQVEyYZEUIzNCsQX/2gAMAwEAAhEDEQA/ANYaEsLwBLATiicuXJS44SF1F6FxC448ovKJS8XHHL0Lly445cgPFHFstItrFfWIR4ITaGI/sCbDqbLGeK+OZydJaHGDCNhChk1Irq9zbuPSwvootLsOMHI13iPj2SkwREih8Qf9uFR7/O9G+ZCzvGfbTGcSJaAyGNnRTnd/tFGj4qvYJwBHjjM45AfN39ldpD2WQ20Lhm7k/KirT8qK62WoeNrZnc/x3iMeodNRQD+mHSGPLIAfigUUxn1Li93MuLj8+y3Zns7hUGVtD2UyDwIzfKPIfQfA8gl/1b+EM9BfZ8+NkYhGYMJHOnJTpLF5uWdWHGjQjQGge4DmKtJp8F9AP4ShhpDQN/iKfJVzEeCA94JFm2FhoRQj+/QLl5b+UT/T30VjAfa9Mw6CYayO3c2Y/wD9RlPotS4Z4ylZ4f5MSj94b/C8baaO02JWU8Q+z4MLnQ6gWoNRuN/JUaPLxYDwfEwg1a4GhB2IIuO6sY88JleeBo+rSklZZ7P/AGoe8LYE8QHaMjaA7ARNgf6tDvRaqCCKi4Oh28k4quLXYmi8KUQvKIkQJXoXELwKTgZD4ghn9QTzcch8wsIJiDc/FKExFH6nepT/AE8Z1SN5GMQ+YTgxRnMLAhPRh+t3qljGI40iO9VHpQOqRvon2cx6pYnG81gbOIZgfrPmnmcUzI/VVd6Mfsj3fRvAmG816Iw5rDW8ZzA3Cebx1HGo+Kj0F9nb+jbfehU72icbtkIQazxTDwcgpZo/ebU8t1RontCihptsab3Wez0xEjxXRIriXuNa9K7U+QS5xUBmOLb2LizMaPFdFe4xIjyCXO/MdttKacgFf+B8EvmfDHLTcdyVUMDlDmq5zwALBtbneriQBQVWpcLgWAFKbG5+NPqqGeeqLuNbL1hUsGtFG0PkiZb0UOSdYKaCq0Uh87ODVxhpTUqvdGkqAtjOVMRoakRXhty4DvRQ3zTDpEafRQ4oOFkeYlWuFCqpj/CLIjDlArQjyKudK6XXkRtB3PxSXGnaG3emfPONcDxoVXMGYbjc80Y9nXtCfKubLTJrArlBP5oR+rK89NuS16NLDkFn/HPAbY1YsCjYguRs7oevVWMPkyTqQjL46ktGpQYzXtDmkOaRUOBBBB3BCWViXs640Mk/8JNEthZiAXV/y3GnP8rf5WytnGEVDgQfuq0ltWjMlFp0x8rwJv37f3Bd71vNTTBMOJXgWmO4XhnYJv8A6Sh/tCa0dyM2okloWju4PZyTR4OZyUUdyM890OS78O3ktAdwY1NP4PCimTyKC6WbyTJlmq+xODu6ARsHyxQ06fwh2EpFIxlzWuDdR+qmvYVFFFgtLnDISK7k0ABrvsF2LRM0d5y5RmIGuxpbmd1KwyO1rqWoN+XXuPvmFTZYitFywaVZlAFSeen+0DTX4LRcCw9rBU6/fruqPwrCL3BxHlSwFqedKeS0iWoAFlZp8pF3DClsmwyBpapv3UuXig7oa+baP72FeXXyBUCJxZCh1BIqNm3/AOPNdjg7DnVFqafuiTEHMn77KmR/afJsoC6pOzST02BHLdS5HjuWikC401pS5oN96/dq2eOhCsORg3RrA7uK/EpL4BOsNnw/hMRsTYW1YeykNa4ipKGvgdVKxpsMC1C09PpsluJvXRSmDsV0RqGWPR3PYKiGqjxhZTI8G9duiiTVMpO9FU4tDnTRlHtOwUGkWGPEPzDSo1r5XVcw3iqYhsDGvJDRYOuQOVtlofFLSYTnAVpf7qsjdRsdppYuAIpahNLdqrT8LI0jO8iCbLOzjmYG4Pqn28fRxsPUpnijAWwCC0UBVe92Fp82UUos+kZWOHGxRAMVOw17malTXYs6qhwvoAsham3miCDEnHRInpt+Wy7gcHBFHNehypH+JRG6hEpbGiQp4L4OLLEdZZnxVNZIj3VDcrHmppQGlvjRW6Ni9GlZrxjO5mxTUDwEV19Ov8pcvaqDjHZnheSda7V6fZKLYFLF8Rreennv37oVLio5b9qK5+zyAXx8xFA0W++dlQzSqLZoY420abgeHCEPIfL7KIzsfK23nQVPkktcGhDp6YOnRZq+2aHF9ECKxz6ucXU0oCQKctqqs4vDIBDCwVqKeKt/Mo7FeHEtLwxgFXXAtze79A9T0Q9+MYaHUEZzjockMuFf9T9fIBHGTfRLxpdlLiYNFNybdj9SUWwvDHZcpNvpWpHy9FaYRk4lCxznf6g5vx/KfJEG4ZDa3Mx1QhlmyBLFj+jzA5d5cwucTQ2+H8BXd0ctYb+ap+FtOcAIxjcUsaLGn36I8eXTZ0sfSIGOYxEhhxYT9gfHVU2J7SJljiPBQc6ucT3rRFZyezVVGxbDg4nLZdj8lN7AngdaLvh/tPY+0SztNLfAIvh/E8CYLmscMw1H17LGImDvaag1HRFGSz2Na6lWi/Jzf6mO1HkaHcJ8+Eiuozj2aJjLqsc3oVkGLsLXGtw4VbQ/lOzut618+S0LC510WCanxNsT/I2P0IKzrGD43sJpQkjl5+XyC7xXUmmBnVpMtGJ4iY0rLuc6rqUd3bUEICkSEcmCG1/K422Fb2ulLWg72ZjVM3LE4dPyoNBe69SlYhNvCHTM0QNE1iyyyEwNCpc9MANVOkZ0k2VibKviN1XJog8gxmP1Spssa2oQGbhvYbITNYm+tHeihy0HGJcG0exZ5xk2giAftJ9Lq14bOVbZDMRwOLMNj5GkkwyGnQV1Ar5JOSSS2HBPkZdAJWl+zOX8L3ncgD73WfPkHwnFj2kOBoR8P5WxcEyPu5dgIoTcrN8iS4qvk0sEfcWLJUIFjEqdQ4+QqrjKwdBRPw4AJP2FTePki7z4mI4/hM3F8DWlkO5DSaZ3c3n5VTfs+4fjidY2LLODWuDnmLBB8IrVrXOG9h4a6lbXM4fn1aDTRRhhzm/l943WwJHpsrGKfBUJyQWTd7K7xXgMFpD4ENsGJ/S0NY4Wo1waACbWOoQyUdELXNILXtIa9hsQSKi3UFXJ8tu9pP8AqDf7pWHwQ95fQANOo3cBbuBU+aTmjzeh+N8IDWBYRo4khe8Xy7gLU07KyYe3ZROIYAc2hRLGljE+q3kM1l4baVfz2+QXTOKSzaNiOgQ+QJDnEcz4gB2v3RTHMHjfhy2Xp7xxpmcaFrb5i3m7+VlUDhKea8t9w6sTw5i1j21JHiLjmyilTWx+oYMEX+QeXK1tIvDsNlY94EWHm/od82uJB8iFHgy+XNDeKOHoQdHNrttfsiPFHC0AwmljRDjtaP8AMZ4czg0AlwbrWm6puF4u9/hif/ZDqK82mxHyPojyYuHQMMnPsOYfCDS+1K2ty2tzFT6qjcYwckxWmorRXiVOt9VSuOT/AJ7f9KLx/wDIKzL2shYQ0lp79VPdCSeHIXgcTu5To7Lrax9GTN+40nExW9EImQSFeJjCw7ZMHAgmCio4cA01KtWHYmKUUKbwMjQKDCwyI07rro5IIzLg8lU/F5X/ADDRWuXkXitUzEwkvddDJBqVATB3bdVIleKIkKaprBrlLaCw/cPqpM1gzodx3Ts/grRHc86FoPh5ua0Ej0WZ/wChySVGr/5jg+drZVuO4YfHhPhm73dAARavOv8ACv8AhDA1jG8mgKg4jBo+C4ijc8TKDyaRQ+qt2HzGl+6o8vZGywo1N0XKVjIjBcKbKsS8xenNSxNlp/KXDe+nVHjkG8fLonzUV0PxC46aoTH4qa2oNjyRKHFJ1HqnoeFwXXc0E8zf0RNTf4M64R/JWV+WmIsybAtZuSPkjsBoFGt8IClxi1jaCwCHSRLvGLDbtzQcalV2yefJXVINyjaGqhY63dTJKINyAh+NxbGidKPsK0b9QGNjVBB/Shs3KOdeG4+R+6pUnFq41226FIns0I5mirTr0VXnSLajsFT0rGFauea7U+qrEbh5weHj85N+VNwVdv8AHq/pPmnIQETxEZeVkNt9MmVpUVgyZYKmlfv4rNeMXEzHZo+K2XGYTchWV/4Q6bxEQgCQC0v5BjQC4n4DzCteJH3FLyZe06QlnQ4TAagkVIOoJOi9ik1Vn4glaRLW+6IBHg3W1BGO3bs2FnFEPdwUhnEsI/qHqs4yLnNUuS+iOJpYx+Ef1NSxjEHm34LLnhILlFr6O4mrDF4PNvwXv+JwqbLInV5pTXHmfVdyX0dxNHxbFIeU6J2ThZ25v/HDPkQsvixHcytLwCeAgQnOHgdDDCa6OZ4aH0BVLzGpJF/wfbJlU4ohB4hUF2m3r/NV7KOoQiOPMa6LVtC0EUpcaUKgwmX+H/CyJv4NSK2EIj3NoQlwsYIsV5Bq4UTMfCzqNEtSdaHxr5LBK4nUCmqKQJigqVWMNkiDU6fBGcpdRo+qdDIwZRiRsWnTEJH6G/m28qoTjHHcGWbfsAPorlFwlpgOhAfmBqd6ka91l2M8BRSSHAPaNDW4CJpxkmwU4yi0tV0GMI46bEbmBFPl0IOhUmf4tYNXC/8ACoMbhp8CzQR/ZAcQwmJEfV7jQdDQKU021dI5p8U6tmvSk01z2uBHiBB8rj6o24il9NlnvB8J5B1IaBTuFcPxVW1oagJKe2Hx0OxITQakApt800C1kLjYoN0NmsUFzVTaXR3EkY1Og1AVHwmfbDmJiJlzPLgG3oG01r6D0U+bnianb6fYKi4DhhIaTq8lx/unKXGD/YhQ55P0gvFnDGh53ABwcQaIHNuqdUbnYPu2ZbVcc3rp8kAmhdavhOTgrMnzoxWZqJrZ4PTTuEFfQ4L0lN5/oqGcxeDz1TB4Pd1WlmiTlU8v0CZi/hB/NM/9IxFqT6UKhy821zqWsUXe6OtmZzPCcVozUNOoUzhuaAgRoEU5QLgnT7stIxeI0QnVvayy3D5mky/ShPw6pM4KcSxiyuErJESPDeB7o1AqDffX+F5C+qKYtkPu3MDW2c05QANiDQb3chY+qxfIxvHNxNnDkWRckFJQCu6Kshg/dUHlBUg8ijUsEuCHs8YFJkYgFXeQ8t0l4oCeQQafmvdgAfPVF0wG7RbPxQpqFEiRAet+3qqXMY+2GKviAfOyET3tH/TCaP8AU6/oFZjP6FrC2XPE4ILyCPqhk3ItB0p3QfDPaCMp961pI5VuV4zjmFGfle3IK2Ovr1USpqxnpyRZMNhtA8IHlzCbnoVAaafdFFgYgP06c/vVTY0QPHOv2Pqq0ors5Td7KpPwDU0Q2JKHfRWqNCHwQjEyACgGctFamoZe4Mb+o08q3+FVapNjW1OzRT+3c2QjB4IMQuIqQKDuUbmW0b2v3dz7C/mreODySSRXnlWKDk/krU/NEvcShUxEqU7NvOc90PiONVuYklowZPk22fQsPECBVDZ3iWmmqgsnagiqrmKxb6p/BAtFzgcQWBKINx5mWtQsyZiPhoh85MxNRWihwj9AWabMY+CCAvMJmmtq40VSwKGYkOvNexYcVlaaKaXRFlrxnHW5SK7LOZWOXx3FvNDsZxN+alVDlsVMCr9TsOZ2SZpIfii5dF7mIjgG1Fq29K/RIEVZpIT8YzAiRIjnF2atSaaVsNB5K5Sk9VYfme6fJG14sHGNMsknM3FTRFZeepqqqyLfopwiWVLk0WqLT+Iqw9kJxPDXRbN3tWmnU80nDpglpCJfjA0bIuXLsivop8T2bhx8cw9w6AN+YKeg+zyWB8RebC9WfUfIoxO4oW1y3++6r2IYzEINqnonxzJfASg32SZn2cQDXJEc0VrW2lhSxpz8yg857PGsrkjvsK3ZUV8jVQBOTOat6dyjeH4oWfuv1qjeaJygCoECal7RGl7P3N27jUKz4bNEhtRS+nkU5Dnc4vevoElzg0jSwJ06JEp29AySbHnx7HRV7FYm3RPGdrXzQyNEzPA2qK9t1EI3KgJy4xbCOBvYGlwNybopHFWVQgPBNt/JH3QqQvJbmDAsaZh+R5DytfSM7m3eN3dQXlPTjvG7uVEqrUBRqjYRCjTMgTU6q0nC3V0TkXDDl0T9C5N0UiXwoudRT8TwnLD02+isErKFrtFMnYGYCy50KQF4VgZWCo2RibhNc2gF6JiC3KKAJx8y2GwviODWDVzjQD+eyigkm9IyXiqWLIp7mirMePWIOQ9Cd/48lduLcalY7C6C6rswbQtLDQg1dQ7Wp5hU6cY0s2BG6oeVlV8Ua3g+NOub+AfNx7+Hbfr0RDDcWNq67oRCZnt90SXinQqrKEWuJZ9SV8/s0PC8YaaAqwS0y1wuVkUvNOBsbo1IY45upIVLL4z+CxDPGXZqWEuo62iKR5Am4uD8FQsI4hAIJKv2G40xzdQVV4NaY1/o6FhAOtbqRB4dh8wF7ExJuxFULmcY1AcOxPyRRUV3si2En8OM569f5QfEOH2tJISX485oABr8dE3K4w42cR8lMoxrRKckQn1YSFAxObo07VsjsxFY4VVbxqO0uAFghhFguRBdFoEZ4Uwkxs7yLDwjvq70t6oPh8lEmYrYUIVJ1OzW2q53ID+2q1/DcMhwIbIbNGilTqTqXHqTUrT8PBcuTM7zc6S4ooc9gz2PBaLKRPTRbDoeSuszDadlS+MYQaw0tZarVbMkzmYPiJ6lRiE2+KlNU4xlUfUmQJt7Qogxdh3CF8QcXQZaEXuILjZjKgFzvPQDUnZK4yREVydIj8X8SwZFoq0xIrhVsMEC37nE/lb8T5VWezntHndWw4LByyF3xLvoqpjc1HmIro0U5nONTl/KBsByA0H8ocJoiw326fRBKcv9WaeHx8UF71stk1xRMRAHOjvAOzTkF70o2iEYnPPit8b3vppmcTTtU2QyBMnTUc9vIldGmNhUjnp6Kp709tmpGWPjSS/giCKSWmlbEO333TEZxrUeXQeaIiKKcrdkwxjXmhNelUXL5K08b/GyNBJFxuvJylMy9ixKOPIaKMXFxvp8lyVuxMpKMeA3WikMcHd1HiLmDdE1ZXT2SmxC3einymNRWaOqh0OODZ3qnDL10KVKKfaHRk1+LDjeJIhFBUJBxx+5t3QQyzl5lI1BS/SgM9afyHP8YrvTsn4eOkanyVfENx0ulCCRqF3pxI9aRZH8QOIoEbwLheNNUdEd7lnMiryOjbU7k+RVGlMS9zFa7KHZdQfpyPIrXuG8YZFhh7DUH1B3DuR/lWMHjwfZV8jyZrotuCYVBloeSC2n7nE1c483Hfe1gK2CmxIoCr8XGQKBevm8w1WjGCjpGdKVu2SMQxFrBWqz7jDHREaWtKN4y0vBFVR+IJUsaolI6PYABCkQtFEaVJhocT2Ol0XiZ4jYARDzE/udoOoaCa+dEBixmRHF7qvcbEkmvY8h02UIyTnGhIy/EKSXsYKVCp5srn02bvj4IY1uKX/RLpQ/oOXtdMxMMNTV2uvXzS4eJgmjAT00PdNxo732Hh53FfM1sq/9xMsXhfWxYgNApUDpZMmWaQQ3Xpqoz2tbdzs39LdPMqI6aAcHNbSnX+dUShJ9AS8iEfyQ1OQHB19eQ07phri0g2FEXmJtj20Gbyt5KBDgt2FUcJPj7kVMmJOVwdjM88E29eaiOdtsiMaHQUoOh5dlC9wSbAqY9CcsXy/YmCATfRJiar2LawXM6ov2K/R40U1T0CYLeoSIcMk30S4xAbTdQ9hRTWwrDcHCoS4ZB1QSBMuZofJTYUyHdDy/hIljrofDImE6ABRJqJQEp4/lUDEIlKIILZOR6IjRXVFsBxeJKRMw8THWe3Zw6cnDYqE+BUZgnJMh1Wu/v5J6yVtFZwvTNJZMCPkiQnVaRbodwRseisOHtNgVlGE4i+Ri+KphP1/kf1D5K5xeLWZQWOBqruKakrM/JicJUWicDQqrxbL1hk0UWW4jL3DMRRS+IMZhmEQCCSEUgUnZnrWqXBCYCkwQuw9jZdCDMGlNB0t8rryFFABtm6Hb0180UECIbVaPT+E1GhRGgktDvIH5Kj6kXrRvvFOO23/AIdGIrlNAdaWPbom4UNzjbVS5d7Q67Sw0vuPMG4TMaZcK0IoeSbd9FRqK3J3+kPslBoXivSiS+BCGrq9ihrSap6JAf+0oGn8sOOSPxC/5HPewm1ABPcmibZNCv5QBXaqYEu+uhS/whrcgedfkuqIHPJJqkSYsw1zaCte3JNOmnOFBbsvHNawg/nr1pT0SJeLlieG1bc+1EKX0TKcrpuvuhP4U18fh580y6HchFTIkjMTTn+5exZQZbDT7uheRBf00n8EOxbbZQojqlSY3hryPz5qGSjihGWXwTJKJTTLWtw6lCPNMTBGY5dEyuRCQjIRq2O2i8xCGT4tm0B6Zq0+SZw8+LyP0UyWGcTDf/Hm/2OH8lLr3jHL2DUhHoKHRPzsuWuDhb+ULhuujT/FBpu24PTqgmuMrCg7VBSThNiwqPGta8x2QaNLOgxPdu0N2nmEWw4+8YCLPZ5VojcKSbNMcx4pS+bdp5hV4Zninvr/gc4c4lRBC6qK4dw7EfMPlnWiNbmFrOZWmYeqNjgOKteM4SVmdK4vZT2sU6TZY+Ssv/Q8RTZLg54BqmxlFdC5O0V5sTkR8F6+MUMHdvmKJqYe4EU25HMPRZPoq9HrJeUktoJRmMeDmFDz3QOPLFh0zN+9VL/xAWrY+oT8OK1+4KKPKAiePFm/F7BLYrrgAAH9rUuXgPFb5fO5CejxC0kjTcfUJZiWruPluicxEMSTpt6IEaA/r6pP4Rxrp2U6M7dJY7xDqFCmzpYI3uwUBaikxZQgB1RpWy9jvcCaW7BMRmO3TLsquKjaabD8GPmDT+4X76FMRYoaL7WooOHzJylg2uF5ORA29czjvS3kkrFTLz8r+2mu/khTTyXGqZXErk8ypO3ZwC9ypK9UkEmT/ADeRRvhqXzzD4Z/7kCM3zyEj4hBsNb476UKvnAmDO98Zp7S2HDY4NcbBziCLcwBeundB3Og3+FmcAIlh0zqx24p/x1UKKfE6mlTTtVeVXSV6JhrZa5CAS1zWuyu0a49dfopfDc3HgxhCisqHG3cX10I6quYZiuSgdpXXX1/t8VdcLxmGWk5gaDnevzCp5IyjaatDlJPouODxWmYZELQXCJ7oGl8sXwu9CB/tV6/Dt5LDcext0KHL+5fliOeYxcKGmXwt9TW39K0ngTjeHOsDHlrJho8Ta2fT9TOnMbK94SahTKXkxd8i0/hhyXrZZvJPBcrZUPnho+9VCnJZp6HpZMNxPLqCuE214F73N1mxhOLs9XPyMc1ToHzbCHUN/r/dIgEtPhNDyTjhmNClx2FrfEMw57hPvVMzuDtzXR5+IzG4oU0ZnKaUrsm8u4uPiEiZN61XOKsH1ZVdixMO0qAOSS6ZNreqabra68eKa17KOKA9SX2T5eMXZgaaVS2vqOo5gKLLml8p7pAj0JpceiHjscstRXITFc4HMRftRNx4xcalFIbszaEDRDI8EtNFKlboVlg4q09MRCYTouovGi6kR4BF6o7FcW1aI5XoC9oOaedBprUdwR81OgC3eymAx864PY14EF5AcAQCHQ70O9K+q1TGGlzHNFhQrM/ZBCrPnpAiH/2hj6rZJuXGV3a/ZWMKVWV8rdnzJNQsr3N5OI+KZcUT4kGWZjClPGUMa2u6rSWy0jxe56J9sAjqOl/gmHUUWS4tdi2vt5p6XmSxwc1xa4GrS00IPMFRWjmlhtbj4qU6I7Nq4C9pgiFsCcIDjZsWwBPJ+wPXTstPB5L5KaRzV34f9oc3LQ/djLGYKZc5NWjkCNRpY6J8cifZXnhfaKxHcwj8pB6FR4DL2Oy8XJFUzQk7ZIhwjUVupER65clT7LOJ1DQy2UDrtsQoJv637rlyJNis8Uqa+RQFAD1SpkWK5co+SP8AVjkmTQqHNNodVy5TH8mDk/xRY9AjAAGne6VGIcK8ly5RWwk3xojxG2BU9jc8NcuXMjClya/Qvh9rWzMIkV8VtLOocp8jQ+SN8QyT2wXOiuDn++yilxQAX0FzfouXKWVmqYZ9isEGcjHcQLf/AKQ/4WuR4fhd2I+/VcuV3D0VM35HzXxKP/lxhyiOHpZQTLmlarlyqze2W4KxIqDYrsubuuXKES1uhLz2+QXuSg7rly4GhACcBI3XLkUSOj//2Q=="/>
          <p:cNvSpPr>
            <a:spLocks noChangeAspect="1" noChangeArrowheads="1"/>
          </p:cNvSpPr>
          <p:nvPr/>
        </p:nvSpPr>
        <p:spPr bwMode="auto">
          <a:xfrm>
            <a:off x="155575" y="-1119188"/>
            <a:ext cx="19526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29" y="1052735"/>
            <a:ext cx="15457813" cy="1062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47" y="1556792"/>
            <a:ext cx="5567353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76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7" y="902152"/>
            <a:ext cx="7102475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667653" y="2372605"/>
            <a:ext cx="960131" cy="2068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Use Case: Semantic Search over News</a:t>
            </a:r>
            <a:endParaRPr lang="en-US" altLang="en-US" sz="20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1" y="698250"/>
            <a:ext cx="2867298" cy="73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72200" y="69098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hlinkClick r:id="rId5"/>
              </a:rPr>
              <a:t>stics.mpi-inf.mpg.de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04" y="2286000"/>
            <a:ext cx="7162804" cy="557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7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Use Case: Semantic Search over News</a:t>
            </a:r>
            <a:endParaRPr lang="en-US" altLang="en-US" sz="2000" dirty="0" smtClean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692000" y="3096000"/>
            <a:ext cx="1152128" cy="14401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2" y="620688"/>
            <a:ext cx="9335364" cy="75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1403648" y="620688"/>
            <a:ext cx="5976664" cy="72008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884368" y="4176000"/>
            <a:ext cx="909510" cy="36000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752000" y="4650068"/>
            <a:ext cx="2088232" cy="36000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63188" y="5148000"/>
            <a:ext cx="1441059" cy="360000"/>
          </a:xfrm>
          <a:prstGeom prst="round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862644" y="5660400"/>
            <a:ext cx="1441059" cy="360000"/>
          </a:xfrm>
          <a:prstGeom prst="round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8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Use Case: Analytics over News</a:t>
            </a:r>
            <a:endParaRPr lang="en-US" alt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112401" y="52897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hlinkClick r:id="rId3"/>
              </a:rPr>
              <a:t>stics.mpi-inf.mpg.de/stats</a:t>
            </a:r>
            <a:endParaRPr lang="en-US" sz="1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8" y="847962"/>
            <a:ext cx="9077605" cy="60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2196056" y="2237742"/>
            <a:ext cx="943912" cy="14401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15616" y="698534"/>
            <a:ext cx="4896544" cy="720080"/>
          </a:xfrm>
          <a:prstGeom prst="roundRect">
            <a:avLst/>
          </a:prstGeom>
          <a:noFill/>
          <a:ln w="762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Use Case: Semantic </a:t>
            </a:r>
            <a:r>
              <a:rPr lang="en-US" altLang="en-US" dirty="0" err="1" smtClean="0"/>
              <a:t>Culturomics</a:t>
            </a:r>
            <a:endParaRPr lang="en-US" alt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085344" y="620688"/>
            <a:ext cx="4030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[</a:t>
            </a:r>
            <a:r>
              <a:rPr lang="en-US" dirty="0" err="1" smtClean="0">
                <a:latin typeface="+mj-lt"/>
              </a:rPr>
              <a:t>Suchanek&amp;Preda</a:t>
            </a:r>
            <a:r>
              <a:rPr lang="en-US" dirty="0" smtClean="0">
                <a:latin typeface="+mj-lt"/>
              </a:rPr>
              <a:t>: VLDB'14]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344530"/>
            <a:ext cx="4968552" cy="452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6051608"/>
            <a:ext cx="7396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entity recognition &amp; semantic classes of KB</a:t>
            </a:r>
          </a:p>
          <a:p>
            <a:r>
              <a:rPr lang="en-US" dirty="0" smtClean="0"/>
              <a:t>over archive of Le Monde, 1945-1985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47" y="1512111"/>
            <a:ext cx="4875290" cy="437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99671" y="1292341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59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468623"/>
            <a:ext cx="9144000" cy="108012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755386"/>
            <a:ext cx="9144000" cy="173751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3484110"/>
            <a:ext cx="9144000" cy="116952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4657127"/>
            <a:ext cx="9144000" cy="220436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Big Data Algorithms at Work</a:t>
            </a: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23528" y="1039817"/>
            <a:ext cx="4403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Web-scale </a:t>
            </a:r>
            <a:r>
              <a:rPr lang="en-US" sz="2400" dirty="0" err="1" smtClean="0">
                <a:solidFill>
                  <a:srgbClr val="0000FF"/>
                </a:solidFill>
              </a:rPr>
              <a:t>keyphrase</a:t>
            </a:r>
            <a:r>
              <a:rPr lang="en-US" sz="2400" dirty="0" smtClean="0">
                <a:solidFill>
                  <a:srgbClr val="0000FF"/>
                </a:solidFill>
              </a:rPr>
              <a:t> mining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535" y="1853936"/>
            <a:ext cx="495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Web-scale </a:t>
            </a:r>
            <a:r>
              <a:rPr lang="en-US" sz="2400" dirty="0" smtClean="0">
                <a:solidFill>
                  <a:srgbClr val="0000FF"/>
                </a:solidFill>
              </a:rPr>
              <a:t>entity-entity statistics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446" y="2653113"/>
            <a:ext cx="6892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MAP on large </a:t>
            </a:r>
            <a:r>
              <a:rPr lang="en-US" sz="2400" dirty="0" smtClean="0">
                <a:solidFill>
                  <a:srgbClr val="0000FF"/>
                </a:solidFill>
              </a:rPr>
              <a:t>probabilistic graphical model </a:t>
            </a:r>
            <a:r>
              <a:rPr lang="en-US" sz="2400" dirty="0" smtClean="0"/>
              <a:t>or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dense subgraphs </a:t>
            </a:r>
            <a:r>
              <a:rPr lang="en-US" sz="2400" dirty="0" smtClean="0"/>
              <a:t>in large graph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7257" y="3787426"/>
            <a:ext cx="779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+ text queries on huge </a:t>
            </a:r>
            <a:r>
              <a:rPr lang="en-US" sz="2400" dirty="0" smtClean="0">
                <a:solidFill>
                  <a:srgbClr val="0000FF"/>
                </a:solidFill>
              </a:rPr>
              <a:t>KB or Linked Open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163" y="4804666"/>
            <a:ext cx="8149988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 smtClean="0"/>
              <a:t>Applications to large-scale input batches:</a:t>
            </a:r>
          </a:p>
          <a:p>
            <a:pPr marL="342900" indent="-342900">
              <a:lnSpc>
                <a:spcPts val="3200"/>
              </a:lnSpc>
              <a:buFont typeface="Arial" pitchFamily="34" charset="0"/>
              <a:buChar char="•"/>
            </a:pPr>
            <a:r>
              <a:rPr lang="en-US" dirty="0" smtClean="0"/>
              <a:t>discover all musicians in a week's social media postings</a:t>
            </a:r>
          </a:p>
          <a:p>
            <a:pPr marL="342900" indent="-342900">
              <a:lnSpc>
                <a:spcPts val="3200"/>
              </a:lnSpc>
              <a:buFont typeface="Arial" pitchFamily="34" charset="0"/>
              <a:buChar char="•"/>
            </a:pPr>
            <a:r>
              <a:rPr lang="en-US" dirty="0" smtClean="0"/>
              <a:t>identify all diseases &amp; drugs in a month's publications</a:t>
            </a:r>
          </a:p>
          <a:p>
            <a:pPr marL="342900" indent="-342900">
              <a:lnSpc>
                <a:spcPts val="3200"/>
              </a:lnSpc>
              <a:buFont typeface="Arial" pitchFamily="34" charset="0"/>
              <a:buChar char="•"/>
            </a:pPr>
            <a:r>
              <a:rPr lang="en-US" dirty="0" smtClean="0"/>
              <a:t>track a (set of) politician(s) in a decade's news archive</a:t>
            </a:r>
          </a:p>
        </p:txBody>
      </p:sp>
    </p:spTree>
    <p:extLst>
      <p:ext uri="{BB962C8B-B14F-4D97-AF65-F5344CB8AC3E}">
        <p14:creationId xmlns:p14="http://schemas.microsoft.com/office/powerpoint/2010/main" val="354075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51520" y="4437112"/>
            <a:ext cx="874800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6448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 lvl="0">
              <a:lnSpc>
                <a:spcPts val="2400"/>
              </a:lnSpc>
            </a:pPr>
            <a:r>
              <a:rPr lang="en-US" dirty="0" smtClean="0">
                <a:solidFill>
                  <a:srgbClr val="000000"/>
                </a:solidFill>
              </a:rPr>
              <a:t>Validity Times of Facts</a:t>
            </a:r>
          </a:p>
          <a:p>
            <a:pPr>
              <a:lnSpc>
                <a:spcPts val="2400"/>
              </a:lnSpc>
            </a:pP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39837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</a:t>
            </a:r>
            <a:r>
              <a:rPr lang="en-US" dirty="0" err="1" smtClean="0"/>
              <a:t>Disambig</a:t>
            </a:r>
            <a:r>
              <a:rPr lang="en-US" dirty="0" smtClean="0"/>
              <a:t>.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937097" y="4432518"/>
            <a:ext cx="4153701" cy="2154436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NERD Problem</a:t>
            </a:r>
          </a:p>
          <a:p>
            <a:pPr marL="0"/>
            <a:r>
              <a:rPr lang="en-US" sz="28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</a:rPr>
              <a:t>NED Principles</a:t>
            </a:r>
          </a:p>
          <a:p>
            <a:pPr marL="0"/>
            <a:r>
              <a:rPr lang="en-US" sz="28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</a:rPr>
              <a:t>Coherence-based Methods</a:t>
            </a:r>
          </a:p>
          <a:p>
            <a:r>
              <a:rPr lang="en-US" sz="28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>
                <a:latin typeface="+mj-lt"/>
              </a:rPr>
              <a:t>NERD for Text Analytics</a:t>
            </a:r>
          </a:p>
          <a:p>
            <a:pPr marL="342900" indent="-342900">
              <a:buFont typeface="Wingdings"/>
              <a:buChar char="¬"/>
            </a:pPr>
            <a:r>
              <a:rPr lang="en-US" dirty="0" smtClean="0">
                <a:solidFill>
                  <a:srgbClr val="3333CC"/>
                </a:solidFill>
                <a:latin typeface="+mj-lt"/>
              </a:rPr>
              <a:t>Entities in Structured Data</a:t>
            </a:r>
          </a:p>
        </p:txBody>
      </p:sp>
      <p:sp>
        <p:nvSpPr>
          <p:cNvPr id="21" name="Textfeld 14"/>
          <p:cNvSpPr txBox="1">
            <a:spLocks noChangeArrowheads="1"/>
          </p:cNvSpPr>
          <p:nvPr/>
        </p:nvSpPr>
        <p:spPr bwMode="auto">
          <a:xfrm>
            <a:off x="251520" y="133205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14"/>
          <p:cNvSpPr txBox="1">
            <a:spLocks noChangeArrowheads="1"/>
          </p:cNvSpPr>
          <p:nvPr/>
        </p:nvSpPr>
        <p:spPr bwMode="auto">
          <a:xfrm>
            <a:off x="251520" y="205213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20" y="2844225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251520" y="3636313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448712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</a:t>
            </a:r>
          </a:p>
          <a:p>
            <a:r>
              <a:rPr lang="en-US" sz="2600" dirty="0" smtClean="0"/>
              <a:t>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138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3"/>
          </p:cNvPr>
          <p:cNvSpPr txBox="1"/>
          <p:nvPr/>
        </p:nvSpPr>
        <p:spPr bwMode="auto">
          <a:xfrm>
            <a:off x="2532417" y="6427604"/>
            <a:ext cx="65996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dirty="0" smtClean="0">
                <a:hlinkClick r:id="rId3"/>
              </a:rPr>
              <a:t>http://richard.cyganiak.de/2007/10/lod/lod-datasets_2011-09-19_colored.png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257"/>
            <a:ext cx="8964488" cy="5911289"/>
          </a:xfrm>
          <a:prstGeom prst="rect">
            <a:avLst/>
          </a:prstGeom>
        </p:spPr>
      </p:pic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-144016" y="0"/>
            <a:ext cx="9396536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Wealth of Knowledge &amp; Data Bases</a:t>
            </a:r>
            <a:endParaRPr lang="en-US" sz="2000" dirty="0" smtClean="0"/>
          </a:p>
        </p:txBody>
      </p:sp>
      <p:sp>
        <p:nvSpPr>
          <p:cNvPr id="7" name="Textfeld 37"/>
          <p:cNvSpPr txBox="1">
            <a:spLocks noChangeArrowheads="1"/>
          </p:cNvSpPr>
          <p:nvPr/>
        </p:nvSpPr>
        <p:spPr bwMode="auto">
          <a:xfrm>
            <a:off x="-61154" y="5319608"/>
            <a:ext cx="4410631" cy="1107996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Linked Open Data (LOD):</a:t>
            </a:r>
          </a:p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/>
              <a:t>60 Bio. Triples, 500 Mio. links</a:t>
            </a:r>
          </a:p>
          <a:p>
            <a:pPr eaLnBrk="1" hangingPunct="1"/>
            <a:r>
              <a:rPr lang="en-US" dirty="0" smtClean="0"/>
              <a:t>   Big Data Variety</a:t>
            </a:r>
          </a:p>
        </p:txBody>
      </p:sp>
    </p:spTree>
    <p:extLst>
      <p:ext uri="{BB962C8B-B14F-4D97-AF65-F5344CB8AC3E}">
        <p14:creationId xmlns:p14="http://schemas.microsoft.com/office/powerpoint/2010/main" val="31913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257"/>
            <a:ext cx="8964488" cy="5911289"/>
          </a:xfrm>
          <a:prstGeom prst="rect">
            <a:avLst/>
          </a:prstGeom>
        </p:spPr>
      </p:pic>
      <p:grpSp>
        <p:nvGrpSpPr>
          <p:cNvPr id="2" name="Gruppieren 42"/>
          <p:cNvGrpSpPr/>
          <p:nvPr/>
        </p:nvGrpSpPr>
        <p:grpSpPr>
          <a:xfrm>
            <a:off x="285750" y="4230573"/>
            <a:ext cx="8525608" cy="2568134"/>
            <a:chOff x="285750" y="4230573"/>
            <a:chExt cx="8525608" cy="2568134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 rot="-2400000">
              <a:off x="2336924" y="4230573"/>
              <a:ext cx="14859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</a:t>
              </a:r>
              <a:r>
                <a:rPr lang="de-DE" sz="1400" err="1">
                  <a:solidFill>
                    <a:srgbClr val="0000FF"/>
                  </a:solidFill>
                </a:rPr>
                <a:t>owl:sameAs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285750" y="4714875"/>
              <a:ext cx="2832827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rdf.freebase.com/ns/</a:t>
              </a:r>
              <a:r>
                <a:rPr lang="en-US" sz="1800" err="1" smtClean="0"/>
                <a:t>en.rome</a:t>
              </a:r>
              <a:endParaRPr lang="en-US" sz="1800"/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 rot="2400000">
              <a:off x="4529138" y="4265613"/>
              <a:ext cx="1824037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   owl:sameAs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22" name="TextBox 22"/>
            <p:cNvSpPr txBox="1">
              <a:spLocks noChangeArrowheads="1"/>
            </p:cNvSpPr>
            <p:nvPr/>
          </p:nvSpPr>
          <p:spPr bwMode="auto">
            <a:xfrm rot="-1860000">
              <a:off x="6478588" y="5480050"/>
              <a:ext cx="1824037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   owl:sameAs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4500563" y="4929188"/>
              <a:ext cx="4310795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data.nytimes.com/</a:t>
              </a:r>
              <a:r>
                <a:rPr lang="en-US" sz="1800" smtClean="0"/>
                <a:t>51688803696189142301</a:t>
              </a:r>
              <a:endParaRPr lang="en-US" sz="1800"/>
            </a:p>
          </p:txBody>
        </p:sp>
        <p:sp>
          <p:nvSpPr>
            <p:cNvPr id="24" name="TextBox 26"/>
            <p:cNvSpPr txBox="1">
              <a:spLocks noChangeArrowheads="1"/>
            </p:cNvSpPr>
            <p:nvPr/>
          </p:nvSpPr>
          <p:spPr bwMode="auto">
            <a:xfrm rot="-1020000">
              <a:off x="5162550" y="6234113"/>
              <a:ext cx="11557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   Coord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5133543" y="5805264"/>
              <a:ext cx="3639138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geonames.org/5134301/</a:t>
              </a:r>
              <a:r>
                <a:rPr lang="en-US" sz="1800" err="1" smtClean="0"/>
                <a:t>city_of_rome</a:t>
              </a:r>
              <a:endParaRPr lang="en-US" sz="1800"/>
            </a:p>
          </p:txBody>
        </p:sp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3857625" y="6429375"/>
              <a:ext cx="3070071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dirty="0"/>
                <a:t>N 43° </a:t>
              </a:r>
              <a:r>
                <a:rPr lang="de-DE" sz="1800" dirty="0" smtClean="0"/>
                <a:t>12' 46'' </a:t>
              </a:r>
              <a:r>
                <a:rPr lang="de-DE" sz="1800" dirty="0"/>
                <a:t>W 75° </a:t>
              </a:r>
              <a:r>
                <a:rPr lang="de-DE" sz="1800" dirty="0" smtClean="0"/>
                <a:t>27' 20''</a:t>
              </a:r>
              <a:endParaRPr lang="de-DE" sz="1800" dirty="0"/>
            </a:p>
          </p:txBody>
        </p:sp>
      </p:grpSp>
      <p:grpSp>
        <p:nvGrpSpPr>
          <p:cNvPr id="3" name="Gruppieren 41"/>
          <p:cNvGrpSpPr/>
          <p:nvPr/>
        </p:nvGrpSpPr>
        <p:grpSpPr>
          <a:xfrm>
            <a:off x="3419872" y="3114675"/>
            <a:ext cx="3649266" cy="827673"/>
            <a:chOff x="3419872" y="3114675"/>
            <a:chExt cx="3649266" cy="827673"/>
          </a:xfrm>
        </p:grpSpPr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 rot="-960000">
              <a:off x="4638675" y="3114675"/>
              <a:ext cx="2430463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</a:t>
              </a:r>
              <a:r>
                <a:rPr lang="de-DE" sz="1400" err="1" smtClean="0">
                  <a:solidFill>
                    <a:srgbClr val="0000FF"/>
                  </a:solidFill>
                </a:rPr>
                <a:t>dbpprop:citizenOf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3419872" y="3573016"/>
              <a:ext cx="2704587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smtClean="0"/>
                <a:t>dbpedia.org/</a:t>
              </a:r>
              <a:r>
                <a:rPr lang="de-DE" sz="1400" err="1" smtClean="0"/>
                <a:t>resource</a:t>
              </a:r>
              <a:r>
                <a:rPr lang="de-DE" sz="1400" smtClean="0"/>
                <a:t>/</a:t>
              </a:r>
              <a:r>
                <a:rPr lang="de-DE" sz="1800" err="1" smtClean="0"/>
                <a:t>Rome</a:t>
              </a:r>
              <a:endParaRPr lang="en-US" sz="1800"/>
            </a:p>
          </p:txBody>
        </p:sp>
      </p:grpSp>
      <p:grpSp>
        <p:nvGrpSpPr>
          <p:cNvPr id="4" name="Gruppieren 40"/>
          <p:cNvGrpSpPr/>
          <p:nvPr/>
        </p:nvGrpSpPr>
        <p:grpSpPr>
          <a:xfrm>
            <a:off x="467544" y="960471"/>
            <a:ext cx="4920776" cy="1003267"/>
            <a:chOff x="467544" y="960471"/>
            <a:chExt cx="4920776" cy="1003267"/>
          </a:xfrm>
        </p:grpSpPr>
        <p:sp>
          <p:nvSpPr>
            <p:cNvPr id="32" name="TextBox 30"/>
            <p:cNvSpPr txBox="1">
              <a:spLocks noChangeArrowheads="1"/>
            </p:cNvSpPr>
            <p:nvPr/>
          </p:nvSpPr>
          <p:spPr bwMode="auto">
            <a:xfrm rot="-2400000">
              <a:off x="1139825" y="1655763"/>
              <a:ext cx="14859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</a:t>
              </a:r>
              <a:r>
                <a:rPr lang="de-DE" sz="1400" err="1">
                  <a:solidFill>
                    <a:srgbClr val="0000FF"/>
                  </a:solidFill>
                </a:rPr>
                <a:t>rdf:type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38" name="TextBox 19"/>
            <p:cNvSpPr txBox="1">
              <a:spLocks noChangeArrowheads="1"/>
            </p:cNvSpPr>
            <p:nvPr/>
          </p:nvSpPr>
          <p:spPr bwMode="auto">
            <a:xfrm rot="20681152">
              <a:off x="3645600" y="960471"/>
              <a:ext cx="1742720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    </a:t>
              </a:r>
              <a:r>
                <a:rPr lang="de-DE" sz="1400" dirty="0" err="1" smtClean="0">
                  <a:solidFill>
                    <a:srgbClr val="0000FF"/>
                  </a:solidFill>
                </a:rPr>
                <a:t>rdf:subClassOf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40" name="TextBox 28"/>
            <p:cNvSpPr txBox="1">
              <a:spLocks noChangeArrowheads="1"/>
            </p:cNvSpPr>
            <p:nvPr/>
          </p:nvSpPr>
          <p:spPr bwMode="auto">
            <a:xfrm>
              <a:off x="467544" y="1196752"/>
              <a:ext cx="3446463" cy="369887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err="1"/>
                <a:t>yago</a:t>
              </a:r>
              <a:r>
                <a:rPr lang="de-DE" sz="1400"/>
                <a:t>/</a:t>
              </a:r>
              <a:r>
                <a:rPr lang="de-DE" sz="1800"/>
                <a:t>wordnet:Actor109765278</a:t>
              </a:r>
              <a:r>
                <a:rPr lang="en-US" sz="1800"/>
                <a:t> </a:t>
              </a:r>
            </a:p>
          </p:txBody>
        </p:sp>
      </p:grpSp>
      <p:grpSp>
        <p:nvGrpSpPr>
          <p:cNvPr id="5" name="Gruppieren 25"/>
          <p:cNvGrpSpPr/>
          <p:nvPr/>
        </p:nvGrpSpPr>
        <p:grpSpPr>
          <a:xfrm>
            <a:off x="4788024" y="642938"/>
            <a:ext cx="3934090" cy="1749425"/>
            <a:chOff x="4788024" y="642938"/>
            <a:chExt cx="3934090" cy="1749425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 rot="-2400000">
              <a:off x="6711950" y="2084388"/>
              <a:ext cx="14859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</a:t>
              </a:r>
              <a:r>
                <a:rPr lang="de-DE" sz="1400" err="1">
                  <a:solidFill>
                    <a:srgbClr val="0000FF"/>
                  </a:solidFill>
                </a:rPr>
                <a:t>rdf:type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 rot="2040000">
              <a:off x="6741740" y="1152308"/>
              <a:ext cx="1737938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    </a:t>
              </a:r>
              <a:r>
                <a:rPr lang="de-DE" sz="1400" dirty="0" err="1" smtClean="0">
                  <a:solidFill>
                    <a:srgbClr val="0000FF"/>
                  </a:solidFill>
                </a:rPr>
                <a:t>rdf:subClassOf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4788024" y="1700808"/>
              <a:ext cx="3934090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err="1" smtClean="0"/>
                <a:t>yago</a:t>
              </a:r>
              <a:r>
                <a:rPr lang="de-DE" sz="1400" smtClean="0"/>
                <a:t>/</a:t>
              </a:r>
              <a:r>
                <a:rPr lang="de-DE" sz="1800" err="1" smtClean="0"/>
                <a:t>wikicategory:ItalianComposer</a:t>
              </a:r>
              <a:endParaRPr lang="en-US" sz="1800"/>
            </a:p>
          </p:txBody>
        </p:sp>
        <p:sp>
          <p:nvSpPr>
            <p:cNvPr id="39" name="TextBox 17"/>
            <p:cNvSpPr txBox="1">
              <a:spLocks noChangeArrowheads="1"/>
            </p:cNvSpPr>
            <p:nvPr/>
          </p:nvSpPr>
          <p:spPr bwMode="auto">
            <a:xfrm>
              <a:off x="5143500" y="642938"/>
              <a:ext cx="3502305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err="1" smtClean="0"/>
                <a:t>yago</a:t>
              </a:r>
              <a:r>
                <a:rPr lang="de-DE" sz="1400" smtClean="0"/>
                <a:t>/</a:t>
              </a:r>
              <a:r>
                <a:rPr lang="de-DE" sz="1800" err="1" smtClean="0"/>
                <a:t>wordnet</a:t>
              </a:r>
              <a:r>
                <a:rPr lang="de-DE" sz="1800" smtClean="0"/>
                <a:t>: Artist109812338</a:t>
              </a:r>
              <a:r>
                <a:rPr lang="en-US" sz="1800" smtClean="0"/>
                <a:t> </a:t>
              </a:r>
              <a:endParaRPr lang="en-US" sz="1800"/>
            </a:p>
          </p:txBody>
        </p:sp>
      </p:grpSp>
      <p:grpSp>
        <p:nvGrpSpPr>
          <p:cNvPr id="6" name="Gruppieren 36"/>
          <p:cNvGrpSpPr/>
          <p:nvPr/>
        </p:nvGrpSpPr>
        <p:grpSpPr>
          <a:xfrm>
            <a:off x="214313" y="2143125"/>
            <a:ext cx="2613216" cy="739064"/>
            <a:chOff x="214313" y="2143125"/>
            <a:chExt cx="2613216" cy="739064"/>
          </a:xfrm>
        </p:grpSpPr>
        <p:sp>
          <p:nvSpPr>
            <p:cNvPr id="30" name="TextBox 27"/>
            <p:cNvSpPr txBox="1">
              <a:spLocks noChangeArrowheads="1"/>
            </p:cNvSpPr>
            <p:nvPr/>
          </p:nvSpPr>
          <p:spPr bwMode="auto">
            <a:xfrm rot="-2400000">
              <a:off x="752684" y="2574412"/>
              <a:ext cx="1485900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err="1" smtClean="0">
                  <a:solidFill>
                    <a:srgbClr val="0000FF"/>
                  </a:solidFill>
                </a:rPr>
                <a:t>prop:actedIn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36" name="TextBox 25"/>
            <p:cNvSpPr txBox="1">
              <a:spLocks noChangeArrowheads="1"/>
            </p:cNvSpPr>
            <p:nvPr/>
          </p:nvSpPr>
          <p:spPr bwMode="auto">
            <a:xfrm>
              <a:off x="214313" y="2143125"/>
              <a:ext cx="2613216" cy="307777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imdb.com/name/nm0910607/</a:t>
              </a:r>
              <a:endParaRPr lang="en-US" sz="1800"/>
            </a:p>
          </p:txBody>
        </p:sp>
      </p:grp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-72008" y="0"/>
            <a:ext cx="9324528" cy="692150"/>
          </a:xfrm>
        </p:spPr>
        <p:txBody>
          <a:bodyPr/>
          <a:lstStyle/>
          <a:p>
            <a:pPr defTabSz="893763" eaLnBrk="1" hangingPunct="1"/>
            <a:r>
              <a:rPr lang="en-US" dirty="0" smtClean="0">
                <a:solidFill>
                  <a:schemeClr val="tx1"/>
                </a:solidFill>
              </a:rPr>
              <a:t>Link Entities across KBs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7" name="Gruppieren 33"/>
          <p:cNvGrpSpPr/>
          <p:nvPr/>
        </p:nvGrpSpPr>
        <p:grpSpPr>
          <a:xfrm>
            <a:off x="323528" y="2860288"/>
            <a:ext cx="4698048" cy="505996"/>
            <a:chOff x="323528" y="2860288"/>
            <a:chExt cx="4698048" cy="505996"/>
          </a:xfrm>
        </p:grpSpPr>
        <p:sp>
          <p:nvSpPr>
            <p:cNvPr id="33" name="TextBox 31"/>
            <p:cNvSpPr txBox="1">
              <a:spLocks noChangeArrowheads="1"/>
            </p:cNvSpPr>
            <p:nvPr/>
          </p:nvSpPr>
          <p:spPr bwMode="auto">
            <a:xfrm rot="21033162">
              <a:off x="2274375" y="2860288"/>
              <a:ext cx="2747201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</a:t>
              </a:r>
              <a:r>
                <a:rPr lang="de-DE" sz="1400" err="1" smtClean="0">
                  <a:solidFill>
                    <a:srgbClr val="0000FF"/>
                  </a:solidFill>
                </a:rPr>
                <a:t>prop</a:t>
              </a:r>
              <a:r>
                <a:rPr lang="de-DE" sz="1400" smtClean="0">
                  <a:solidFill>
                    <a:srgbClr val="0000FF"/>
                  </a:solidFill>
                </a:rPr>
                <a:t>: </a:t>
              </a:r>
              <a:r>
                <a:rPr lang="de-DE" sz="1400" err="1" smtClean="0">
                  <a:solidFill>
                    <a:srgbClr val="0000FF"/>
                  </a:solidFill>
                </a:rPr>
                <a:t>composedMusicFor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31" name="TextBox 24"/>
            <p:cNvSpPr txBox="1">
              <a:spLocks noChangeArrowheads="1"/>
            </p:cNvSpPr>
            <p:nvPr/>
          </p:nvSpPr>
          <p:spPr bwMode="auto">
            <a:xfrm>
              <a:off x="323528" y="2996952"/>
              <a:ext cx="2326278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smtClean="0"/>
                <a:t>imdb.com/title/</a:t>
              </a:r>
              <a:r>
                <a:rPr lang="en-US" sz="1400" smtClean="0"/>
                <a:t>tt0361748</a:t>
              </a:r>
              <a:r>
                <a:rPr lang="en-US" sz="1800" smtClean="0"/>
                <a:t>/</a:t>
              </a:r>
              <a:endParaRPr lang="en-US" sz="1800"/>
            </a:p>
          </p:txBody>
        </p:sp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714875" y="2571750"/>
            <a:ext cx="3948517" cy="369332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dbpedia.org/resource/</a:t>
            </a:r>
            <a:r>
              <a:rPr lang="en-US" sz="1800" dirty="0" err="1" smtClean="0"/>
              <a:t>Ennio_Morricone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1807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257"/>
            <a:ext cx="8964488" cy="5911289"/>
          </a:xfrm>
          <a:prstGeom prst="rect">
            <a:avLst/>
          </a:prstGeom>
        </p:spPr>
      </p:pic>
      <p:grpSp>
        <p:nvGrpSpPr>
          <p:cNvPr id="2" name="Gruppieren 42"/>
          <p:cNvGrpSpPr/>
          <p:nvPr/>
        </p:nvGrpSpPr>
        <p:grpSpPr>
          <a:xfrm>
            <a:off x="285750" y="4230573"/>
            <a:ext cx="8525608" cy="2568134"/>
            <a:chOff x="285750" y="4230573"/>
            <a:chExt cx="8525608" cy="2568134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 rot="-2400000">
              <a:off x="2336924" y="4230573"/>
              <a:ext cx="14859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</a:t>
              </a:r>
              <a:r>
                <a:rPr lang="de-DE" sz="1400" err="1">
                  <a:solidFill>
                    <a:srgbClr val="C00000"/>
                  </a:solidFill>
                </a:rPr>
                <a:t>owl:sameAs</a:t>
              </a:r>
              <a:endParaRPr lang="en-US" sz="1800">
                <a:solidFill>
                  <a:srgbClr val="C00000"/>
                </a:solidFill>
              </a:endParaRP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285750" y="4714875"/>
              <a:ext cx="3230372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rdf.freebase.com/ns/</a:t>
              </a:r>
              <a:r>
                <a:rPr lang="en-US" sz="1800" err="1" smtClean="0"/>
                <a:t>en.rome_ny</a:t>
              </a:r>
              <a:endParaRPr lang="en-US" sz="1800"/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 rot="2400000">
              <a:off x="4529138" y="4265613"/>
              <a:ext cx="1824037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  </a:t>
              </a:r>
              <a:r>
                <a:rPr lang="de-DE" sz="1400">
                  <a:solidFill>
                    <a:srgbClr val="C00000"/>
                  </a:solidFill>
                </a:rPr>
                <a:t> </a:t>
              </a:r>
              <a:r>
                <a:rPr lang="de-DE" sz="1400" err="1">
                  <a:solidFill>
                    <a:srgbClr val="C00000"/>
                  </a:solidFill>
                </a:rPr>
                <a:t>owl:sameAs</a:t>
              </a:r>
              <a:endParaRPr lang="en-US" sz="1800">
                <a:solidFill>
                  <a:srgbClr val="C00000"/>
                </a:solidFill>
              </a:endParaRPr>
            </a:p>
          </p:txBody>
        </p:sp>
        <p:sp>
          <p:nvSpPr>
            <p:cNvPr id="22" name="TextBox 22"/>
            <p:cNvSpPr txBox="1">
              <a:spLocks noChangeArrowheads="1"/>
            </p:cNvSpPr>
            <p:nvPr/>
          </p:nvSpPr>
          <p:spPr bwMode="auto">
            <a:xfrm rot="-1860000">
              <a:off x="6478588" y="5480050"/>
              <a:ext cx="1824037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C00000"/>
                  </a:solidFill>
                </a:rPr>
                <a:t>       </a:t>
              </a:r>
              <a:r>
                <a:rPr lang="de-DE" sz="1400" err="1">
                  <a:solidFill>
                    <a:srgbClr val="C00000"/>
                  </a:solidFill>
                </a:rPr>
                <a:t>owl:sameAs</a:t>
              </a:r>
              <a:endParaRPr lang="en-US" sz="1800">
                <a:solidFill>
                  <a:srgbClr val="C00000"/>
                </a:solidFill>
              </a:endParaRPr>
            </a:p>
          </p:txBody>
        </p: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4500563" y="4929188"/>
              <a:ext cx="4310795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data.nytimes.com/</a:t>
              </a:r>
              <a:r>
                <a:rPr lang="en-US" sz="1800" smtClean="0"/>
                <a:t>51688803696189142301</a:t>
              </a:r>
              <a:endParaRPr lang="en-US" sz="1800"/>
            </a:p>
          </p:txBody>
        </p:sp>
        <p:sp>
          <p:nvSpPr>
            <p:cNvPr id="24" name="TextBox 26"/>
            <p:cNvSpPr txBox="1">
              <a:spLocks noChangeArrowheads="1"/>
            </p:cNvSpPr>
            <p:nvPr/>
          </p:nvSpPr>
          <p:spPr bwMode="auto">
            <a:xfrm rot="-1020000">
              <a:off x="5162550" y="6234113"/>
              <a:ext cx="11557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   Coord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5133543" y="5805264"/>
              <a:ext cx="3639138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geonames.org/5134301/</a:t>
              </a:r>
              <a:r>
                <a:rPr lang="en-US" sz="1800" err="1" smtClean="0"/>
                <a:t>city_of_rome</a:t>
              </a:r>
              <a:endParaRPr lang="en-US" sz="1800"/>
            </a:p>
          </p:txBody>
        </p:sp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3857625" y="6429375"/>
              <a:ext cx="3070071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dirty="0" smtClean="0"/>
                <a:t>N 43° 12' 46'' </a:t>
              </a:r>
              <a:r>
                <a:rPr lang="de-DE" sz="1800" dirty="0"/>
                <a:t>W</a:t>
              </a:r>
              <a:r>
                <a:rPr lang="de-DE" sz="1800" dirty="0" smtClean="0"/>
                <a:t> 75° 27' 20''</a:t>
              </a:r>
            </a:p>
          </p:txBody>
        </p:sp>
      </p:grpSp>
      <p:grpSp>
        <p:nvGrpSpPr>
          <p:cNvPr id="3" name="Gruppieren 41"/>
          <p:cNvGrpSpPr/>
          <p:nvPr/>
        </p:nvGrpSpPr>
        <p:grpSpPr>
          <a:xfrm>
            <a:off x="3419872" y="3114675"/>
            <a:ext cx="3649266" cy="827673"/>
            <a:chOff x="3419872" y="3114675"/>
            <a:chExt cx="3649266" cy="827673"/>
          </a:xfrm>
        </p:grpSpPr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 rot="-960000">
              <a:off x="4638675" y="3114675"/>
              <a:ext cx="2430463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</a:t>
              </a:r>
              <a:r>
                <a:rPr lang="de-DE" sz="1400" err="1" smtClean="0">
                  <a:solidFill>
                    <a:srgbClr val="0000FF"/>
                  </a:solidFill>
                </a:rPr>
                <a:t>dbpprop:citizenOf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3419872" y="3573016"/>
              <a:ext cx="2704587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smtClean="0"/>
                <a:t>dbpedia.org/</a:t>
              </a:r>
              <a:r>
                <a:rPr lang="de-DE" sz="1400" err="1" smtClean="0"/>
                <a:t>resource</a:t>
              </a:r>
              <a:r>
                <a:rPr lang="de-DE" sz="1400" smtClean="0"/>
                <a:t>/</a:t>
              </a:r>
              <a:r>
                <a:rPr lang="de-DE" sz="1800" err="1" smtClean="0"/>
                <a:t>Rome</a:t>
              </a:r>
              <a:endParaRPr lang="en-US" sz="1800"/>
            </a:p>
          </p:txBody>
        </p:sp>
      </p:grpSp>
      <p:grpSp>
        <p:nvGrpSpPr>
          <p:cNvPr id="4" name="Gruppieren 40"/>
          <p:cNvGrpSpPr/>
          <p:nvPr/>
        </p:nvGrpSpPr>
        <p:grpSpPr>
          <a:xfrm>
            <a:off x="467544" y="960471"/>
            <a:ext cx="4920776" cy="1003267"/>
            <a:chOff x="467544" y="960471"/>
            <a:chExt cx="4920776" cy="1003267"/>
          </a:xfrm>
        </p:grpSpPr>
        <p:sp>
          <p:nvSpPr>
            <p:cNvPr id="32" name="TextBox 30"/>
            <p:cNvSpPr txBox="1">
              <a:spLocks noChangeArrowheads="1"/>
            </p:cNvSpPr>
            <p:nvPr/>
          </p:nvSpPr>
          <p:spPr bwMode="auto">
            <a:xfrm rot="-2400000">
              <a:off x="1139825" y="1655763"/>
              <a:ext cx="14859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</a:t>
              </a:r>
              <a:r>
                <a:rPr lang="de-DE" sz="1400" err="1">
                  <a:solidFill>
                    <a:srgbClr val="0000FF"/>
                  </a:solidFill>
                </a:rPr>
                <a:t>rdf:type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38" name="TextBox 19"/>
            <p:cNvSpPr txBox="1">
              <a:spLocks noChangeArrowheads="1"/>
            </p:cNvSpPr>
            <p:nvPr/>
          </p:nvSpPr>
          <p:spPr bwMode="auto">
            <a:xfrm rot="20681152">
              <a:off x="3645600" y="960471"/>
              <a:ext cx="1742720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    </a:t>
              </a:r>
              <a:r>
                <a:rPr lang="de-DE" sz="1400" dirty="0" err="1" smtClean="0">
                  <a:solidFill>
                    <a:srgbClr val="0000FF"/>
                  </a:solidFill>
                </a:rPr>
                <a:t>rdf:subClassOf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40" name="TextBox 28"/>
            <p:cNvSpPr txBox="1">
              <a:spLocks noChangeArrowheads="1"/>
            </p:cNvSpPr>
            <p:nvPr/>
          </p:nvSpPr>
          <p:spPr bwMode="auto">
            <a:xfrm>
              <a:off x="467544" y="1196752"/>
              <a:ext cx="3446463" cy="369887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err="1"/>
                <a:t>yago</a:t>
              </a:r>
              <a:r>
                <a:rPr lang="de-DE" sz="1400"/>
                <a:t>/</a:t>
              </a:r>
              <a:r>
                <a:rPr lang="de-DE" sz="1800"/>
                <a:t>wordnet:Actor109765278</a:t>
              </a:r>
              <a:r>
                <a:rPr lang="en-US" sz="1800"/>
                <a:t> </a:t>
              </a:r>
            </a:p>
          </p:txBody>
        </p:sp>
      </p:grpSp>
      <p:grpSp>
        <p:nvGrpSpPr>
          <p:cNvPr id="5" name="Gruppieren 25"/>
          <p:cNvGrpSpPr/>
          <p:nvPr/>
        </p:nvGrpSpPr>
        <p:grpSpPr>
          <a:xfrm>
            <a:off x="4788024" y="642938"/>
            <a:ext cx="3934090" cy="1749425"/>
            <a:chOff x="4788024" y="642938"/>
            <a:chExt cx="3934090" cy="1749425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 rot="-2400000">
              <a:off x="6711950" y="2084388"/>
              <a:ext cx="1485900" cy="307975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 </a:t>
              </a:r>
              <a:r>
                <a:rPr lang="de-DE" sz="1400" err="1">
                  <a:solidFill>
                    <a:srgbClr val="0000FF"/>
                  </a:solidFill>
                </a:rPr>
                <a:t>rdf:type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 rot="2040000">
              <a:off x="6741740" y="1152308"/>
              <a:ext cx="1737938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    </a:t>
              </a:r>
              <a:r>
                <a:rPr lang="de-DE" sz="1400" dirty="0" err="1" smtClean="0">
                  <a:solidFill>
                    <a:srgbClr val="0000FF"/>
                  </a:solidFill>
                </a:rPr>
                <a:t>rdf:subClassOf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4788024" y="1700808"/>
              <a:ext cx="3934090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err="1" smtClean="0"/>
                <a:t>yago</a:t>
              </a:r>
              <a:r>
                <a:rPr lang="de-DE" sz="1400" smtClean="0"/>
                <a:t>/</a:t>
              </a:r>
              <a:r>
                <a:rPr lang="de-DE" sz="1800" err="1" smtClean="0"/>
                <a:t>wikicategory:ItalianComposer</a:t>
              </a:r>
              <a:endParaRPr lang="en-US" sz="1800"/>
            </a:p>
          </p:txBody>
        </p:sp>
        <p:sp>
          <p:nvSpPr>
            <p:cNvPr id="39" name="TextBox 17"/>
            <p:cNvSpPr txBox="1">
              <a:spLocks noChangeArrowheads="1"/>
            </p:cNvSpPr>
            <p:nvPr/>
          </p:nvSpPr>
          <p:spPr bwMode="auto">
            <a:xfrm>
              <a:off x="5143500" y="642938"/>
              <a:ext cx="3502305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err="1" smtClean="0"/>
                <a:t>yago</a:t>
              </a:r>
              <a:r>
                <a:rPr lang="de-DE" sz="1400" smtClean="0"/>
                <a:t>/</a:t>
              </a:r>
              <a:r>
                <a:rPr lang="de-DE" sz="1800" err="1" smtClean="0"/>
                <a:t>wordnet</a:t>
              </a:r>
              <a:r>
                <a:rPr lang="de-DE" sz="1800" smtClean="0"/>
                <a:t>: Artist109812338</a:t>
              </a:r>
              <a:r>
                <a:rPr lang="en-US" sz="1800" smtClean="0"/>
                <a:t> </a:t>
              </a:r>
              <a:endParaRPr lang="en-US" sz="1800"/>
            </a:p>
          </p:txBody>
        </p:sp>
      </p:grpSp>
      <p:grpSp>
        <p:nvGrpSpPr>
          <p:cNvPr id="6" name="Gruppieren 36"/>
          <p:cNvGrpSpPr/>
          <p:nvPr/>
        </p:nvGrpSpPr>
        <p:grpSpPr>
          <a:xfrm>
            <a:off x="214313" y="2143125"/>
            <a:ext cx="2613216" cy="739064"/>
            <a:chOff x="214313" y="2143125"/>
            <a:chExt cx="2613216" cy="739064"/>
          </a:xfrm>
        </p:grpSpPr>
        <p:sp>
          <p:nvSpPr>
            <p:cNvPr id="30" name="TextBox 27"/>
            <p:cNvSpPr txBox="1">
              <a:spLocks noChangeArrowheads="1"/>
            </p:cNvSpPr>
            <p:nvPr/>
          </p:nvSpPr>
          <p:spPr bwMode="auto">
            <a:xfrm rot="-2400000">
              <a:off x="752684" y="2574412"/>
              <a:ext cx="1485900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err="1" smtClean="0">
                  <a:solidFill>
                    <a:srgbClr val="0000FF"/>
                  </a:solidFill>
                </a:rPr>
                <a:t>prop:actedIn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36" name="TextBox 25"/>
            <p:cNvSpPr txBox="1">
              <a:spLocks noChangeArrowheads="1"/>
            </p:cNvSpPr>
            <p:nvPr/>
          </p:nvSpPr>
          <p:spPr bwMode="auto">
            <a:xfrm>
              <a:off x="214313" y="2143125"/>
              <a:ext cx="2613216" cy="307777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smtClean="0"/>
                <a:t>imdb.com/name/nm0910607/</a:t>
              </a:r>
              <a:endParaRPr lang="en-US" sz="1800"/>
            </a:p>
          </p:txBody>
        </p:sp>
      </p:grpSp>
      <p:grpSp>
        <p:nvGrpSpPr>
          <p:cNvPr id="7" name="Gruppieren 33"/>
          <p:cNvGrpSpPr/>
          <p:nvPr/>
        </p:nvGrpSpPr>
        <p:grpSpPr>
          <a:xfrm>
            <a:off x="323528" y="2860288"/>
            <a:ext cx="4698048" cy="505996"/>
            <a:chOff x="323528" y="2860288"/>
            <a:chExt cx="4698048" cy="505996"/>
          </a:xfrm>
        </p:grpSpPr>
        <p:sp>
          <p:nvSpPr>
            <p:cNvPr id="33" name="TextBox 31"/>
            <p:cNvSpPr txBox="1">
              <a:spLocks noChangeArrowheads="1"/>
            </p:cNvSpPr>
            <p:nvPr/>
          </p:nvSpPr>
          <p:spPr bwMode="auto">
            <a:xfrm rot="21033162">
              <a:off x="2274375" y="2860288"/>
              <a:ext cx="2747201" cy="307777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>
                  <a:solidFill>
                    <a:srgbClr val="0000FF"/>
                  </a:solidFill>
                </a:rPr>
                <a:t>   </a:t>
              </a:r>
              <a:r>
                <a:rPr lang="de-DE" sz="1400" err="1" smtClean="0">
                  <a:solidFill>
                    <a:srgbClr val="0000FF"/>
                  </a:solidFill>
                </a:rPr>
                <a:t>prop</a:t>
              </a:r>
              <a:r>
                <a:rPr lang="de-DE" sz="1400" smtClean="0">
                  <a:solidFill>
                    <a:srgbClr val="0000FF"/>
                  </a:solidFill>
                </a:rPr>
                <a:t>: </a:t>
              </a:r>
              <a:r>
                <a:rPr lang="de-DE" sz="1400" err="1" smtClean="0">
                  <a:solidFill>
                    <a:srgbClr val="0000FF"/>
                  </a:solidFill>
                </a:rPr>
                <a:t>composedMusicFor</a:t>
              </a:r>
              <a:endParaRPr lang="en-US" sz="1800">
                <a:solidFill>
                  <a:srgbClr val="0000FF"/>
                </a:solidFill>
              </a:endParaRPr>
            </a:p>
          </p:txBody>
        </p:sp>
        <p:sp>
          <p:nvSpPr>
            <p:cNvPr id="31" name="TextBox 24"/>
            <p:cNvSpPr txBox="1">
              <a:spLocks noChangeArrowheads="1"/>
            </p:cNvSpPr>
            <p:nvPr/>
          </p:nvSpPr>
          <p:spPr bwMode="auto">
            <a:xfrm>
              <a:off x="323528" y="2996952"/>
              <a:ext cx="2326278" cy="369332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smtClean="0"/>
                <a:t>imdb.com/title/</a:t>
              </a:r>
              <a:r>
                <a:rPr lang="en-US" sz="1400" smtClean="0"/>
                <a:t>tt0361748</a:t>
              </a:r>
              <a:r>
                <a:rPr lang="en-US" sz="1800" smtClean="0"/>
                <a:t>/</a:t>
              </a:r>
              <a:endParaRPr lang="en-US" sz="1800"/>
            </a:p>
          </p:txBody>
        </p:sp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4714875" y="2571750"/>
            <a:ext cx="3948517" cy="369332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dbpedia.org/resource/</a:t>
            </a:r>
            <a:r>
              <a:rPr lang="en-US" sz="1800" dirty="0" err="1" smtClean="0"/>
              <a:t>Ennio_Morricone</a:t>
            </a:r>
            <a:endParaRPr lang="en-US" sz="1800" dirty="0"/>
          </a:p>
        </p:txBody>
      </p:sp>
      <p:sp>
        <p:nvSpPr>
          <p:cNvPr id="45" name="Textfeld 37"/>
          <p:cNvSpPr txBox="1">
            <a:spLocks noChangeArrowheads="1"/>
          </p:cNvSpPr>
          <p:nvPr/>
        </p:nvSpPr>
        <p:spPr bwMode="auto">
          <a:xfrm>
            <a:off x="0" y="5229200"/>
            <a:ext cx="3954929" cy="1107996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Referential data quality</a:t>
            </a:r>
            <a:r>
              <a:rPr lang="en-US" dirty="0" smtClean="0"/>
              <a:t>?</a:t>
            </a:r>
          </a:p>
          <a:p>
            <a:pPr eaLnBrk="1" hangingPunct="1"/>
            <a:r>
              <a:rPr lang="en-US" dirty="0" smtClean="0"/>
              <a:t>hand-crafted </a:t>
            </a:r>
            <a:r>
              <a:rPr lang="en-US" dirty="0" err="1" smtClean="0"/>
              <a:t>sameAs</a:t>
            </a:r>
            <a:r>
              <a:rPr lang="en-US" dirty="0" smtClean="0"/>
              <a:t> links?</a:t>
            </a:r>
          </a:p>
          <a:p>
            <a:pPr eaLnBrk="1" hangingPunct="1"/>
            <a:r>
              <a:rPr lang="en-US" dirty="0" smtClean="0"/>
              <a:t>generated </a:t>
            </a:r>
            <a:r>
              <a:rPr lang="en-US" dirty="0" err="1" smtClean="0"/>
              <a:t>sameAs</a:t>
            </a:r>
            <a:r>
              <a:rPr lang="en-US" dirty="0" smtClean="0"/>
              <a:t> links?</a:t>
            </a:r>
            <a:endParaRPr lang="en-US" dirty="0"/>
          </a:p>
        </p:txBody>
      </p:sp>
      <p:grpSp>
        <p:nvGrpSpPr>
          <p:cNvPr id="8" name="Gruppieren 47"/>
          <p:cNvGrpSpPr/>
          <p:nvPr/>
        </p:nvGrpSpPr>
        <p:grpSpPr>
          <a:xfrm>
            <a:off x="3660071" y="3911600"/>
            <a:ext cx="3005771" cy="2401664"/>
            <a:chOff x="3660071" y="3911600"/>
            <a:chExt cx="3005771" cy="2401664"/>
          </a:xfrm>
        </p:grpSpPr>
        <p:sp>
          <p:nvSpPr>
            <p:cNvPr id="44" name="Textfeld 36"/>
            <p:cNvSpPr txBox="1">
              <a:spLocks noChangeArrowheads="1"/>
            </p:cNvSpPr>
            <p:nvPr/>
          </p:nvSpPr>
          <p:spPr bwMode="auto">
            <a:xfrm>
              <a:off x="4460205" y="5297264"/>
              <a:ext cx="6556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600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46" name="Textfeld 36"/>
            <p:cNvSpPr txBox="1">
              <a:spLocks noChangeArrowheads="1"/>
            </p:cNvSpPr>
            <p:nvPr/>
          </p:nvSpPr>
          <p:spPr bwMode="auto">
            <a:xfrm>
              <a:off x="3660071" y="3911600"/>
              <a:ext cx="6556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600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47" name="Textfeld 36"/>
            <p:cNvSpPr txBox="1">
              <a:spLocks noChangeArrowheads="1"/>
            </p:cNvSpPr>
            <p:nvPr/>
          </p:nvSpPr>
          <p:spPr bwMode="auto">
            <a:xfrm>
              <a:off x="6010204" y="3913188"/>
              <a:ext cx="6556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60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2" name="Rectangle 3"/>
          <p:cNvSpPr>
            <a:spLocks noGrp="1" noChangeArrowheads="1"/>
          </p:cNvSpPr>
          <p:nvPr>
            <p:ph type="title"/>
          </p:nvPr>
        </p:nvSpPr>
        <p:spPr>
          <a:xfrm>
            <a:off x="-72008" y="0"/>
            <a:ext cx="9324528" cy="692150"/>
          </a:xfrm>
        </p:spPr>
        <p:txBody>
          <a:bodyPr/>
          <a:lstStyle/>
          <a:p>
            <a:pPr defTabSz="893763" eaLnBrk="1" hangingPunct="1"/>
            <a:r>
              <a:rPr lang="en-US" dirty="0" smtClean="0">
                <a:solidFill>
                  <a:schemeClr val="tx1"/>
                </a:solidFill>
              </a:rPr>
              <a:t>Link Entities across KBs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hteck 11"/>
          <p:cNvSpPr>
            <a:spLocks noChangeArrowheads="1"/>
          </p:cNvSpPr>
          <p:nvPr/>
        </p:nvSpPr>
        <p:spPr bwMode="auto">
          <a:xfrm>
            <a:off x="179388" y="1196975"/>
            <a:ext cx="2736850" cy="1943993"/>
          </a:xfrm>
          <a:prstGeom prst="rect">
            <a:avLst/>
          </a:prstGeom>
          <a:solidFill>
            <a:srgbClr val="99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Record Linkage &amp; Entity Resolution (ER)</a:t>
            </a:r>
            <a:endParaRPr lang="en-US" sz="2000" dirty="0" smtClean="0"/>
          </a:p>
        </p:txBody>
      </p:sp>
      <p:sp>
        <p:nvSpPr>
          <p:cNvPr id="36869" name="Textfeld 2"/>
          <p:cNvSpPr txBox="1">
            <a:spLocks noChangeArrowheads="1"/>
          </p:cNvSpPr>
          <p:nvPr/>
        </p:nvSpPr>
        <p:spPr bwMode="auto">
          <a:xfrm>
            <a:off x="179388" y="1196975"/>
            <a:ext cx="26420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Susan B. Davidson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Textfeld 3"/>
          <p:cNvSpPr txBox="1">
            <a:spLocks noChangeArrowheads="1"/>
          </p:cNvSpPr>
          <p:nvPr/>
        </p:nvSpPr>
        <p:spPr bwMode="auto">
          <a:xfrm>
            <a:off x="179388" y="1599183"/>
            <a:ext cx="2298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Peter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Buneman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1" name="Textfeld 4"/>
          <p:cNvSpPr txBox="1">
            <a:spLocks noChangeArrowheads="1"/>
          </p:cNvSpPr>
          <p:nvPr/>
        </p:nvSpPr>
        <p:spPr bwMode="auto">
          <a:xfrm>
            <a:off x="179388" y="2535674"/>
            <a:ext cx="2005677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University of </a:t>
            </a:r>
          </a:p>
          <a:p>
            <a:pPr eaLnBrk="1" hangingPunct="1">
              <a:lnSpc>
                <a:spcPts val="2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Pennsylvania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2" name="Textfeld 5"/>
          <p:cNvSpPr txBox="1">
            <a:spLocks noChangeArrowheads="1"/>
          </p:cNvSpPr>
          <p:nvPr/>
        </p:nvSpPr>
        <p:spPr bwMode="auto">
          <a:xfrm>
            <a:off x="179388" y="2031231"/>
            <a:ext cx="13370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Yi Chen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3" name="Textfeld 6"/>
          <p:cNvSpPr txBox="1">
            <a:spLocks noChangeArrowheads="1"/>
          </p:cNvSpPr>
          <p:nvPr/>
        </p:nvSpPr>
        <p:spPr bwMode="auto">
          <a:xfrm>
            <a:off x="179388" y="692150"/>
            <a:ext cx="139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record 1</a:t>
            </a:r>
            <a:endParaRPr lang="en-US" sz="2400" dirty="0"/>
          </a:p>
        </p:txBody>
      </p:sp>
      <p:cxnSp>
        <p:nvCxnSpPr>
          <p:cNvPr id="36877" name="Gerade Verbindung 13"/>
          <p:cNvCxnSpPr>
            <a:cxnSpLocks noChangeShapeType="1"/>
          </p:cNvCxnSpPr>
          <p:nvPr/>
        </p:nvCxnSpPr>
        <p:spPr bwMode="auto">
          <a:xfrm>
            <a:off x="179388" y="1628800"/>
            <a:ext cx="2736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8" name="Gerade Verbindung 14"/>
          <p:cNvCxnSpPr>
            <a:cxnSpLocks noChangeShapeType="1"/>
          </p:cNvCxnSpPr>
          <p:nvPr/>
        </p:nvCxnSpPr>
        <p:spPr bwMode="auto">
          <a:xfrm>
            <a:off x="179388" y="2060848"/>
            <a:ext cx="2736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9" name="Gerade Verbindung 15"/>
          <p:cNvCxnSpPr>
            <a:cxnSpLocks noChangeShapeType="1"/>
          </p:cNvCxnSpPr>
          <p:nvPr/>
        </p:nvCxnSpPr>
        <p:spPr bwMode="auto">
          <a:xfrm>
            <a:off x="179388" y="2492896"/>
            <a:ext cx="27368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82" name="Rechteck 23"/>
          <p:cNvSpPr>
            <a:spLocks noChangeArrowheads="1"/>
          </p:cNvSpPr>
          <p:nvPr/>
        </p:nvSpPr>
        <p:spPr bwMode="auto">
          <a:xfrm>
            <a:off x="3852912" y="1196975"/>
            <a:ext cx="2447280" cy="1943993"/>
          </a:xfrm>
          <a:prstGeom prst="rect">
            <a:avLst/>
          </a:prstGeom>
          <a:solidFill>
            <a:srgbClr val="99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883" name="Textfeld 24"/>
          <p:cNvSpPr txBox="1">
            <a:spLocks noChangeArrowheads="1"/>
          </p:cNvSpPr>
          <p:nvPr/>
        </p:nvSpPr>
        <p:spPr bwMode="auto">
          <a:xfrm>
            <a:off x="3860159" y="1196975"/>
            <a:ext cx="20799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O.P.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Buneman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84" name="Textfeld 25"/>
          <p:cNvSpPr txBox="1">
            <a:spLocks noChangeArrowheads="1"/>
          </p:cNvSpPr>
          <p:nvPr/>
        </p:nvSpPr>
        <p:spPr bwMode="auto">
          <a:xfrm>
            <a:off x="3864832" y="1599183"/>
            <a:ext cx="1571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S. Davison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85" name="Textfeld 26"/>
          <p:cNvSpPr txBox="1">
            <a:spLocks noChangeArrowheads="1"/>
          </p:cNvSpPr>
          <p:nvPr/>
        </p:nvSpPr>
        <p:spPr bwMode="auto">
          <a:xfrm>
            <a:off x="3841624" y="2648139"/>
            <a:ext cx="1151277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 Penn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86" name="Textfeld 27"/>
          <p:cNvSpPr txBox="1">
            <a:spLocks noChangeArrowheads="1"/>
          </p:cNvSpPr>
          <p:nvPr/>
        </p:nvSpPr>
        <p:spPr bwMode="auto">
          <a:xfrm>
            <a:off x="3788151" y="2031231"/>
            <a:ext cx="1312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Y. Chen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889" name="Gerade Verbindung 30"/>
          <p:cNvCxnSpPr>
            <a:cxnSpLocks noChangeShapeType="1"/>
          </p:cNvCxnSpPr>
          <p:nvPr/>
        </p:nvCxnSpPr>
        <p:spPr bwMode="auto">
          <a:xfrm>
            <a:off x="3852912" y="1628800"/>
            <a:ext cx="244728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90" name="Gerade Verbindung 31"/>
          <p:cNvCxnSpPr>
            <a:cxnSpLocks noChangeShapeType="1"/>
          </p:cNvCxnSpPr>
          <p:nvPr/>
        </p:nvCxnSpPr>
        <p:spPr bwMode="auto">
          <a:xfrm>
            <a:off x="3864832" y="2060848"/>
            <a:ext cx="243536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91" name="Gerade Verbindung 32"/>
          <p:cNvCxnSpPr>
            <a:cxnSpLocks noChangeShapeType="1"/>
          </p:cNvCxnSpPr>
          <p:nvPr/>
        </p:nvCxnSpPr>
        <p:spPr bwMode="auto">
          <a:xfrm>
            <a:off x="3852912" y="2492896"/>
            <a:ext cx="244728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05" name="Textfeld 47"/>
          <p:cNvSpPr txBox="1">
            <a:spLocks noChangeArrowheads="1"/>
          </p:cNvSpPr>
          <p:nvPr/>
        </p:nvSpPr>
        <p:spPr bwMode="auto">
          <a:xfrm>
            <a:off x="3788151" y="692150"/>
            <a:ext cx="139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record 2</a:t>
            </a:r>
            <a:endParaRPr lang="en-US" sz="2400" dirty="0"/>
          </a:p>
        </p:txBody>
      </p:sp>
      <p:sp>
        <p:nvSpPr>
          <p:cNvPr id="36906" name="Rechteck 59"/>
          <p:cNvSpPr>
            <a:spLocks noChangeArrowheads="1"/>
          </p:cNvSpPr>
          <p:nvPr/>
        </p:nvSpPr>
        <p:spPr bwMode="auto">
          <a:xfrm>
            <a:off x="6876256" y="1139031"/>
            <a:ext cx="1996447" cy="2001937"/>
          </a:xfrm>
          <a:prstGeom prst="rect">
            <a:avLst/>
          </a:prstGeom>
          <a:solidFill>
            <a:srgbClr val="99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6907" name="Textfeld 60"/>
          <p:cNvSpPr txBox="1">
            <a:spLocks noChangeArrowheads="1"/>
          </p:cNvSpPr>
          <p:nvPr/>
        </p:nvSpPr>
        <p:spPr bwMode="auto">
          <a:xfrm>
            <a:off x="6876256" y="1124744"/>
            <a:ext cx="17818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P. Baumann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08" name="Textfeld 61"/>
          <p:cNvSpPr txBox="1">
            <a:spLocks noChangeArrowheads="1"/>
          </p:cNvSpPr>
          <p:nvPr/>
        </p:nvSpPr>
        <p:spPr bwMode="auto">
          <a:xfrm>
            <a:off x="6876256" y="1557710"/>
            <a:ext cx="1742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S. Davidson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09" name="Textfeld 62"/>
          <p:cNvSpPr txBox="1">
            <a:spLocks noChangeArrowheads="1"/>
          </p:cNvSpPr>
          <p:nvPr/>
        </p:nvSpPr>
        <p:spPr bwMode="auto">
          <a:xfrm>
            <a:off x="6876256" y="2648139"/>
            <a:ext cx="1595309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Penn State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10" name="Textfeld 63"/>
          <p:cNvSpPr txBox="1">
            <a:spLocks noChangeArrowheads="1"/>
          </p:cNvSpPr>
          <p:nvPr/>
        </p:nvSpPr>
        <p:spPr bwMode="auto">
          <a:xfrm>
            <a:off x="6876256" y="2031231"/>
            <a:ext cx="14546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Cheng Y.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913" name="Gerade Verbindung 66"/>
          <p:cNvCxnSpPr>
            <a:cxnSpLocks noChangeShapeType="1"/>
          </p:cNvCxnSpPr>
          <p:nvPr/>
        </p:nvCxnSpPr>
        <p:spPr bwMode="auto">
          <a:xfrm flipV="1">
            <a:off x="6876256" y="1556792"/>
            <a:ext cx="2017437" cy="91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914" name="Gerade Verbindung 67"/>
          <p:cNvCxnSpPr>
            <a:cxnSpLocks noChangeShapeType="1"/>
          </p:cNvCxnSpPr>
          <p:nvPr/>
        </p:nvCxnSpPr>
        <p:spPr bwMode="auto">
          <a:xfrm>
            <a:off x="6876256" y="1988840"/>
            <a:ext cx="199644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915" name="Gerade Verbindung 68"/>
          <p:cNvCxnSpPr>
            <a:cxnSpLocks noChangeShapeType="1"/>
          </p:cNvCxnSpPr>
          <p:nvPr/>
        </p:nvCxnSpPr>
        <p:spPr bwMode="auto">
          <a:xfrm>
            <a:off x="6876256" y="2492896"/>
            <a:ext cx="199644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18" name="Textfeld 71"/>
          <p:cNvSpPr txBox="1">
            <a:spLocks noChangeArrowheads="1"/>
          </p:cNvSpPr>
          <p:nvPr/>
        </p:nvSpPr>
        <p:spPr bwMode="auto">
          <a:xfrm>
            <a:off x="6804248" y="692696"/>
            <a:ext cx="1399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record 3</a:t>
            </a:r>
            <a:endParaRPr lang="en-US" sz="2400" dirty="0"/>
          </a:p>
        </p:txBody>
      </p:sp>
      <p:sp>
        <p:nvSpPr>
          <p:cNvPr id="36919" name="Textfeld 87"/>
          <p:cNvSpPr txBox="1">
            <a:spLocks noChangeArrowheads="1"/>
          </p:cNvSpPr>
          <p:nvPr/>
        </p:nvSpPr>
        <p:spPr bwMode="auto">
          <a:xfrm>
            <a:off x="8651875" y="677068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36922" name="Textfeld 90"/>
          <p:cNvSpPr txBox="1">
            <a:spLocks noChangeArrowheads="1"/>
          </p:cNvSpPr>
          <p:nvPr/>
        </p:nvSpPr>
        <p:spPr bwMode="auto">
          <a:xfrm>
            <a:off x="0" y="5949280"/>
            <a:ext cx="889859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Halbert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L. Dunn: Record Linkage.  American Journal of Public Health. 1946</a:t>
            </a:r>
          </a:p>
          <a:p>
            <a:pPr eaLnBrk="1" hangingPunct="1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H.B.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Newcombe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et al.: Automatic Linkage of Vital Records. Science, 1959.</a:t>
            </a:r>
          </a:p>
          <a:p>
            <a:pPr eaLnBrk="1" hangingPunct="1"/>
            <a:r>
              <a:rPr lang="en-US" sz="1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I.P. </a:t>
            </a:r>
            <a:r>
              <a:rPr lang="en-US" sz="1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Fellegi</a:t>
            </a:r>
            <a:r>
              <a:rPr lang="en-US" sz="1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A.B. </a:t>
            </a:r>
            <a:r>
              <a:rPr lang="en-US" sz="18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Sunter</a:t>
            </a:r>
            <a:r>
              <a:rPr lang="en-US" sz="1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 A Theory of Record Linkage. J. of American Statist. Soc., 1969.</a:t>
            </a:r>
            <a:endParaRPr lang="en-US" sz="1800" dirty="0"/>
          </a:p>
        </p:txBody>
      </p:sp>
      <p:grpSp>
        <p:nvGrpSpPr>
          <p:cNvPr id="2" name="Gruppieren 73"/>
          <p:cNvGrpSpPr>
            <a:grpSpLocks/>
          </p:cNvGrpSpPr>
          <p:nvPr/>
        </p:nvGrpSpPr>
        <p:grpSpPr bwMode="auto">
          <a:xfrm>
            <a:off x="2916239" y="1470196"/>
            <a:ext cx="3960017" cy="359819"/>
            <a:chOff x="2916027" y="1469962"/>
            <a:chExt cx="3960042" cy="359601"/>
          </a:xfrm>
        </p:grpSpPr>
        <p:cxnSp>
          <p:nvCxnSpPr>
            <p:cNvPr id="36938" name="Gerade Verbindung 99"/>
            <p:cNvCxnSpPr>
              <a:cxnSpLocks noChangeShapeType="1"/>
              <a:endCxn id="36884" idx="1"/>
            </p:cNvCxnSpPr>
            <p:nvPr/>
          </p:nvCxnSpPr>
          <p:spPr bwMode="auto">
            <a:xfrm>
              <a:off x="2916027" y="1469962"/>
              <a:ext cx="948600" cy="359600"/>
            </a:xfrm>
            <a:prstGeom prst="line">
              <a:avLst/>
            </a:prstGeom>
            <a:noFill/>
            <a:ln w="28575" algn="ctr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39" name="Gerade Verbindung 106"/>
            <p:cNvCxnSpPr>
              <a:cxnSpLocks noChangeShapeType="1"/>
              <a:endCxn id="36908" idx="1"/>
            </p:cNvCxnSpPr>
            <p:nvPr/>
          </p:nvCxnSpPr>
          <p:spPr bwMode="auto">
            <a:xfrm flipV="1">
              <a:off x="6300001" y="1788116"/>
              <a:ext cx="576068" cy="41447"/>
            </a:xfrm>
            <a:prstGeom prst="line">
              <a:avLst/>
            </a:prstGeom>
            <a:noFill/>
            <a:ln w="28575" algn="ctr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10" name="Gerade Verbindung 109"/>
          <p:cNvCxnSpPr>
            <a:cxnSpLocks noChangeShapeType="1"/>
            <a:endCxn id="36885" idx="1"/>
          </p:cNvCxnSpPr>
          <p:nvPr/>
        </p:nvCxnSpPr>
        <p:spPr bwMode="auto">
          <a:xfrm flipV="1">
            <a:off x="2916240" y="2822546"/>
            <a:ext cx="925384" cy="15776"/>
          </a:xfrm>
          <a:prstGeom prst="line">
            <a:avLst/>
          </a:prstGeom>
          <a:noFill/>
          <a:ln w="28575" algn="ctr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Gerade Verbindung 115"/>
          <p:cNvCxnSpPr>
            <a:cxnSpLocks noChangeShapeType="1"/>
            <a:stCxn id="36867" idx="3"/>
            <a:endCxn id="36886" idx="1"/>
          </p:cNvCxnSpPr>
          <p:nvPr/>
        </p:nvCxnSpPr>
        <p:spPr bwMode="auto">
          <a:xfrm>
            <a:off x="2916238" y="2168972"/>
            <a:ext cx="871913" cy="93092"/>
          </a:xfrm>
          <a:prstGeom prst="line">
            <a:avLst/>
          </a:prstGeom>
          <a:noFill/>
          <a:ln w="28575" algn="ctr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" name="Gerade Verbindung 125"/>
          <p:cNvCxnSpPr>
            <a:cxnSpLocks noChangeShapeType="1"/>
            <a:endCxn id="36883" idx="1"/>
          </p:cNvCxnSpPr>
          <p:nvPr/>
        </p:nvCxnSpPr>
        <p:spPr bwMode="auto">
          <a:xfrm flipV="1">
            <a:off x="2916240" y="1427808"/>
            <a:ext cx="943919" cy="381469"/>
          </a:xfrm>
          <a:prstGeom prst="line">
            <a:avLst/>
          </a:prstGeom>
          <a:noFill/>
          <a:ln w="28575" algn="ctr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uppieren 76"/>
          <p:cNvGrpSpPr>
            <a:grpSpLocks/>
          </p:cNvGrpSpPr>
          <p:nvPr/>
        </p:nvGrpSpPr>
        <p:grpSpPr bwMode="auto">
          <a:xfrm>
            <a:off x="1540144" y="908050"/>
            <a:ext cx="2311776" cy="73025"/>
            <a:chOff x="1475656" y="908720"/>
            <a:chExt cx="1368152" cy="72008"/>
          </a:xfrm>
        </p:grpSpPr>
        <p:cxnSp>
          <p:nvCxnSpPr>
            <p:cNvPr id="36931" name="Gerade Verbindung 127"/>
            <p:cNvCxnSpPr>
              <a:cxnSpLocks noChangeShapeType="1"/>
            </p:cNvCxnSpPr>
            <p:nvPr/>
          </p:nvCxnSpPr>
          <p:spPr bwMode="auto">
            <a:xfrm>
              <a:off x="1475656" y="908720"/>
              <a:ext cx="1368152" cy="0"/>
            </a:xfrm>
            <a:prstGeom prst="line">
              <a:avLst/>
            </a:prstGeom>
            <a:noFill/>
            <a:ln w="28575" algn="ctr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932" name="Gerade Verbindung 128"/>
            <p:cNvCxnSpPr>
              <a:cxnSpLocks noChangeShapeType="1"/>
            </p:cNvCxnSpPr>
            <p:nvPr/>
          </p:nvCxnSpPr>
          <p:spPr bwMode="auto">
            <a:xfrm>
              <a:off x="1475656" y="980728"/>
              <a:ext cx="1368152" cy="0"/>
            </a:xfrm>
            <a:prstGeom prst="line">
              <a:avLst/>
            </a:prstGeom>
            <a:noFill/>
            <a:ln w="28575" algn="ctr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920" name="Textfeld 88"/>
          <p:cNvSpPr txBox="1">
            <a:spLocks noChangeArrowheads="1"/>
          </p:cNvSpPr>
          <p:nvPr/>
        </p:nvSpPr>
        <p:spPr bwMode="auto">
          <a:xfrm>
            <a:off x="-36512" y="3284984"/>
            <a:ext cx="8903399" cy="260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2800"/>
              </a:lnSpc>
            </a:pPr>
            <a:r>
              <a:rPr lang="en-US" dirty="0" smtClean="0"/>
              <a:t>Goal:  Find equivalence classes of entities, and of records</a:t>
            </a:r>
          </a:p>
          <a:p>
            <a:pPr eaLnBrk="1" hangingPunct="1">
              <a:lnSpc>
                <a:spcPts val="2800"/>
              </a:lnSpc>
            </a:pPr>
            <a:endParaRPr lang="en-US" dirty="0" smtClean="0"/>
          </a:p>
          <a:p>
            <a:pPr eaLnBrk="1" hangingPunct="1">
              <a:lnSpc>
                <a:spcPts val="2800"/>
              </a:lnSpc>
            </a:pPr>
            <a:r>
              <a:rPr lang="en-US" dirty="0" smtClean="0"/>
              <a:t>Techniques:</a:t>
            </a:r>
          </a:p>
          <a:p>
            <a:pPr marL="342900" indent="-342900" eaLnBrk="1" hangingPunct="1"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similarity of values (edit distance, n-gram overlap, etc.)</a:t>
            </a:r>
          </a:p>
          <a:p>
            <a:pPr marL="342900" indent="-342900" eaLnBrk="1" hangingPunct="1"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joint agreement of linkage</a:t>
            </a:r>
          </a:p>
          <a:p>
            <a:pPr marL="342900" indent="-342900" eaLnBrk="1" hangingPunct="1"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similarity joins, grouping/clustering, collective learning, etc.</a:t>
            </a:r>
          </a:p>
          <a:p>
            <a:pPr marL="342900" indent="-342900" eaLnBrk="1" hangingPunct="1"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often domain-specific customization (similarity measures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-55017" y="0"/>
            <a:ext cx="9285288" cy="560388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Google Knowledge Graph</a:t>
            </a:r>
            <a:endParaRPr lang="en-US" altLang="en-US" sz="2000" dirty="0" smtClean="0"/>
          </a:p>
        </p:txBody>
      </p:sp>
      <p:sp>
        <p:nvSpPr>
          <p:cNvPr id="16385" name="AutoShape 16" descr="data:image/jpeg;base64,/9j/4AAQSkZJRgABAQAAAQABAAD/2wCEAAkGBxQTEhUUExQWFRUXFxcaFxgYGBgXGBoXFxcXFxgYFxwYHCggGBwlHRQUITEhJSkrLi4uFx8zODMsNygtLiwBCgoKDg0OGxAQGywkICQsLCwsLCwsLCwsLCwsLCwsLCwsLCwsLCwsLCwsLCwsLCwsLCwsLCwsLCwsLCwsLCwsLP/AABEIAPYAzQMBIgACEQEDEQH/xAAcAAABBQEBAQAAAAAAAAAAAAAFAgMEBgcAAQj/xAA+EAABAgQEBAMGBQIFBAMAAAABAAIDBBEhBRIxQQZRYXEigZEHE6GxwfAUMkJS0WLhFSNykvEWQ2OiJDOT/8QAGgEAAgMBAQAAAAAAAAAAAAAAAgMBBAUABv/EACkRAAICAgIBBAIBBQEAAAAAAAABAhEDIRIxBBMiQVEyYZEUIzNCsQX/2gAMAwEAAhEDEQA/ANYaEsLwBLATiicuXJS44SF1F6FxC448ovKJS8XHHL0Lly445cgPFHFstItrFfWIR4ITaGI/sCbDqbLGeK+OZydJaHGDCNhChk1Irq9zbuPSwvootLsOMHI13iPj2SkwREih8Qf9uFR7/O9G+ZCzvGfbTGcSJaAyGNnRTnd/tFGj4qvYJwBHjjM45AfN39ldpD2WQ20Lhm7k/KirT8qK62WoeNrZnc/x3iMeodNRQD+mHSGPLIAfigUUxn1Li93MuLj8+y3Zns7hUGVtD2UyDwIzfKPIfQfA8gl/1b+EM9BfZ8+NkYhGYMJHOnJTpLF5uWdWHGjQjQGge4DmKtJp8F9AP4ShhpDQN/iKfJVzEeCA94JFm2FhoRQj+/QLl5b+UT/T30VjAfa9Mw6CYayO3c2Y/wD9RlPotS4Z4ylZ4f5MSj94b/C8baaO02JWU8Q+z4MLnQ6gWoNRuN/JUaPLxYDwfEwg1a4GhB2IIuO6sY88JleeBo+rSklZZ7P/AGoe8LYE8QHaMjaA7ARNgf6tDvRaqCCKi4Oh28k4quLXYmi8KUQvKIkQJXoXELwKTgZD4ghn9QTzcch8wsIJiDc/FKExFH6nepT/AE8Z1SN5GMQ+YTgxRnMLAhPRh+t3qljGI40iO9VHpQOqRvon2cx6pYnG81gbOIZgfrPmnmcUzI/VVd6Mfsj3fRvAmG816Iw5rDW8ZzA3Cebx1HGo+Kj0F9nb+jbfehU72icbtkIQazxTDwcgpZo/ebU8t1RontCihptsab3Wez0xEjxXRIriXuNa9K7U+QS5xUBmOLb2LizMaPFdFe4xIjyCXO/MdttKacgFf+B8EvmfDHLTcdyVUMDlDmq5zwALBtbneriQBQVWpcLgWAFKbG5+NPqqGeeqLuNbL1hUsGtFG0PkiZb0UOSdYKaCq0Uh87ODVxhpTUqvdGkqAtjOVMRoakRXhty4DvRQ3zTDpEafRQ4oOFkeYlWuFCqpj/CLIjDlArQjyKudK6XXkRtB3PxSXGnaG3emfPONcDxoVXMGYbjc80Y9nXtCfKubLTJrArlBP5oR+rK89NuS16NLDkFn/HPAbY1YsCjYguRs7oevVWMPkyTqQjL46ktGpQYzXtDmkOaRUOBBBB3BCWViXs640Mk/8JNEthZiAXV/y3GnP8rf5WytnGEVDgQfuq0ltWjMlFp0x8rwJv37f3Bd71vNTTBMOJXgWmO4XhnYJv8A6Sh/tCa0dyM2okloWju4PZyTR4OZyUUdyM890OS78O3ktAdwY1NP4PCimTyKC6WbyTJlmq+xODu6ARsHyxQ06fwh2EpFIxlzWuDdR+qmvYVFFFgtLnDISK7k0ABrvsF2LRM0d5y5RmIGuxpbmd1KwyO1rqWoN+XXuPvmFTZYitFywaVZlAFSeen+0DTX4LRcCw9rBU6/fruqPwrCL3BxHlSwFqedKeS0iWoAFlZp8pF3DClsmwyBpapv3UuXig7oa+baP72FeXXyBUCJxZCh1BIqNm3/AOPNdjg7DnVFqafuiTEHMn77KmR/afJsoC6pOzST02BHLdS5HjuWikC401pS5oN96/dq2eOhCsORg3RrA7uK/EpL4BOsNnw/hMRsTYW1YeykNa4ipKGvgdVKxpsMC1C09PpsluJvXRSmDsV0RqGWPR3PYKiGqjxhZTI8G9duiiTVMpO9FU4tDnTRlHtOwUGkWGPEPzDSo1r5XVcw3iqYhsDGvJDRYOuQOVtlofFLSYTnAVpf7qsjdRsdppYuAIpahNLdqrT8LI0jO8iCbLOzjmYG4Pqn28fRxsPUpnijAWwCC0UBVe92Fp82UUos+kZWOHGxRAMVOw17malTXYs6qhwvoAsham3miCDEnHRInpt+Wy7gcHBFHNehypH+JRG6hEpbGiQp4L4OLLEdZZnxVNZIj3VDcrHmppQGlvjRW6Ni9GlZrxjO5mxTUDwEV19Ov8pcvaqDjHZnheSda7V6fZKLYFLF8Rreennv37oVLio5b9qK5+zyAXx8xFA0W++dlQzSqLZoY420abgeHCEPIfL7KIzsfK23nQVPkktcGhDp6YOnRZq+2aHF9ECKxz6ucXU0oCQKctqqs4vDIBDCwVqKeKt/Mo7FeHEtLwxgFXXAtze79A9T0Q9+MYaHUEZzjockMuFf9T9fIBHGTfRLxpdlLiYNFNybdj9SUWwvDHZcpNvpWpHy9FaYRk4lCxznf6g5vx/KfJEG4ZDa3Mx1QhlmyBLFj+jzA5d5cwucTQ2+H8BXd0ctYb+ap+FtOcAIxjcUsaLGn36I8eXTZ0sfSIGOYxEhhxYT9gfHVU2J7SJljiPBQc6ucT3rRFZyezVVGxbDg4nLZdj8lN7AngdaLvh/tPY+0SztNLfAIvh/E8CYLmscMw1H17LGImDvaag1HRFGSz2Na6lWi/Jzf6mO1HkaHcJ8+Eiuozj2aJjLqsc3oVkGLsLXGtw4VbQ/lOzut618+S0LC510WCanxNsT/I2P0IKzrGD43sJpQkjl5+XyC7xXUmmBnVpMtGJ4iY0rLuc6rqUd3bUEICkSEcmCG1/K422Fb2ulLWg72ZjVM3LE4dPyoNBe69SlYhNvCHTM0QNE1iyyyEwNCpc9MANVOkZ0k2VibKviN1XJog8gxmP1Spssa2oQGbhvYbITNYm+tHeihy0HGJcG0exZ5xk2giAftJ9Lq14bOVbZDMRwOLMNj5GkkwyGnQV1Ar5JOSSS2HBPkZdAJWl+zOX8L3ncgD73WfPkHwnFj2kOBoR8P5WxcEyPu5dgIoTcrN8iS4qvk0sEfcWLJUIFjEqdQ4+QqrjKwdBRPw4AJP2FTePki7z4mI4/hM3F8DWlkO5DSaZ3c3n5VTfs+4fjidY2LLODWuDnmLBB8IrVrXOG9h4a6lbXM4fn1aDTRRhhzm/l943WwJHpsrGKfBUJyQWTd7K7xXgMFpD4ENsGJ/S0NY4Wo1waACbWOoQyUdELXNILXtIa9hsQSKi3UFXJ8tu9pP8AqDf7pWHwQ95fQANOo3cBbuBU+aTmjzeh+N8IDWBYRo4khe8Xy7gLU07KyYe3ZROIYAc2hRLGljE+q3kM1l4baVfz2+QXTOKSzaNiOgQ+QJDnEcz4gB2v3RTHMHjfhy2Xp7xxpmcaFrb5i3m7+VlUDhKea8t9w6sTw5i1j21JHiLjmyilTWx+oYMEX+QeXK1tIvDsNlY94EWHm/od82uJB8iFHgy+XNDeKOHoQdHNrttfsiPFHC0AwmljRDjtaP8AMZ4czg0AlwbrWm6puF4u9/hif/ZDqK82mxHyPojyYuHQMMnPsOYfCDS+1K2ty2tzFT6qjcYwckxWmorRXiVOt9VSuOT/AJ7f9KLx/wDIKzL2shYQ0lp79VPdCSeHIXgcTu5To7Lrax9GTN+40nExW9EImQSFeJjCw7ZMHAgmCio4cA01KtWHYmKUUKbwMjQKDCwyI07rro5IIzLg8lU/F5X/ADDRWuXkXitUzEwkvddDJBqVATB3bdVIleKIkKaprBrlLaCw/cPqpM1gzodx3Ts/grRHc86FoPh5ua0Ej0WZ/wChySVGr/5jg+drZVuO4YfHhPhm73dAARavOv8ACv8AhDA1jG8mgKg4jBo+C4ijc8TKDyaRQ+qt2HzGl+6o8vZGywo1N0XKVjIjBcKbKsS8xenNSxNlp/KXDe+nVHjkG8fLonzUV0PxC46aoTH4qa2oNjyRKHFJ1HqnoeFwXXc0E8zf0RNTf4M64R/JWV+WmIsybAtZuSPkjsBoFGt8IClxi1jaCwCHSRLvGLDbtzQcalV2yefJXVINyjaGqhY63dTJKINyAh+NxbGidKPsK0b9QGNjVBB/Shs3KOdeG4+R+6pUnFq41226FIns0I5mirTr0VXnSLajsFT0rGFauea7U+qrEbh5weHj85N+VNwVdv8AHq/pPmnIQETxEZeVkNt9MmVpUVgyZYKmlfv4rNeMXEzHZo+K2XGYTchWV/4Q6bxEQgCQC0v5BjQC4n4DzCteJH3FLyZe06QlnQ4TAagkVIOoJOi9ik1Vn4glaRLW+6IBHg3W1BGO3bs2FnFEPdwUhnEsI/qHqs4yLnNUuS+iOJpYx+Ef1NSxjEHm34LLnhILlFr6O4mrDF4PNvwXv+JwqbLInV5pTXHmfVdyX0dxNHxbFIeU6J2ThZ25v/HDPkQsvixHcytLwCeAgQnOHgdDDCa6OZ4aH0BVLzGpJF/wfbJlU4ohB4hUF2m3r/NV7KOoQiOPMa6LVtC0EUpcaUKgwmX+H/CyJv4NSK2EIj3NoQlwsYIsV5Bq4UTMfCzqNEtSdaHxr5LBK4nUCmqKQJigqVWMNkiDU6fBGcpdRo+qdDIwZRiRsWnTEJH6G/m28qoTjHHcGWbfsAPorlFwlpgOhAfmBqd6ka91l2M8BRSSHAPaNDW4CJpxkmwU4yi0tV0GMI46bEbmBFPl0IOhUmf4tYNXC/8ACoMbhp8CzQR/ZAcQwmJEfV7jQdDQKU021dI5p8U6tmvSk01z2uBHiBB8rj6o24il9NlnvB8J5B1IaBTuFcPxVW1oagJKe2Hx0OxITQakApt800C1kLjYoN0NmsUFzVTaXR3EkY1Og1AVHwmfbDmJiJlzPLgG3oG01r6D0U+bnianb6fYKi4DhhIaTq8lx/unKXGD/YhQ55P0gvFnDGh53ABwcQaIHNuqdUbnYPu2ZbVcc3rp8kAmhdavhOTgrMnzoxWZqJrZ4PTTuEFfQ4L0lN5/oqGcxeDz1TB4Pd1WlmiTlU8v0CZi/hB/NM/9IxFqT6UKhy821zqWsUXe6OtmZzPCcVozUNOoUzhuaAgRoEU5QLgnT7stIxeI0QnVvayy3D5mky/ShPw6pM4KcSxiyuErJESPDeB7o1AqDffX+F5C+qKYtkPu3MDW2c05QANiDQb3chY+qxfIxvHNxNnDkWRckFJQCu6Kshg/dUHlBUg8ijUsEuCHs8YFJkYgFXeQ8t0l4oCeQQafmvdgAfPVF0wG7RbPxQpqFEiRAet+3qqXMY+2GKviAfOyET3tH/TCaP8AU6/oFZjP6FrC2XPE4ILyCPqhk3ItB0p3QfDPaCMp961pI5VuV4zjmFGfle3IK2Ovr1USpqxnpyRZMNhtA8IHlzCbnoVAaafdFFgYgP06c/vVTY0QPHOv2Pqq0ors5Td7KpPwDU0Q2JKHfRWqNCHwQjEyACgGctFamoZe4Mb+o08q3+FVapNjW1OzRT+3c2QjB4IMQuIqQKDuUbmW0b2v3dz7C/mreODySSRXnlWKDk/krU/NEvcShUxEqU7NvOc90PiONVuYklowZPk22fQsPECBVDZ3iWmmqgsnagiqrmKxb6p/BAtFzgcQWBKINx5mWtQsyZiPhoh85MxNRWihwj9AWabMY+CCAvMJmmtq40VSwKGYkOvNexYcVlaaKaXRFlrxnHW5SK7LOZWOXx3FvNDsZxN+alVDlsVMCr9TsOZ2SZpIfii5dF7mIjgG1Fq29K/RIEVZpIT8YzAiRIjnF2atSaaVsNB5K5Sk9VYfme6fJG14sHGNMsknM3FTRFZeepqqqyLfopwiWVLk0WqLT+Iqw9kJxPDXRbN3tWmnU80nDpglpCJfjA0bIuXLsivop8T2bhx8cw9w6AN+YKeg+zyWB8RebC9WfUfIoxO4oW1y3++6r2IYzEINqnonxzJfASg32SZn2cQDXJEc0VrW2lhSxpz8yg857PGsrkjvsK3ZUV8jVQBOTOat6dyjeH4oWfuv1qjeaJygCoECal7RGl7P3N27jUKz4bNEhtRS+nkU5Dnc4vevoElzg0jSwJ06JEp29AySbHnx7HRV7FYm3RPGdrXzQyNEzPA2qK9t1EI3KgJy4xbCOBvYGlwNybopHFWVQgPBNt/JH3QqQvJbmDAsaZh+R5DytfSM7m3eN3dQXlPTjvG7uVEqrUBRqjYRCjTMgTU6q0nC3V0TkXDDl0T9C5N0UiXwoudRT8TwnLD02+isErKFrtFMnYGYCy50KQF4VgZWCo2RibhNc2gF6JiC3KKAJx8y2GwviODWDVzjQD+eyigkm9IyXiqWLIp7mirMePWIOQ9Cd/48lduLcalY7C6C6rswbQtLDQg1dQ7Wp5hU6cY0s2BG6oeVlV8Ua3g+NOub+AfNx7+Hbfr0RDDcWNq67oRCZnt90SXinQqrKEWuJZ9SV8/s0PC8YaaAqwS0y1wuVkUvNOBsbo1IY45upIVLL4z+CxDPGXZqWEuo62iKR5Am4uD8FQsI4hAIJKv2G40xzdQVV4NaY1/o6FhAOtbqRB4dh8wF7ExJuxFULmcY1AcOxPyRRUV3si2En8OM569f5QfEOH2tJISX485oABr8dE3K4w42cR8lMoxrRKckQn1YSFAxObo07VsjsxFY4VVbxqO0uAFghhFguRBdFoEZ4Uwkxs7yLDwjvq70t6oPh8lEmYrYUIVJ1OzW2q53ID+2q1/DcMhwIbIbNGilTqTqXHqTUrT8PBcuTM7zc6S4ooc9gz2PBaLKRPTRbDoeSuszDadlS+MYQaw0tZarVbMkzmYPiJ6lRiE2+KlNU4xlUfUmQJt7Qogxdh3CF8QcXQZaEXuILjZjKgFzvPQDUnZK4yREVydIj8X8SwZFoq0xIrhVsMEC37nE/lb8T5VWezntHndWw4LByyF3xLvoqpjc1HmIro0U5nONTl/KBsByA0H8ocJoiw326fRBKcv9WaeHx8UF71stk1xRMRAHOjvAOzTkF70o2iEYnPPit8b3vppmcTTtU2QyBMnTUc9vIldGmNhUjnp6Kp709tmpGWPjSS/giCKSWmlbEO333TEZxrUeXQeaIiKKcrdkwxjXmhNelUXL5K08b/GyNBJFxuvJylMy9ixKOPIaKMXFxvp8lyVuxMpKMeA3WikMcHd1HiLmDdE1ZXT2SmxC3einymNRWaOqh0OODZ3qnDL10KVKKfaHRk1+LDjeJIhFBUJBxx+5t3QQyzl5lI1BS/SgM9afyHP8YrvTsn4eOkanyVfENx0ulCCRqF3pxI9aRZH8QOIoEbwLheNNUdEd7lnMiryOjbU7k+RVGlMS9zFa7KHZdQfpyPIrXuG8YZFhh7DUH1B3DuR/lWMHjwfZV8jyZrotuCYVBloeSC2n7nE1c483Hfe1gK2CmxIoCr8XGQKBevm8w1WjGCjpGdKVu2SMQxFrBWqz7jDHREaWtKN4y0vBFVR+IJUsaolI6PYABCkQtFEaVJhocT2Ol0XiZ4jYARDzE/udoOoaCa+dEBixmRHF7qvcbEkmvY8h02UIyTnGhIy/EKSXsYKVCp5srn02bvj4IY1uKX/RLpQ/oOXtdMxMMNTV2uvXzS4eJgmjAT00PdNxo732Hh53FfM1sq/9xMsXhfWxYgNApUDpZMmWaQQ3Xpqoz2tbdzs39LdPMqI6aAcHNbSnX+dUShJ9AS8iEfyQ1OQHB19eQ07phri0g2FEXmJtj20Gbyt5KBDgt2FUcJPj7kVMmJOVwdjM88E29eaiOdtsiMaHQUoOh5dlC9wSbAqY9CcsXy/YmCATfRJiar2LawXM6ov2K/R40U1T0CYLeoSIcMk30S4xAbTdQ9hRTWwrDcHCoS4ZB1QSBMuZofJTYUyHdDy/hIljrofDImE6ABRJqJQEp4/lUDEIlKIILZOR6IjRXVFsBxeJKRMw8THWe3Zw6cnDYqE+BUZgnJMh1Wu/v5J6yVtFZwvTNJZMCPkiQnVaRbodwRseisOHtNgVlGE4i+Ri+KphP1/kf1D5K5xeLWZQWOBqruKakrM/JicJUWicDQqrxbL1hk0UWW4jL3DMRRS+IMZhmEQCCSEUgUnZnrWqXBCYCkwQuw9jZdCDMGlNB0t8rryFFABtm6Hb0180UECIbVaPT+E1GhRGgktDvIH5Kj6kXrRvvFOO23/AIdGIrlNAdaWPbom4UNzjbVS5d7Q67Sw0vuPMG4TMaZcK0IoeSbd9FRqK3J3+kPslBoXivSiS+BCGrq9ihrSap6JAf+0oGn8sOOSPxC/5HPewm1ABPcmibZNCv5QBXaqYEu+uhS/whrcgedfkuqIHPJJqkSYsw1zaCte3JNOmnOFBbsvHNawg/nr1pT0SJeLlieG1bc+1EKX0TKcrpuvuhP4U18fh580y6HchFTIkjMTTn+5exZQZbDT7uheRBf00n8EOxbbZQojqlSY3hryPz5qGSjihGWXwTJKJTTLWtw6lCPNMTBGY5dEyuRCQjIRq2O2i8xCGT4tm0B6Zq0+SZw8+LyP0UyWGcTDf/Hm/2OH8lLr3jHL2DUhHoKHRPzsuWuDhb+ULhuujT/FBpu24PTqgmuMrCg7VBSThNiwqPGta8x2QaNLOgxPdu0N2nmEWw4+8YCLPZ5VojcKSbNMcx4pS+bdp5hV4Zninvr/gc4c4lRBC6qK4dw7EfMPlnWiNbmFrOZWmYeqNjgOKteM4SVmdK4vZT2sU6TZY+Ssv/Q8RTZLg54BqmxlFdC5O0V5sTkR8F6+MUMHdvmKJqYe4EU25HMPRZPoq9HrJeUktoJRmMeDmFDz3QOPLFh0zN+9VL/xAWrY+oT8OK1+4KKPKAiePFm/F7BLYrrgAAH9rUuXgPFb5fO5CejxC0kjTcfUJZiWruPluicxEMSTpt6IEaA/r6pP4Rxrp2U6M7dJY7xDqFCmzpYI3uwUBaikxZQgB1RpWy9jvcCaW7BMRmO3TLsquKjaabD8GPmDT+4X76FMRYoaL7WooOHzJylg2uF5ORA29czjvS3kkrFTLz8r+2mu/khTTyXGqZXErk8ypO3ZwC9ypK9UkEmT/ADeRRvhqXzzD4Z/7kCM3zyEj4hBsNb476UKvnAmDO98Zp7S2HDY4NcbBziCLcwBeundB3Og3+FmcAIlh0zqx24p/x1UKKfE6mlTTtVeVXSV6JhrZa5CAS1zWuyu0a49dfopfDc3HgxhCisqHG3cX10I6quYZiuSgdpXXX1/t8VdcLxmGWk5gaDnevzCp5IyjaatDlJPouODxWmYZELQXCJ7oGl8sXwu9CB/tV6/Dt5LDcext0KHL+5fliOeYxcKGmXwt9TW39K0ngTjeHOsDHlrJho8Ta2fT9TOnMbK94SahTKXkxd8i0/hhyXrZZvJPBcrZUPnho+9VCnJZp6HpZMNxPLqCuE214F73N1mxhOLs9XPyMc1ToHzbCHUN/r/dIgEtPhNDyTjhmNClx2FrfEMw57hPvVMzuDtzXR5+IzG4oU0ZnKaUrsm8u4uPiEiZN61XOKsH1ZVdixMO0qAOSS6ZNreqabra68eKa17KOKA9SX2T5eMXZgaaVS2vqOo5gKLLml8p7pAj0JpceiHjscstRXITFc4HMRftRNx4xcalFIbszaEDRDI8EtNFKlboVlg4q09MRCYTouovGi6kR4BF6o7FcW1aI5XoC9oOaedBprUdwR81OgC3eymAx864PY14EF5AcAQCHQ70O9K+q1TGGlzHNFhQrM/ZBCrPnpAiH/2hj6rZJuXGV3a/ZWMKVWV8rdnzJNQsr3N5OI+KZcUT4kGWZjClPGUMa2u6rSWy0jxe56J9sAjqOl/gmHUUWS4tdi2vt5p6XmSxwc1xa4GrS00IPMFRWjmlhtbj4qU6I7Nq4C9pgiFsCcIDjZsWwBPJ+wPXTstPB5L5KaRzV34f9oc3LQ/djLGYKZc5NWjkCNRpY6J8cifZXnhfaKxHcwj8pB6FR4DL2Oy8XJFUzQk7ZIhwjUVupER65clT7LOJ1DQy2UDrtsQoJv637rlyJNis8Uqa+RQFAD1SpkWK5co+SP8AVjkmTQqHNNodVy5TH8mDk/xRY9AjAAGne6VGIcK8ly5RWwk3xojxG2BU9jc8NcuXMjClya/Qvh9rWzMIkV8VtLOocp8jQ+SN8QyT2wXOiuDn++yilxQAX0FzfouXKWVmqYZ9isEGcjHcQLf/AKQ/4WuR4fhd2I+/VcuV3D0VM35HzXxKP/lxhyiOHpZQTLmlarlyqze2W4KxIqDYrsubuuXKES1uhLz2+QXuSg7rly4GhACcBI3XLkUSOj//2Q=="/>
          <p:cNvSpPr>
            <a:spLocks noChangeAspect="1" noChangeArrowheads="1"/>
          </p:cNvSpPr>
          <p:nvPr/>
        </p:nvSpPr>
        <p:spPr bwMode="auto">
          <a:xfrm>
            <a:off x="155575" y="-1119188"/>
            <a:ext cx="19526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1887" y="525161"/>
            <a:ext cx="68868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(Google Blog: "</a:t>
            </a:r>
            <a:r>
              <a:rPr lang="en-US" dirty="0" smtClean="0">
                <a:hlinkClick r:id="rId3"/>
              </a:rPr>
              <a:t>Things, not Strings</a:t>
            </a:r>
            <a:r>
              <a:rPr lang="en-US" dirty="0" smtClean="0"/>
              <a:t>", 16 May 2012)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985272"/>
            <a:ext cx="11736000" cy="74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0" y="956048"/>
            <a:ext cx="6300192" cy="600744"/>
          </a:xfrm>
          <a:prstGeom prst="roundRect">
            <a:avLst/>
          </a:prstGeom>
          <a:noFill/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Similarity of entities depends on similarity of neighborhoods</a:t>
            </a:r>
            <a:endParaRPr lang="en-US" sz="2000" dirty="0" smtClean="0"/>
          </a:p>
        </p:txBody>
      </p:sp>
      <p:sp>
        <p:nvSpPr>
          <p:cNvPr id="7169" name="Oval 7168"/>
          <p:cNvSpPr/>
          <p:nvPr/>
        </p:nvSpPr>
        <p:spPr bwMode="auto">
          <a:xfrm>
            <a:off x="2482019" y="2110396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482019" y="2475864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482019" y="2857425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hteck 62"/>
          <p:cNvSpPr/>
          <p:nvPr/>
        </p:nvSpPr>
        <p:spPr bwMode="auto">
          <a:xfrm>
            <a:off x="5798097" y="2441036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5353349" y="2035544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452257" y="2035544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5353349" y="2938486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524241" y="2938486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hteck 62"/>
          <p:cNvSpPr/>
          <p:nvPr/>
        </p:nvSpPr>
        <p:spPr bwMode="auto">
          <a:xfrm>
            <a:off x="3142443" y="2447270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73" name="Straight Connector 7172"/>
          <p:cNvCxnSpPr>
            <a:stCxn id="48" idx="1"/>
            <a:endCxn id="7169" idx="5"/>
          </p:cNvCxnSpPr>
          <p:nvPr/>
        </p:nvCxnSpPr>
        <p:spPr bwMode="auto">
          <a:xfrm flipH="1" flipV="1">
            <a:off x="2789332" y="2275526"/>
            <a:ext cx="353111" cy="331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76" name="Straight Connector 7175"/>
          <p:cNvCxnSpPr>
            <a:stCxn id="48" idx="1"/>
            <a:endCxn id="39" idx="6"/>
          </p:cNvCxnSpPr>
          <p:nvPr/>
        </p:nvCxnSpPr>
        <p:spPr bwMode="auto">
          <a:xfrm flipH="1" flipV="1">
            <a:off x="2842059" y="2572595"/>
            <a:ext cx="300384" cy="34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79" name="Straight Connector 7178"/>
          <p:cNvCxnSpPr>
            <a:stCxn id="48" idx="1"/>
            <a:endCxn id="40" idx="6"/>
          </p:cNvCxnSpPr>
          <p:nvPr/>
        </p:nvCxnSpPr>
        <p:spPr bwMode="auto">
          <a:xfrm flipH="1">
            <a:off x="2842059" y="2607099"/>
            <a:ext cx="300384" cy="3470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81" name="Straight Connector 7180"/>
          <p:cNvCxnSpPr>
            <a:stCxn id="42" idx="2"/>
            <a:endCxn id="45" idx="0"/>
          </p:cNvCxnSpPr>
          <p:nvPr/>
        </p:nvCxnSpPr>
        <p:spPr bwMode="auto">
          <a:xfrm flipH="1">
            <a:off x="5533369" y="2760693"/>
            <a:ext cx="522882" cy="1777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83" name="Straight Connector 7182"/>
          <p:cNvCxnSpPr>
            <a:stCxn id="42" idx="0"/>
            <a:endCxn id="43" idx="4"/>
          </p:cNvCxnSpPr>
          <p:nvPr/>
        </p:nvCxnSpPr>
        <p:spPr bwMode="auto">
          <a:xfrm flipH="1" flipV="1">
            <a:off x="5533369" y="2229006"/>
            <a:ext cx="522882" cy="212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91" name="Straight Connector 7190"/>
          <p:cNvCxnSpPr>
            <a:stCxn id="42" idx="0"/>
            <a:endCxn id="44" idx="4"/>
          </p:cNvCxnSpPr>
          <p:nvPr/>
        </p:nvCxnSpPr>
        <p:spPr bwMode="auto">
          <a:xfrm flipV="1">
            <a:off x="6056251" y="2229006"/>
            <a:ext cx="576026" cy="212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94" name="Straight Connector 7193"/>
          <p:cNvCxnSpPr>
            <a:stCxn id="42" idx="2"/>
            <a:endCxn id="47" idx="1"/>
          </p:cNvCxnSpPr>
          <p:nvPr/>
        </p:nvCxnSpPr>
        <p:spPr bwMode="auto">
          <a:xfrm>
            <a:off x="6056251" y="2760693"/>
            <a:ext cx="520717" cy="2061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 bwMode="auto">
          <a:xfrm>
            <a:off x="2074899" y="1350393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KB 1</a:t>
            </a:r>
            <a:endParaRPr lang="en-US" sz="2400" dirty="0"/>
          </a:p>
        </p:txBody>
      </p:sp>
      <p:sp>
        <p:nvSpPr>
          <p:cNvPr id="87" name="TextBox 86"/>
          <p:cNvSpPr txBox="1"/>
          <p:nvPr/>
        </p:nvSpPr>
        <p:spPr bwMode="auto">
          <a:xfrm>
            <a:off x="5255105" y="1350393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KB 2</a:t>
            </a:r>
            <a:endParaRPr lang="en-US" sz="2400" dirty="0"/>
          </a:p>
        </p:txBody>
      </p:sp>
      <p:grpSp>
        <p:nvGrpSpPr>
          <p:cNvPr id="2" name="Group 80"/>
          <p:cNvGrpSpPr/>
          <p:nvPr/>
        </p:nvGrpSpPr>
        <p:grpSpPr>
          <a:xfrm>
            <a:off x="2121979" y="2838935"/>
            <a:ext cx="1751113" cy="1384112"/>
            <a:chOff x="514624" y="2285184"/>
            <a:chExt cx="1751113" cy="1384112"/>
          </a:xfrm>
        </p:grpSpPr>
        <p:sp>
          <p:nvSpPr>
            <p:cNvPr id="89" name="Rechteck 62"/>
            <p:cNvSpPr/>
            <p:nvPr/>
          </p:nvSpPr>
          <p:spPr bwMode="auto">
            <a:xfrm>
              <a:off x="1181977" y="2645742"/>
              <a:ext cx="516308" cy="31965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hteck 62"/>
            <p:cNvSpPr/>
            <p:nvPr/>
          </p:nvSpPr>
          <p:spPr bwMode="auto">
            <a:xfrm>
              <a:off x="1749429" y="3195227"/>
              <a:ext cx="516308" cy="31965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1" name="Straight Connector 60"/>
            <p:cNvCxnSpPr>
              <a:stCxn id="48" idx="2"/>
              <a:endCxn id="89" idx="0"/>
            </p:cNvCxnSpPr>
            <p:nvPr/>
          </p:nvCxnSpPr>
          <p:spPr bwMode="auto">
            <a:xfrm flipH="1">
              <a:off x="1440131" y="2285184"/>
              <a:ext cx="353111" cy="360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stCxn id="48" idx="2"/>
              <a:endCxn id="97" idx="0"/>
            </p:cNvCxnSpPr>
            <p:nvPr/>
          </p:nvCxnSpPr>
          <p:spPr bwMode="auto">
            <a:xfrm>
              <a:off x="1793242" y="2285184"/>
              <a:ext cx="214341" cy="91004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3" name="Oval 102"/>
            <p:cNvSpPr/>
            <p:nvPr/>
          </p:nvSpPr>
          <p:spPr bwMode="auto">
            <a:xfrm>
              <a:off x="514624" y="2759607"/>
              <a:ext cx="360040" cy="19346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1116841" y="3129972"/>
              <a:ext cx="360040" cy="19346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1160736" y="3475834"/>
              <a:ext cx="360040" cy="19346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8" name="Straight Connector 67"/>
            <p:cNvCxnSpPr>
              <a:stCxn id="89" idx="1"/>
              <a:endCxn id="103" idx="6"/>
            </p:cNvCxnSpPr>
            <p:nvPr/>
          </p:nvCxnSpPr>
          <p:spPr bwMode="auto">
            <a:xfrm flipH="1">
              <a:off x="874664" y="2805571"/>
              <a:ext cx="307313" cy="5076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97" idx="1"/>
              <a:endCxn id="104" idx="6"/>
            </p:cNvCxnSpPr>
            <p:nvPr/>
          </p:nvCxnSpPr>
          <p:spPr bwMode="auto">
            <a:xfrm flipH="1" flipV="1">
              <a:off x="1476881" y="3226703"/>
              <a:ext cx="272548" cy="1283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>
              <a:stCxn id="97" idx="1"/>
              <a:endCxn id="105" idx="6"/>
            </p:cNvCxnSpPr>
            <p:nvPr/>
          </p:nvCxnSpPr>
          <p:spPr bwMode="auto">
            <a:xfrm flipH="1">
              <a:off x="1520776" y="3355056"/>
              <a:ext cx="228653" cy="2175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81"/>
          <p:cNvGrpSpPr/>
          <p:nvPr/>
        </p:nvGrpSpPr>
        <p:grpSpPr>
          <a:xfrm>
            <a:off x="5145709" y="2766927"/>
            <a:ext cx="2090587" cy="1559943"/>
            <a:chOff x="3538354" y="2213176"/>
            <a:chExt cx="2090587" cy="1559943"/>
          </a:xfrm>
        </p:grpSpPr>
        <p:sp>
          <p:nvSpPr>
            <p:cNvPr id="90" name="Rechteck 62"/>
            <p:cNvSpPr/>
            <p:nvPr/>
          </p:nvSpPr>
          <p:spPr bwMode="auto">
            <a:xfrm>
              <a:off x="3800224" y="3053835"/>
              <a:ext cx="516308" cy="31965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hteck 62"/>
            <p:cNvSpPr/>
            <p:nvPr/>
          </p:nvSpPr>
          <p:spPr bwMode="auto">
            <a:xfrm>
              <a:off x="4760618" y="3053835"/>
              <a:ext cx="516308" cy="31965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6" name="Straight Connector 55"/>
            <p:cNvCxnSpPr>
              <a:endCxn id="90" idx="0"/>
            </p:cNvCxnSpPr>
            <p:nvPr/>
          </p:nvCxnSpPr>
          <p:spPr bwMode="auto">
            <a:xfrm flipH="1">
              <a:off x="4058378" y="2213176"/>
              <a:ext cx="390518" cy="8406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>
              <a:stCxn id="42" idx="2"/>
              <a:endCxn id="91" idx="0"/>
            </p:cNvCxnSpPr>
            <p:nvPr/>
          </p:nvCxnSpPr>
          <p:spPr bwMode="auto">
            <a:xfrm>
              <a:off x="4448896" y="2278950"/>
              <a:ext cx="569876" cy="77488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90" idx="3"/>
              <a:endCxn id="91" idx="1"/>
            </p:cNvCxnSpPr>
            <p:nvPr/>
          </p:nvCxnSpPr>
          <p:spPr bwMode="auto">
            <a:xfrm>
              <a:off x="4316532" y="3213664"/>
              <a:ext cx="44408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8" name="Oval 107"/>
            <p:cNvSpPr/>
            <p:nvPr/>
          </p:nvSpPr>
          <p:spPr bwMode="auto">
            <a:xfrm>
              <a:off x="3538354" y="3572565"/>
              <a:ext cx="360040" cy="19346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268901" y="3579657"/>
              <a:ext cx="360040" cy="19346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4478291" y="3579657"/>
              <a:ext cx="360040" cy="19346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4" name="Straight Connector 73"/>
            <p:cNvCxnSpPr>
              <a:stCxn id="90" idx="2"/>
              <a:endCxn id="108" idx="0"/>
            </p:cNvCxnSpPr>
            <p:nvPr/>
          </p:nvCxnSpPr>
          <p:spPr bwMode="auto">
            <a:xfrm flipH="1">
              <a:off x="3718374" y="3373492"/>
              <a:ext cx="340004" cy="1990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>
              <a:stCxn id="90" idx="2"/>
              <a:endCxn id="110" idx="0"/>
            </p:cNvCxnSpPr>
            <p:nvPr/>
          </p:nvCxnSpPr>
          <p:spPr bwMode="auto">
            <a:xfrm>
              <a:off x="4058378" y="3373492"/>
              <a:ext cx="599933" cy="2061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>
              <a:stCxn id="91" idx="2"/>
              <a:endCxn id="110" idx="0"/>
            </p:cNvCxnSpPr>
            <p:nvPr/>
          </p:nvCxnSpPr>
          <p:spPr bwMode="auto">
            <a:xfrm flipH="1">
              <a:off x="4658311" y="3373492"/>
              <a:ext cx="360461" cy="2061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91" idx="2"/>
              <a:endCxn id="109" idx="0"/>
            </p:cNvCxnSpPr>
            <p:nvPr/>
          </p:nvCxnSpPr>
          <p:spPr bwMode="auto">
            <a:xfrm>
              <a:off x="5018772" y="3373492"/>
              <a:ext cx="430149" cy="2061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6" name="Straight Arrow Connector 95"/>
          <p:cNvCxnSpPr>
            <a:stCxn id="48" idx="3"/>
            <a:endCxn id="42" idx="1"/>
          </p:cNvCxnSpPr>
          <p:nvPr/>
        </p:nvCxnSpPr>
        <p:spPr bwMode="auto">
          <a:xfrm flipV="1">
            <a:off x="3658751" y="2600865"/>
            <a:ext cx="2139346" cy="6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CC"/>
            </a:solidFill>
            <a:prstDash val="solid"/>
            <a:round/>
            <a:headEnd type="triangle" w="lg" len="sm"/>
            <a:tailEnd type="triangle" w="lg" len="sm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3851920" y="2147046"/>
            <a:ext cx="16722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err="1" smtClean="0">
                <a:solidFill>
                  <a:srgbClr val="0033CC"/>
                </a:solidFill>
              </a:rPr>
              <a:t>sameAs</a:t>
            </a:r>
            <a:r>
              <a:rPr lang="en-US" sz="2400" dirty="0" smtClean="0">
                <a:solidFill>
                  <a:srgbClr val="0033CC"/>
                </a:solidFill>
              </a:rPr>
              <a:t> </a:t>
            </a:r>
            <a:r>
              <a:rPr lang="en-US" sz="2800" dirty="0" smtClean="0">
                <a:solidFill>
                  <a:srgbClr val="0033CC"/>
                </a:solidFill>
              </a:rPr>
              <a:t>?</a:t>
            </a:r>
            <a:endParaRPr lang="en-US" sz="2800" dirty="0">
              <a:solidFill>
                <a:srgbClr val="0033CC"/>
              </a:solidFill>
            </a:endParaRPr>
          </a:p>
        </p:txBody>
      </p:sp>
      <p:grpSp>
        <p:nvGrpSpPr>
          <p:cNvPr id="4" name="Group 114"/>
          <p:cNvGrpSpPr/>
          <p:nvPr/>
        </p:nvGrpSpPr>
        <p:grpSpPr>
          <a:xfrm>
            <a:off x="3305640" y="3222058"/>
            <a:ext cx="3320487" cy="1335644"/>
            <a:chOff x="1698285" y="2668307"/>
            <a:chExt cx="3320487" cy="1335644"/>
          </a:xfrm>
        </p:grpSpPr>
        <p:cxnSp>
          <p:nvCxnSpPr>
            <p:cNvPr id="107" name="Curved Connector 106"/>
            <p:cNvCxnSpPr>
              <a:stCxn id="89" idx="3"/>
              <a:endCxn id="90" idx="1"/>
            </p:cNvCxnSpPr>
            <p:nvPr/>
          </p:nvCxnSpPr>
          <p:spPr bwMode="auto">
            <a:xfrm>
              <a:off x="1698285" y="2877579"/>
              <a:ext cx="2101939" cy="408093"/>
            </a:xfrm>
            <a:prstGeom prst="curvedConnector3">
              <a:avLst/>
            </a:prstGeom>
            <a:solidFill>
              <a:schemeClr val="accent1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triangle" w="lg" len="sm"/>
              <a:tailEnd type="triangle" w="lg" len="sm"/>
            </a:ln>
            <a:effectLst/>
          </p:spPr>
        </p:cxnSp>
        <p:cxnSp>
          <p:nvCxnSpPr>
            <p:cNvPr id="112" name="Curved Connector 111"/>
            <p:cNvCxnSpPr>
              <a:stCxn id="97" idx="3"/>
              <a:endCxn id="91" idx="2"/>
            </p:cNvCxnSpPr>
            <p:nvPr/>
          </p:nvCxnSpPr>
          <p:spPr bwMode="auto">
            <a:xfrm>
              <a:off x="2265737" y="3427064"/>
              <a:ext cx="2753035" cy="18436"/>
            </a:xfrm>
            <a:prstGeom prst="curvedConnector4">
              <a:avLst>
                <a:gd name="adj1" fmla="val 45311"/>
                <a:gd name="adj2" fmla="val 1339965"/>
              </a:avLst>
            </a:prstGeom>
            <a:solidFill>
              <a:schemeClr val="accent1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triangle" w="lg" len="sm"/>
              <a:tailEnd type="triangle" w="lg" len="sm"/>
            </a:ln>
            <a:effectLst/>
          </p:spPr>
        </p:cxnSp>
        <p:sp>
          <p:nvSpPr>
            <p:cNvPr id="149" name="TextBox 148"/>
            <p:cNvSpPr txBox="1"/>
            <p:nvPr/>
          </p:nvSpPr>
          <p:spPr bwMode="auto">
            <a:xfrm>
              <a:off x="2934960" y="2668307"/>
              <a:ext cx="3722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de-DE" sz="2400" smtClean="0">
                  <a:solidFill>
                    <a:srgbClr val="0033CC"/>
                  </a:solidFill>
                </a:rPr>
                <a:t>?</a:t>
              </a:r>
              <a:endParaRPr lang="en-US" sz="2400">
                <a:solidFill>
                  <a:srgbClr val="0033CC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 bwMode="auto">
            <a:xfrm>
              <a:off x="2952838" y="3542286"/>
              <a:ext cx="3722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de-DE" sz="2400" smtClean="0">
                  <a:solidFill>
                    <a:srgbClr val="0033CC"/>
                  </a:solidFill>
                </a:rPr>
                <a:t>?</a:t>
              </a:r>
              <a:endParaRPr lang="en-US" sz="2400">
                <a:solidFill>
                  <a:srgbClr val="0033CC"/>
                </a:solidFill>
              </a:endParaRPr>
            </a:p>
          </p:txBody>
        </p:sp>
      </p:grpSp>
      <p:sp>
        <p:nvSpPr>
          <p:cNvPr id="125" name="TextBox 124"/>
          <p:cNvSpPr txBox="1"/>
          <p:nvPr/>
        </p:nvSpPr>
        <p:spPr bwMode="auto">
          <a:xfrm>
            <a:off x="3057224" y="3057897"/>
            <a:ext cx="255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3131840" y="2337712"/>
            <a:ext cx="724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 bwMode="auto">
          <a:xfrm>
            <a:off x="5882681" y="2331478"/>
            <a:ext cx="724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x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 bwMode="auto">
          <a:xfrm>
            <a:off x="2789332" y="3099126"/>
            <a:ext cx="724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y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sp>
        <p:nvSpPr>
          <p:cNvPr id="71" name="TextBox 70"/>
          <p:cNvSpPr txBox="1"/>
          <p:nvPr/>
        </p:nvSpPr>
        <p:spPr bwMode="auto">
          <a:xfrm>
            <a:off x="6331398" y="3519150"/>
            <a:ext cx="724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y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1888" y="4704444"/>
            <a:ext cx="853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err="1" smtClean="0">
                <a:latin typeface="+mj-lt"/>
              </a:rPr>
              <a:t>sameAs</a:t>
            </a:r>
            <a:r>
              <a:rPr lang="en-US" sz="2400" dirty="0" smtClean="0">
                <a:latin typeface="+mj-lt"/>
              </a:rPr>
              <a:t>(x1, x2)    depends on               </a:t>
            </a:r>
            <a:r>
              <a:rPr lang="en-US" sz="2400" dirty="0" err="1" smtClean="0">
                <a:latin typeface="+mj-lt"/>
              </a:rPr>
              <a:t>sameAs</a:t>
            </a:r>
            <a:r>
              <a:rPr lang="en-US" sz="2400" dirty="0" smtClean="0">
                <a:latin typeface="+mj-lt"/>
              </a:rPr>
              <a:t>(y1, y2)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96876" y="5106875"/>
            <a:ext cx="610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  <a:latin typeface="Arial"/>
              </a:rPr>
              <a:t>which depends on    </a:t>
            </a:r>
            <a:r>
              <a:rPr lang="en-US" sz="2400" dirty="0" err="1" smtClean="0">
                <a:solidFill>
                  <a:srgbClr val="000000"/>
                </a:solidFill>
              </a:rPr>
              <a:t>sameAs</a:t>
            </a:r>
            <a:r>
              <a:rPr lang="en-US" sz="2400" dirty="0" smtClean="0">
                <a:solidFill>
                  <a:srgbClr val="000000"/>
                </a:solidFill>
              </a:rPr>
              <a:t>(x1, x2)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888" y="5804753"/>
            <a:ext cx="8149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err="1" smtClean="0">
                <a:latin typeface="+mj-lt"/>
              </a:rPr>
              <a:t>sameAs</a:t>
            </a:r>
            <a:r>
              <a:rPr lang="en-US" sz="2400" dirty="0" smtClean="0">
                <a:latin typeface="+mj-lt"/>
              </a:rPr>
              <a:t>: for entities, classes, and relations!</a:t>
            </a:r>
          </a:p>
          <a:p>
            <a:pPr marL="0"/>
            <a:r>
              <a:rPr lang="en-US" sz="2400" dirty="0" smtClean="0">
                <a:latin typeface="+mj-lt"/>
                <a:sym typeface="Symbol"/>
              </a:rPr>
              <a:t>                 ontology matching, not just record linkage</a:t>
            </a: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  <p:bldP spid="8" grpId="0"/>
      <p:bldP spid="10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val 7168"/>
          <p:cNvSpPr/>
          <p:nvPr/>
        </p:nvSpPr>
        <p:spPr bwMode="auto">
          <a:xfrm>
            <a:off x="874664" y="1483657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874664" y="1849125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874664" y="2230686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hteck 62"/>
          <p:cNvSpPr/>
          <p:nvPr/>
        </p:nvSpPr>
        <p:spPr bwMode="auto">
          <a:xfrm>
            <a:off x="4190742" y="1814297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745994" y="1408805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844902" y="1408805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3745994" y="2311747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916886" y="2311747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hteck 62"/>
          <p:cNvSpPr/>
          <p:nvPr/>
        </p:nvSpPr>
        <p:spPr bwMode="auto">
          <a:xfrm>
            <a:off x="1535088" y="1820531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73" name="Straight Connector 7172"/>
          <p:cNvCxnSpPr>
            <a:stCxn id="48" idx="1"/>
            <a:endCxn id="7169" idx="5"/>
          </p:cNvCxnSpPr>
          <p:nvPr/>
        </p:nvCxnSpPr>
        <p:spPr bwMode="auto">
          <a:xfrm flipH="1" flipV="1">
            <a:off x="1181977" y="1648787"/>
            <a:ext cx="353111" cy="331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76" name="Straight Connector 7175"/>
          <p:cNvCxnSpPr>
            <a:stCxn id="48" idx="1"/>
            <a:endCxn id="39" idx="6"/>
          </p:cNvCxnSpPr>
          <p:nvPr/>
        </p:nvCxnSpPr>
        <p:spPr bwMode="auto">
          <a:xfrm flipH="1" flipV="1">
            <a:off x="1234704" y="1945856"/>
            <a:ext cx="300384" cy="34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79" name="Straight Connector 7178"/>
          <p:cNvCxnSpPr>
            <a:stCxn id="48" idx="1"/>
            <a:endCxn id="40" idx="6"/>
          </p:cNvCxnSpPr>
          <p:nvPr/>
        </p:nvCxnSpPr>
        <p:spPr bwMode="auto">
          <a:xfrm flipH="1">
            <a:off x="1234704" y="1980360"/>
            <a:ext cx="300384" cy="3470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81" name="Straight Connector 7180"/>
          <p:cNvCxnSpPr>
            <a:stCxn id="42" idx="2"/>
            <a:endCxn id="45" idx="0"/>
          </p:cNvCxnSpPr>
          <p:nvPr/>
        </p:nvCxnSpPr>
        <p:spPr bwMode="auto">
          <a:xfrm flipH="1">
            <a:off x="3926014" y="2133954"/>
            <a:ext cx="522882" cy="1777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83" name="Straight Connector 7182"/>
          <p:cNvCxnSpPr>
            <a:stCxn id="42" idx="0"/>
            <a:endCxn id="43" idx="4"/>
          </p:cNvCxnSpPr>
          <p:nvPr/>
        </p:nvCxnSpPr>
        <p:spPr bwMode="auto">
          <a:xfrm flipH="1" flipV="1">
            <a:off x="3926014" y="1602267"/>
            <a:ext cx="522882" cy="212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91" name="Straight Connector 7190"/>
          <p:cNvCxnSpPr>
            <a:stCxn id="42" idx="0"/>
            <a:endCxn id="44" idx="4"/>
          </p:cNvCxnSpPr>
          <p:nvPr/>
        </p:nvCxnSpPr>
        <p:spPr bwMode="auto">
          <a:xfrm flipV="1">
            <a:off x="4448896" y="1602267"/>
            <a:ext cx="576026" cy="212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94" name="Straight Connector 7193"/>
          <p:cNvCxnSpPr>
            <a:stCxn id="42" idx="2"/>
            <a:endCxn id="47" idx="1"/>
          </p:cNvCxnSpPr>
          <p:nvPr/>
        </p:nvCxnSpPr>
        <p:spPr bwMode="auto">
          <a:xfrm>
            <a:off x="4448896" y="2133954"/>
            <a:ext cx="520717" cy="2061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9" name="Rechteck 62"/>
          <p:cNvSpPr/>
          <p:nvPr/>
        </p:nvSpPr>
        <p:spPr bwMode="auto">
          <a:xfrm>
            <a:off x="1181977" y="2572754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1" name="Straight Connector 60"/>
          <p:cNvCxnSpPr>
            <a:stCxn id="48" idx="2"/>
            <a:endCxn id="89" idx="0"/>
          </p:cNvCxnSpPr>
          <p:nvPr/>
        </p:nvCxnSpPr>
        <p:spPr bwMode="auto">
          <a:xfrm flipH="1">
            <a:off x="1440131" y="2140188"/>
            <a:ext cx="353111" cy="4325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48" idx="2"/>
          </p:cNvCxnSpPr>
          <p:nvPr/>
        </p:nvCxnSpPr>
        <p:spPr bwMode="auto">
          <a:xfrm>
            <a:off x="1793242" y="2140188"/>
            <a:ext cx="214341" cy="9820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Oval 102"/>
          <p:cNvSpPr/>
          <p:nvPr/>
        </p:nvSpPr>
        <p:spPr bwMode="auto">
          <a:xfrm>
            <a:off x="514624" y="2686619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8" name="Straight Connector 67"/>
          <p:cNvCxnSpPr>
            <a:stCxn id="89" idx="1"/>
            <a:endCxn id="103" idx="6"/>
          </p:cNvCxnSpPr>
          <p:nvPr/>
        </p:nvCxnSpPr>
        <p:spPr bwMode="auto">
          <a:xfrm flipH="1">
            <a:off x="874664" y="2732583"/>
            <a:ext cx="307313" cy="507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4058378" y="2140188"/>
            <a:ext cx="390518" cy="840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42" idx="2"/>
          </p:cNvCxnSpPr>
          <p:nvPr/>
        </p:nvCxnSpPr>
        <p:spPr bwMode="auto">
          <a:xfrm>
            <a:off x="4448896" y="2133954"/>
            <a:ext cx="569876" cy="8468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Arrow Connector 95"/>
          <p:cNvCxnSpPr>
            <a:stCxn id="48" idx="3"/>
            <a:endCxn id="42" idx="1"/>
          </p:cNvCxnSpPr>
          <p:nvPr/>
        </p:nvCxnSpPr>
        <p:spPr bwMode="auto">
          <a:xfrm flipV="1">
            <a:off x="2051396" y="1974126"/>
            <a:ext cx="2139346" cy="6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CC"/>
            </a:solidFill>
            <a:prstDash val="solid"/>
            <a:round/>
            <a:headEnd type="triangle" w="lg" len="sm"/>
            <a:tailEnd type="triangle" w="lg" len="sm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2357075" y="1520307"/>
            <a:ext cx="1426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err="1" smtClean="0">
                <a:solidFill>
                  <a:srgbClr val="0033CC"/>
                </a:solidFill>
              </a:rPr>
              <a:t>sameAs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>
                <a:solidFill>
                  <a:srgbClr val="0033CC"/>
                </a:solidFill>
              </a:rPr>
              <a:t>?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1449869" y="2431158"/>
            <a:ext cx="255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 bwMode="auto">
          <a:xfrm>
            <a:off x="4275326" y="1704739"/>
            <a:ext cx="596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err="1" smtClean="0"/>
              <a:t>e</a:t>
            </a:r>
            <a:r>
              <a:rPr lang="en-US" sz="2400" baseline="-25000" dirty="0" err="1" smtClean="0"/>
              <a:t>j</a:t>
            </a:r>
            <a:r>
              <a:rPr lang="en-US" sz="2000" dirty="0" smtClean="0"/>
              <a:t>   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1619672" y="1710973"/>
            <a:ext cx="596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err="1" smtClean="0"/>
              <a:t>e</a:t>
            </a:r>
            <a:r>
              <a:rPr lang="en-US" sz="2400" baseline="-25000" dirty="0" err="1" smtClean="0"/>
              <a:t>i</a:t>
            </a:r>
            <a:r>
              <a:rPr lang="en-US" sz="2000" dirty="0" smtClean="0"/>
              <a:t>  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 bwMode="auto">
              <a:xfrm>
                <a:off x="-36512" y="3284004"/>
                <a:ext cx="8753230" cy="1261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eaLnBrk="0" hangingPunct="0"/>
                <a:r>
                  <a:rPr lang="en-US" sz="2400" dirty="0" smtClean="0"/>
                  <a:t>Define:</a:t>
                </a:r>
              </a:p>
              <a:p>
                <a:pPr eaLnBrk="0" hangingPunct="0"/>
                <a:r>
                  <a:rPr lang="en-US" sz="2400" b="1" dirty="0" smtClean="0">
                    <a:solidFill>
                      <a:srgbClr val="0033CC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𝒔𝒊𝒎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 smtClean="0"/>
                  <a:t>[-1,1]: Similarity of two entities</a:t>
                </a:r>
              </a:p>
              <a:p>
                <a:pPr eaLnBrk="0" hangingPunct="0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    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𝒄𝒐𝒉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(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)∈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 smtClean="0"/>
                  <a:t>[-1,1]: likelihood of being mentioned together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12" y="3284004"/>
                <a:ext cx="8753230" cy="1261756"/>
              </a:xfrm>
              <a:prstGeom prst="rect">
                <a:avLst/>
              </a:prstGeom>
              <a:blipFill rotWithShape="0">
                <a:blip r:embed="rId3"/>
                <a:stretch>
                  <a:fillRect l="-1045" t="-3382" r="-209" b="-10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/>
          <p:cNvSpPr txBox="1"/>
          <p:nvPr/>
        </p:nvSpPr>
        <p:spPr bwMode="auto">
          <a:xfrm>
            <a:off x="179512" y="4436132"/>
            <a:ext cx="738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33CC"/>
                </a:solidFill>
              </a:rPr>
              <a:t>decision variables  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 = 1 if </a:t>
            </a:r>
            <a:r>
              <a:rPr lang="en-US" sz="2400" dirty="0" err="1" smtClean="0"/>
              <a:t>sameAs</a:t>
            </a:r>
            <a:r>
              <a:rPr lang="en-US" sz="2400" dirty="0" smtClean="0"/>
              <a:t>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j</a:t>
            </a:r>
            <a:r>
              <a:rPr lang="en-US" sz="2400" dirty="0" smtClean="0"/>
              <a:t>), else 0</a:t>
            </a:r>
          </a:p>
        </p:txBody>
      </p:sp>
      <p:sp>
        <p:nvSpPr>
          <p:cNvPr id="140" name="TextBox 139"/>
          <p:cNvSpPr txBox="1"/>
          <p:nvPr/>
        </p:nvSpPr>
        <p:spPr bwMode="auto">
          <a:xfrm>
            <a:off x="-36512" y="5054587"/>
            <a:ext cx="157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Maximize</a:t>
            </a:r>
          </a:p>
        </p:txBody>
      </p:sp>
      <p:sp>
        <p:nvSpPr>
          <p:cNvPr id="141" name="TextBox 140"/>
          <p:cNvSpPr txBox="1"/>
          <p:nvPr/>
        </p:nvSpPr>
        <p:spPr bwMode="auto">
          <a:xfrm>
            <a:off x="169402" y="5621359"/>
            <a:ext cx="55547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>
                <a:sym typeface="Symbol"/>
              </a:rPr>
              <a:t></a:t>
            </a:r>
            <a:r>
              <a:rPr lang="en-US" sz="2400" baseline="-25000" dirty="0" err="1" smtClean="0">
                <a:sym typeface="Symbol"/>
              </a:rPr>
              <a:t>ij</a:t>
            </a:r>
            <a:r>
              <a:rPr lang="en-US" sz="2400" dirty="0" smtClean="0">
                <a:sym typeface="Symbo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ij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ym typeface="Symbol"/>
              </a:rPr>
              <a:t>(</a:t>
            </a:r>
            <a:r>
              <a:rPr lang="en-US" sz="2400" dirty="0" err="1" smtClean="0"/>
              <a:t>sim</a:t>
            </a:r>
            <a:r>
              <a:rPr lang="en-US" sz="2400" dirty="0" smtClean="0"/>
              <a:t>(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i</a:t>
            </a:r>
            <a:r>
              <a:rPr lang="en-US" sz="2400" dirty="0" err="1" smtClean="0"/>
              <a:t>,e</a:t>
            </a:r>
            <a:r>
              <a:rPr lang="en-US" sz="2400" baseline="-25000" dirty="0" err="1" smtClean="0"/>
              <a:t>j</a:t>
            </a:r>
            <a:r>
              <a:rPr lang="en-US" sz="2400" dirty="0" smtClean="0"/>
              <a:t>)  +  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</a:t>
            </a:r>
            <a:r>
              <a:rPr lang="en-US" sz="2400" baseline="-25000" dirty="0" err="1" smtClean="0">
                <a:solidFill>
                  <a:srgbClr val="000000"/>
                </a:solidFill>
                <a:sym typeface="Symbol"/>
              </a:rPr>
              <a:t>xN</a:t>
            </a:r>
            <a:r>
              <a:rPr lang="en-US" sz="2400" baseline="-50000" dirty="0" err="1" smtClean="0">
                <a:solidFill>
                  <a:srgbClr val="000000"/>
                </a:solidFill>
                <a:sym typeface="Symbol"/>
              </a:rPr>
              <a:t>i</a:t>
            </a:r>
            <a:r>
              <a:rPr lang="en-US" sz="2400" baseline="-25000" dirty="0" smtClean="0">
                <a:solidFill>
                  <a:srgbClr val="000000"/>
                </a:solidFill>
                <a:sym typeface="Symbol"/>
              </a:rPr>
              <a:t>, </a:t>
            </a:r>
            <a:r>
              <a:rPr lang="en-US" sz="2400" baseline="-25000" dirty="0" err="1" smtClean="0">
                <a:solidFill>
                  <a:srgbClr val="000000"/>
                </a:solidFill>
                <a:sym typeface="Symbol"/>
              </a:rPr>
              <a:t>yN</a:t>
            </a:r>
            <a:r>
              <a:rPr lang="en-US" sz="2400" baseline="-50000" dirty="0" err="1" smtClean="0">
                <a:solidFill>
                  <a:srgbClr val="000000"/>
                </a:solidFill>
                <a:sym typeface="Symbol"/>
              </a:rPr>
              <a:t>j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sym typeface="Symbol"/>
              </a:rPr>
              <a:t>coh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sym typeface="Symbol"/>
              </a:rPr>
              <a:t>x,y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)</a:t>
            </a:r>
            <a:r>
              <a:rPr lang="en-US" sz="2400" dirty="0" smtClean="0"/>
              <a:t>) </a:t>
            </a:r>
          </a:p>
          <a:p>
            <a:pPr eaLnBrk="0" hangingPunct="0"/>
            <a:r>
              <a:rPr lang="en-US" sz="2400" dirty="0" smtClean="0"/>
              <a:t>+ </a:t>
            </a:r>
            <a:r>
              <a:rPr lang="en-US" sz="2400" dirty="0" smtClean="0">
                <a:sym typeface="Symbol"/>
              </a:rPr>
              <a:t></a:t>
            </a:r>
            <a:r>
              <a:rPr lang="en-US" sz="2400" baseline="-25000" dirty="0" err="1" smtClean="0">
                <a:sym typeface="Symbol"/>
              </a:rPr>
              <a:t>jk</a:t>
            </a:r>
            <a:r>
              <a:rPr lang="en-US" sz="2400" dirty="0" smtClean="0">
                <a:sym typeface="Symbol"/>
              </a:rPr>
              <a:t> (</a:t>
            </a:r>
            <a:r>
              <a:rPr lang="en-US" sz="2400" dirty="0" smtClean="0"/>
              <a:t>…) + </a:t>
            </a:r>
            <a:r>
              <a:rPr lang="en-US" sz="2400" dirty="0" smtClean="0">
                <a:sym typeface="Symbol"/>
              </a:rPr>
              <a:t></a:t>
            </a:r>
            <a:r>
              <a:rPr lang="en-US" sz="2400" baseline="-25000" dirty="0" err="1" smtClean="0">
                <a:sym typeface="Symbol"/>
              </a:rPr>
              <a:t>ik</a:t>
            </a:r>
            <a:r>
              <a:rPr lang="en-US" sz="2400" dirty="0" smtClean="0">
                <a:sym typeface="Symbol"/>
              </a:rPr>
              <a:t> (</a:t>
            </a:r>
            <a:r>
              <a:rPr lang="en-US" sz="2400" dirty="0" smtClean="0"/>
              <a:t>…)</a:t>
            </a:r>
          </a:p>
        </p:txBody>
      </p:sp>
      <p:sp>
        <p:nvSpPr>
          <p:cNvPr id="142" name="TextBox 141"/>
          <p:cNvSpPr txBox="1"/>
          <p:nvPr/>
        </p:nvSpPr>
        <p:spPr bwMode="auto">
          <a:xfrm>
            <a:off x="5652120" y="5126595"/>
            <a:ext cx="3225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... under constraints: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/>
              <p:cNvSpPr txBox="1"/>
              <p:nvPr/>
            </p:nvSpPr>
            <p:spPr bwMode="auto">
              <a:xfrm>
                <a:off x="5997006" y="5557116"/>
                <a:ext cx="3183506" cy="1316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  <a:sym typeface="Symbol"/>
                        </a:rPr>
                        <m:t>∀</m:t>
                      </m:r>
                      <m:r>
                        <a:rPr lang="en-US" sz="2000" b="1" i="1" smtClean="0">
                          <a:latin typeface="Cambria Math"/>
                          <a:ea typeface="Cambria Math"/>
                          <a:sym typeface="Symbol"/>
                        </a:rPr>
                        <m:t>𝒊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b="1" i="1" smtClean="0">
                              <a:latin typeface="Cambria Math"/>
                              <a:sym typeface="Symbol"/>
                            </a:rPr>
                            <m:t>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/>
                                  <a:sym typeface="Symbol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</m:sSub>
                          <m:r>
                            <a:rPr lang="en-US" sz="2000" i="1" smtClean="0">
                              <a:latin typeface="Cambria Math"/>
                              <a:ea typeface="Cambria Math"/>
                              <a:sym typeface="Symbol"/>
                            </a:rPr>
                            <m:t>&lt;</m:t>
                          </m:r>
                          <m:r>
                            <a:rPr lang="en-US" sz="2000" b="1" i="1" smtClean="0">
                              <a:latin typeface="Cambria Math"/>
                              <a:ea typeface="Cambria Math"/>
                              <a:sym typeface="Symbol"/>
                            </a:rPr>
                            <m:t>𝟏</m:t>
                          </m:r>
                        </m:e>
                      </m:nary>
                    </m:oMath>
                  </m:oMathPara>
                </a14:m>
                <a:endParaRPr lang="en-US" sz="2000" dirty="0" smtClean="0">
                  <a:sym typeface="Symbol"/>
                </a:endParaRPr>
              </a:p>
              <a:p>
                <a:pPr eaLnBrk="0" hangingPunct="0"/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∀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𝒊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𝒌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: </m:t>
                    </m:r>
                  </m:oMath>
                </a14:m>
                <a:r>
                  <a:rPr lang="en-US" sz="2000" dirty="0" smtClean="0"/>
                  <a:t>(1</a:t>
                </a:r>
                <a:r>
                  <a:rPr lang="en-US" sz="2000" dirty="0" smtClean="0">
                    <a:sym typeface="Symbol"/>
                  </a:rPr>
                  <a:t></a:t>
                </a:r>
                <a:r>
                  <a:rPr lang="en-US" sz="2000" dirty="0" smtClean="0"/>
                  <a:t>X</a:t>
                </a:r>
                <a:r>
                  <a:rPr lang="en-US" sz="2000" baseline="-25000" dirty="0" smtClean="0"/>
                  <a:t>ij</a:t>
                </a:r>
                <a:r>
                  <a:rPr lang="en-US" sz="2000" dirty="0" smtClean="0"/>
                  <a:t> ) + (1</a:t>
                </a:r>
                <a:r>
                  <a:rPr lang="en-US" sz="2000" dirty="0" smtClean="0">
                    <a:sym typeface="Symbol"/>
                  </a:rPr>
                  <a:t></a:t>
                </a:r>
                <a:r>
                  <a:rPr lang="en-US" sz="2000" dirty="0" smtClean="0"/>
                  <a:t>X</a:t>
                </a:r>
                <a:r>
                  <a:rPr lang="en-US" sz="2000" baseline="-25000" dirty="0" smtClean="0"/>
                  <a:t>jk</a:t>
                </a:r>
                <a:r>
                  <a:rPr lang="en-US" sz="2000" dirty="0" smtClean="0"/>
                  <a:t> )</a:t>
                </a:r>
              </a:p>
              <a:p>
                <a:pPr eaLnBrk="0" hangingPunct="0"/>
                <a:r>
                  <a:rPr lang="en-US" sz="2000" dirty="0">
                    <a:sym typeface="Symbol"/>
                  </a:rPr>
                  <a:t> </a:t>
                </a:r>
                <a:r>
                  <a:rPr lang="en-US" sz="2000" dirty="0" smtClean="0">
                    <a:sym typeface="Symbol"/>
                  </a:rPr>
                  <a:t>             (1</a:t>
                </a:r>
                <a:r>
                  <a:rPr lang="en-US" sz="2000" dirty="0" smtClean="0"/>
                  <a:t>X</a:t>
                </a:r>
                <a:r>
                  <a:rPr lang="en-US" sz="2000" baseline="-25000" dirty="0" smtClean="0"/>
                  <a:t>ik</a:t>
                </a:r>
                <a:r>
                  <a:rPr lang="en-US" sz="2000" dirty="0" smtClean="0"/>
                  <a:t>)</a:t>
                </a:r>
              </a:p>
            </p:txBody>
          </p:sp>
        </mc:Choice>
        <mc:Fallback xmlns="">
          <p:sp>
            <p:nvSpPr>
              <p:cNvPr id="143" name="TextBox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7006" y="5557116"/>
                <a:ext cx="3183506" cy="1316130"/>
              </a:xfrm>
              <a:prstGeom prst="rect">
                <a:avLst/>
              </a:prstGeom>
              <a:blipFill rotWithShape="0">
                <a:blip r:embed="rId4"/>
                <a:stretch>
                  <a:fillRect b="-74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Matching is an optimization problem</a:t>
            </a:r>
            <a:endParaRPr lang="en-US" sz="2000" dirty="0" smtClean="0"/>
          </a:p>
        </p:txBody>
      </p:sp>
      <p:sp>
        <p:nvSpPr>
          <p:cNvPr id="95" name="TextBox 94"/>
          <p:cNvSpPr txBox="1"/>
          <p:nvPr/>
        </p:nvSpPr>
        <p:spPr bwMode="auto">
          <a:xfrm>
            <a:off x="732891" y="723654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KB 1</a:t>
            </a:r>
            <a:endParaRPr lang="en-US" sz="2400" dirty="0"/>
          </a:p>
        </p:txBody>
      </p:sp>
      <p:sp>
        <p:nvSpPr>
          <p:cNvPr id="99" name="TextBox 98"/>
          <p:cNvSpPr txBox="1"/>
          <p:nvPr/>
        </p:nvSpPr>
        <p:spPr bwMode="auto">
          <a:xfrm>
            <a:off x="3863420" y="723654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KB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2" grpId="0"/>
      <p:bldP spid="14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val 7168"/>
          <p:cNvSpPr/>
          <p:nvPr/>
        </p:nvSpPr>
        <p:spPr bwMode="auto">
          <a:xfrm>
            <a:off x="874664" y="1556645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874664" y="1922113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874664" y="2303674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hteck 62"/>
          <p:cNvSpPr/>
          <p:nvPr/>
        </p:nvSpPr>
        <p:spPr bwMode="auto">
          <a:xfrm>
            <a:off x="4190742" y="1887285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745994" y="1481793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844902" y="1481793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3745994" y="2384735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916886" y="2384735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hteck 62"/>
          <p:cNvSpPr/>
          <p:nvPr/>
        </p:nvSpPr>
        <p:spPr bwMode="auto">
          <a:xfrm>
            <a:off x="1535088" y="1893519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73" name="Straight Connector 7172"/>
          <p:cNvCxnSpPr>
            <a:stCxn id="48" idx="1"/>
            <a:endCxn id="7169" idx="5"/>
          </p:cNvCxnSpPr>
          <p:nvPr/>
        </p:nvCxnSpPr>
        <p:spPr bwMode="auto">
          <a:xfrm flipH="1" flipV="1">
            <a:off x="1181977" y="1721775"/>
            <a:ext cx="353111" cy="331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76" name="Straight Connector 7175"/>
          <p:cNvCxnSpPr>
            <a:stCxn id="48" idx="1"/>
            <a:endCxn id="39" idx="6"/>
          </p:cNvCxnSpPr>
          <p:nvPr/>
        </p:nvCxnSpPr>
        <p:spPr bwMode="auto">
          <a:xfrm flipH="1" flipV="1">
            <a:off x="1234704" y="2018844"/>
            <a:ext cx="300384" cy="34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79" name="Straight Connector 7178"/>
          <p:cNvCxnSpPr>
            <a:stCxn id="48" idx="1"/>
            <a:endCxn id="40" idx="6"/>
          </p:cNvCxnSpPr>
          <p:nvPr/>
        </p:nvCxnSpPr>
        <p:spPr bwMode="auto">
          <a:xfrm flipH="1">
            <a:off x="1234704" y="2053348"/>
            <a:ext cx="300384" cy="3470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81" name="Straight Connector 7180"/>
          <p:cNvCxnSpPr>
            <a:stCxn id="42" idx="2"/>
            <a:endCxn id="45" idx="0"/>
          </p:cNvCxnSpPr>
          <p:nvPr/>
        </p:nvCxnSpPr>
        <p:spPr bwMode="auto">
          <a:xfrm flipH="1">
            <a:off x="3926014" y="2206942"/>
            <a:ext cx="522882" cy="1777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83" name="Straight Connector 7182"/>
          <p:cNvCxnSpPr>
            <a:stCxn id="42" idx="0"/>
            <a:endCxn id="43" idx="4"/>
          </p:cNvCxnSpPr>
          <p:nvPr/>
        </p:nvCxnSpPr>
        <p:spPr bwMode="auto">
          <a:xfrm flipH="1" flipV="1">
            <a:off x="3926014" y="1675255"/>
            <a:ext cx="522882" cy="212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91" name="Straight Connector 7190"/>
          <p:cNvCxnSpPr>
            <a:stCxn id="42" idx="0"/>
            <a:endCxn id="44" idx="4"/>
          </p:cNvCxnSpPr>
          <p:nvPr/>
        </p:nvCxnSpPr>
        <p:spPr bwMode="auto">
          <a:xfrm flipV="1">
            <a:off x="4448896" y="1675255"/>
            <a:ext cx="576026" cy="212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94" name="Straight Connector 7193"/>
          <p:cNvCxnSpPr>
            <a:stCxn id="42" idx="2"/>
            <a:endCxn id="47" idx="1"/>
          </p:cNvCxnSpPr>
          <p:nvPr/>
        </p:nvCxnSpPr>
        <p:spPr bwMode="auto">
          <a:xfrm>
            <a:off x="4448896" y="2206942"/>
            <a:ext cx="520717" cy="2061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9" name="Rechteck 62"/>
          <p:cNvSpPr/>
          <p:nvPr/>
        </p:nvSpPr>
        <p:spPr bwMode="auto">
          <a:xfrm>
            <a:off x="1181977" y="2645742"/>
            <a:ext cx="516308" cy="3196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1" name="Straight Connector 60"/>
          <p:cNvCxnSpPr>
            <a:stCxn id="48" idx="2"/>
            <a:endCxn id="89" idx="0"/>
          </p:cNvCxnSpPr>
          <p:nvPr/>
        </p:nvCxnSpPr>
        <p:spPr bwMode="auto">
          <a:xfrm flipH="1">
            <a:off x="1440131" y="2213176"/>
            <a:ext cx="353111" cy="4325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>
            <a:stCxn id="48" idx="2"/>
          </p:cNvCxnSpPr>
          <p:nvPr/>
        </p:nvCxnSpPr>
        <p:spPr bwMode="auto">
          <a:xfrm>
            <a:off x="1793242" y="2213176"/>
            <a:ext cx="214341" cy="9820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Oval 102"/>
          <p:cNvSpPr/>
          <p:nvPr/>
        </p:nvSpPr>
        <p:spPr bwMode="auto">
          <a:xfrm>
            <a:off x="514624" y="2759607"/>
            <a:ext cx="360040" cy="19346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8" name="Straight Connector 67"/>
          <p:cNvCxnSpPr>
            <a:stCxn id="89" idx="1"/>
            <a:endCxn id="103" idx="6"/>
          </p:cNvCxnSpPr>
          <p:nvPr/>
        </p:nvCxnSpPr>
        <p:spPr bwMode="auto">
          <a:xfrm flipH="1">
            <a:off x="874664" y="2805571"/>
            <a:ext cx="307313" cy="507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4058378" y="2213176"/>
            <a:ext cx="390518" cy="840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42" idx="2"/>
          </p:cNvCxnSpPr>
          <p:nvPr/>
        </p:nvCxnSpPr>
        <p:spPr bwMode="auto">
          <a:xfrm>
            <a:off x="4448896" y="2206942"/>
            <a:ext cx="569876" cy="8468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Arrow Connector 95"/>
          <p:cNvCxnSpPr>
            <a:stCxn id="48" idx="3"/>
            <a:endCxn id="42" idx="1"/>
          </p:cNvCxnSpPr>
          <p:nvPr/>
        </p:nvCxnSpPr>
        <p:spPr bwMode="auto">
          <a:xfrm flipV="1">
            <a:off x="2051396" y="2047114"/>
            <a:ext cx="2139346" cy="6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CC"/>
            </a:solidFill>
            <a:prstDash val="solid"/>
            <a:round/>
            <a:headEnd type="triangle" w="lg" len="sm"/>
            <a:tailEnd type="triangle" w="lg" len="sm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2357075" y="1593295"/>
            <a:ext cx="1426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err="1" smtClean="0">
                <a:solidFill>
                  <a:srgbClr val="0033CC"/>
                </a:solidFill>
              </a:rPr>
              <a:t>sameAs</a:t>
            </a:r>
            <a:r>
              <a:rPr lang="en-US" sz="2000" dirty="0" smtClean="0">
                <a:solidFill>
                  <a:srgbClr val="0033CC"/>
                </a:solidFill>
              </a:rPr>
              <a:t> </a:t>
            </a:r>
            <a:r>
              <a:rPr lang="en-US" sz="2400" dirty="0" smtClean="0">
                <a:solidFill>
                  <a:srgbClr val="0033CC"/>
                </a:solidFill>
              </a:rPr>
              <a:t>?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1449869" y="2504146"/>
            <a:ext cx="2551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 bwMode="auto">
          <a:xfrm>
            <a:off x="4275326" y="1777727"/>
            <a:ext cx="596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err="1" smtClean="0"/>
              <a:t>e</a:t>
            </a:r>
            <a:r>
              <a:rPr lang="en-US" sz="2400" baseline="-25000" dirty="0" err="1" smtClean="0"/>
              <a:t>j</a:t>
            </a:r>
            <a:r>
              <a:rPr lang="en-US" sz="2000" dirty="0" smtClean="0"/>
              <a:t>   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1619672" y="1783961"/>
            <a:ext cx="596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err="1" smtClean="0"/>
              <a:t>e</a:t>
            </a:r>
            <a:r>
              <a:rPr lang="en-US" sz="2400" baseline="-25000" dirty="0" err="1" smtClean="0"/>
              <a:t>i</a:t>
            </a:r>
            <a:r>
              <a:rPr lang="en-US" sz="2000" dirty="0" smtClean="0"/>
              <a:t>  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 bwMode="auto">
              <a:xfrm>
                <a:off x="-36512" y="3356992"/>
                <a:ext cx="8753230" cy="1261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eaLnBrk="0" hangingPunct="0"/>
                <a:r>
                  <a:rPr lang="en-US" sz="2400" dirty="0" smtClean="0"/>
                  <a:t>Define:</a:t>
                </a:r>
              </a:p>
              <a:p>
                <a:pPr eaLnBrk="0" hangingPunct="0"/>
                <a:r>
                  <a:rPr lang="en-US" sz="2400" b="1" dirty="0" smtClean="0">
                    <a:solidFill>
                      <a:srgbClr val="0033CC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𝒔𝒊𝒎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 smtClean="0"/>
                  <a:t>[-1,1]: Similarity of two entities</a:t>
                </a:r>
              </a:p>
              <a:p>
                <a:pPr eaLnBrk="0" hangingPunct="0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    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𝒄𝒐𝒉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(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𝒚</m:t>
                    </m:r>
                    <m:r>
                      <a:rPr lang="en-US" sz="2400" b="1" i="1" smtClean="0">
                        <a:solidFill>
                          <a:srgbClr val="0033CC"/>
                        </a:solidFill>
                        <a:latin typeface="Cambria Math"/>
                      </a:rPr>
                      <m:t>)∈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>
                    <a:solidFill>
                      <a:srgbClr val="0033CC"/>
                    </a:solidFill>
                  </a:rPr>
                  <a:t> </a:t>
                </a:r>
                <a:r>
                  <a:rPr lang="en-US" sz="2400" dirty="0" smtClean="0"/>
                  <a:t>[-1,1]: likelihood of being mentioned together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12" y="3356992"/>
                <a:ext cx="8753230" cy="1261756"/>
              </a:xfrm>
              <a:prstGeom prst="rect">
                <a:avLst/>
              </a:prstGeom>
              <a:blipFill rotWithShape="0">
                <a:blip r:embed="rId3"/>
                <a:stretch>
                  <a:fillRect l="-1045" t="-3382" r="-209" b="-10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/>
          <p:cNvSpPr txBox="1"/>
          <p:nvPr/>
        </p:nvSpPr>
        <p:spPr bwMode="auto">
          <a:xfrm>
            <a:off x="179512" y="4509120"/>
            <a:ext cx="738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33CC"/>
                </a:solidFill>
              </a:rPr>
              <a:t>decision variables  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 = 1 if </a:t>
            </a:r>
            <a:r>
              <a:rPr lang="en-US" sz="2400" dirty="0" err="1" smtClean="0"/>
              <a:t>sameAs</a:t>
            </a:r>
            <a:r>
              <a:rPr lang="en-US" sz="2400" dirty="0" smtClean="0"/>
              <a:t>(x</a:t>
            </a:r>
            <a:r>
              <a:rPr lang="en-US" sz="2400" baseline="-25000" dirty="0" smtClean="0"/>
              <a:t>i</a:t>
            </a:r>
            <a:r>
              <a:rPr lang="en-US" sz="2400" dirty="0" smtClean="0"/>
              <a:t>,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j</a:t>
            </a:r>
            <a:r>
              <a:rPr lang="en-US" sz="2400" dirty="0" smtClean="0"/>
              <a:t>), else 0</a:t>
            </a:r>
          </a:p>
        </p:txBody>
      </p:sp>
      <p:sp>
        <p:nvSpPr>
          <p:cNvPr id="140" name="TextBox 139"/>
          <p:cNvSpPr txBox="1"/>
          <p:nvPr/>
        </p:nvSpPr>
        <p:spPr bwMode="auto">
          <a:xfrm>
            <a:off x="-36512" y="5127575"/>
            <a:ext cx="157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Maximize</a:t>
            </a:r>
          </a:p>
        </p:txBody>
      </p:sp>
      <p:sp>
        <p:nvSpPr>
          <p:cNvPr id="141" name="TextBox 140"/>
          <p:cNvSpPr txBox="1"/>
          <p:nvPr/>
        </p:nvSpPr>
        <p:spPr bwMode="auto">
          <a:xfrm>
            <a:off x="169402" y="5694347"/>
            <a:ext cx="55547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>
                <a:sym typeface="Symbol"/>
              </a:rPr>
              <a:t></a:t>
            </a:r>
            <a:r>
              <a:rPr lang="en-US" sz="2400" baseline="-25000" dirty="0" err="1" smtClean="0">
                <a:sym typeface="Symbol"/>
              </a:rPr>
              <a:t>ij</a:t>
            </a:r>
            <a:r>
              <a:rPr lang="en-US" sz="2400" dirty="0" smtClean="0">
                <a:sym typeface="Symbo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ij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ym typeface="Symbol"/>
              </a:rPr>
              <a:t>(</a:t>
            </a:r>
            <a:r>
              <a:rPr lang="en-US" sz="2400" dirty="0" err="1" smtClean="0"/>
              <a:t>sim</a:t>
            </a:r>
            <a:r>
              <a:rPr lang="en-US" sz="2400" dirty="0" smtClean="0"/>
              <a:t>(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i</a:t>
            </a:r>
            <a:r>
              <a:rPr lang="en-US" sz="2400" dirty="0" err="1" smtClean="0"/>
              <a:t>,e</a:t>
            </a:r>
            <a:r>
              <a:rPr lang="en-US" sz="2400" baseline="-25000" dirty="0" err="1" smtClean="0"/>
              <a:t>j</a:t>
            </a:r>
            <a:r>
              <a:rPr lang="en-US" sz="2400" dirty="0" smtClean="0"/>
              <a:t>)  +  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</a:t>
            </a:r>
            <a:r>
              <a:rPr lang="en-US" sz="2400" baseline="-25000" dirty="0" err="1" smtClean="0">
                <a:solidFill>
                  <a:srgbClr val="000000"/>
                </a:solidFill>
                <a:sym typeface="Symbol"/>
              </a:rPr>
              <a:t>xN</a:t>
            </a:r>
            <a:r>
              <a:rPr lang="en-US" sz="2400" baseline="-50000" dirty="0" err="1" smtClean="0">
                <a:solidFill>
                  <a:srgbClr val="000000"/>
                </a:solidFill>
                <a:sym typeface="Symbol"/>
              </a:rPr>
              <a:t>i</a:t>
            </a:r>
            <a:r>
              <a:rPr lang="en-US" sz="2400" baseline="-25000" dirty="0" smtClean="0">
                <a:solidFill>
                  <a:srgbClr val="000000"/>
                </a:solidFill>
                <a:sym typeface="Symbol"/>
              </a:rPr>
              <a:t>, </a:t>
            </a:r>
            <a:r>
              <a:rPr lang="en-US" sz="2400" baseline="-25000" dirty="0" err="1" smtClean="0">
                <a:solidFill>
                  <a:srgbClr val="000000"/>
                </a:solidFill>
                <a:sym typeface="Symbol"/>
              </a:rPr>
              <a:t>yN</a:t>
            </a:r>
            <a:r>
              <a:rPr lang="en-US" sz="2400" baseline="-50000" dirty="0" err="1" smtClean="0">
                <a:solidFill>
                  <a:srgbClr val="000000"/>
                </a:solidFill>
                <a:sym typeface="Symbol"/>
              </a:rPr>
              <a:t>j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sym typeface="Symbol"/>
              </a:rPr>
              <a:t>coh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sym typeface="Symbol"/>
              </a:rPr>
              <a:t>x,y</a:t>
            </a:r>
            <a:r>
              <a:rPr lang="en-US" sz="2400" dirty="0" smtClean="0">
                <a:solidFill>
                  <a:srgbClr val="000000"/>
                </a:solidFill>
                <a:sym typeface="Symbol"/>
              </a:rPr>
              <a:t>)</a:t>
            </a:r>
            <a:r>
              <a:rPr lang="en-US" sz="2400" dirty="0" smtClean="0"/>
              <a:t>) </a:t>
            </a:r>
          </a:p>
          <a:p>
            <a:pPr eaLnBrk="0" hangingPunct="0"/>
            <a:r>
              <a:rPr lang="en-US" sz="2400" dirty="0" smtClean="0"/>
              <a:t>+ </a:t>
            </a:r>
            <a:r>
              <a:rPr lang="en-US" sz="2400" dirty="0" smtClean="0">
                <a:sym typeface="Symbol"/>
              </a:rPr>
              <a:t></a:t>
            </a:r>
            <a:r>
              <a:rPr lang="en-US" sz="2400" baseline="-25000" dirty="0" err="1" smtClean="0">
                <a:sym typeface="Symbol"/>
              </a:rPr>
              <a:t>jk</a:t>
            </a:r>
            <a:r>
              <a:rPr lang="en-US" sz="2400" dirty="0" smtClean="0">
                <a:sym typeface="Symbol"/>
              </a:rPr>
              <a:t> (</a:t>
            </a:r>
            <a:r>
              <a:rPr lang="en-US" sz="2400" dirty="0" smtClean="0"/>
              <a:t>…) + </a:t>
            </a:r>
            <a:r>
              <a:rPr lang="en-US" sz="2400" dirty="0" smtClean="0">
                <a:sym typeface="Symbol"/>
              </a:rPr>
              <a:t></a:t>
            </a:r>
            <a:r>
              <a:rPr lang="en-US" sz="2400" baseline="-25000" dirty="0" err="1" smtClean="0">
                <a:sym typeface="Symbol"/>
              </a:rPr>
              <a:t>ik</a:t>
            </a:r>
            <a:r>
              <a:rPr lang="en-US" sz="2400" dirty="0" smtClean="0">
                <a:sym typeface="Symbol"/>
              </a:rPr>
              <a:t> (</a:t>
            </a:r>
            <a:r>
              <a:rPr lang="en-US" sz="2400" dirty="0" smtClean="0"/>
              <a:t>…)</a:t>
            </a:r>
          </a:p>
        </p:txBody>
      </p:sp>
      <p:sp>
        <p:nvSpPr>
          <p:cNvPr id="142" name="TextBox 141"/>
          <p:cNvSpPr txBox="1"/>
          <p:nvPr/>
        </p:nvSpPr>
        <p:spPr bwMode="auto">
          <a:xfrm>
            <a:off x="5652120" y="5199583"/>
            <a:ext cx="3140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...under constraints: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/>
              <p:cNvSpPr txBox="1"/>
              <p:nvPr/>
            </p:nvSpPr>
            <p:spPr bwMode="auto">
              <a:xfrm>
                <a:off x="5997006" y="5630104"/>
                <a:ext cx="3183506" cy="1255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/>
                          <a:ea typeface="Cambria Math"/>
                          <a:sym typeface="Symbol"/>
                        </a:rPr>
                        <m:t>∀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  <a:sym typeface="Symbol"/>
                        </a:rPr>
                        <m:t>𝒊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800" b="1" i="1" smtClean="0">
                              <a:latin typeface="Cambria Math"/>
                              <a:sym typeface="Symbol"/>
                            </a:rPr>
                            <m:t>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sym typeface="Symbol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</m:sSub>
                          <m:r>
                            <a:rPr lang="en-US" sz="1800" i="1" smtClean="0">
                              <a:latin typeface="Cambria Math"/>
                              <a:ea typeface="Cambria Math"/>
                              <a:sym typeface="Symbol"/>
                            </a:rPr>
                            <m:t>&lt;</m:t>
                          </m:r>
                          <m:r>
                            <a:rPr lang="en-US" sz="1800" b="1" i="1" smtClean="0">
                              <a:latin typeface="Cambria Math"/>
                              <a:ea typeface="Cambria Math"/>
                              <a:sym typeface="Symbol"/>
                            </a:rPr>
                            <m:t>𝟏</m:t>
                          </m:r>
                        </m:e>
                      </m:nary>
                    </m:oMath>
                  </m:oMathPara>
                </a14:m>
                <a:endParaRPr lang="en-US" sz="2000" dirty="0" smtClean="0">
                  <a:sym typeface="Symbol"/>
                </a:endParaRPr>
              </a:p>
              <a:p>
                <a:pPr eaLnBrk="0" hangingPunct="0"/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∀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𝒊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𝒋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𝒌</m:t>
                    </m:r>
                    <m:r>
                      <a:rPr lang="en-US" sz="2000" b="1" i="1" smtClean="0">
                        <a:latin typeface="Cambria Math"/>
                        <a:ea typeface="Cambria Math"/>
                      </a:rPr>
                      <m:t>: </m:t>
                    </m:r>
                  </m:oMath>
                </a14:m>
                <a:r>
                  <a:rPr lang="en-US" sz="2000" dirty="0" smtClean="0"/>
                  <a:t>(1</a:t>
                </a:r>
                <a:r>
                  <a:rPr lang="en-US" sz="2000" dirty="0" smtClean="0">
                    <a:sym typeface="Symbol"/>
                  </a:rPr>
                  <a:t></a:t>
                </a:r>
                <a:r>
                  <a:rPr lang="en-US" sz="2000" dirty="0" smtClean="0"/>
                  <a:t>X</a:t>
                </a:r>
                <a:r>
                  <a:rPr lang="en-US" sz="2000" baseline="-25000" dirty="0" smtClean="0"/>
                  <a:t>ij</a:t>
                </a:r>
                <a:r>
                  <a:rPr lang="en-US" sz="2000" dirty="0" smtClean="0"/>
                  <a:t> ) + (1</a:t>
                </a:r>
                <a:r>
                  <a:rPr lang="en-US" sz="2000" dirty="0" smtClean="0">
                    <a:sym typeface="Symbol"/>
                  </a:rPr>
                  <a:t></a:t>
                </a:r>
                <a:r>
                  <a:rPr lang="en-US" sz="2000" dirty="0" smtClean="0"/>
                  <a:t>X</a:t>
                </a:r>
                <a:r>
                  <a:rPr lang="en-US" sz="2000" baseline="-25000" dirty="0" smtClean="0"/>
                  <a:t>jk</a:t>
                </a:r>
                <a:r>
                  <a:rPr lang="en-US" sz="2000" dirty="0" smtClean="0"/>
                  <a:t> )</a:t>
                </a:r>
              </a:p>
              <a:p>
                <a:pPr eaLnBrk="0" hangingPunct="0"/>
                <a:r>
                  <a:rPr lang="en-US" sz="2000" dirty="0">
                    <a:sym typeface="Symbol"/>
                  </a:rPr>
                  <a:t> </a:t>
                </a:r>
                <a:r>
                  <a:rPr lang="en-US" sz="2000" dirty="0" smtClean="0">
                    <a:sym typeface="Symbol"/>
                  </a:rPr>
                  <a:t>             (1</a:t>
                </a:r>
                <a:r>
                  <a:rPr lang="en-US" sz="2000" dirty="0" smtClean="0"/>
                  <a:t>X</a:t>
                </a:r>
                <a:r>
                  <a:rPr lang="en-US" sz="2000" baseline="-25000" dirty="0" smtClean="0"/>
                  <a:t>ik</a:t>
                </a:r>
                <a:r>
                  <a:rPr lang="en-US" sz="2000" dirty="0" smtClean="0"/>
                  <a:t>)</a:t>
                </a:r>
              </a:p>
            </p:txBody>
          </p:sp>
        </mc:Choice>
        <mc:Fallback xmlns="">
          <p:sp>
            <p:nvSpPr>
              <p:cNvPr id="143" name="TextBox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7006" y="5630104"/>
                <a:ext cx="3183506" cy="1255280"/>
              </a:xfrm>
              <a:prstGeom prst="rect">
                <a:avLst/>
              </a:prstGeom>
              <a:blipFill rotWithShape="0">
                <a:blip r:embed="rId4"/>
                <a:stretch>
                  <a:fillRect b="-87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3"/>
          <p:cNvSpPr>
            <a:spLocks noGrp="1" noChangeArrowheads="1"/>
          </p:cNvSpPr>
          <p:nvPr>
            <p:ph type="title"/>
          </p:nvPr>
        </p:nvSpPr>
        <p:spPr>
          <a:xfrm>
            <a:off x="-540568" y="0"/>
            <a:ext cx="10297144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Challenge: Entity Resolution at Web Scale</a:t>
            </a:r>
            <a:endParaRPr lang="en-US" sz="2000" dirty="0" smtClean="0"/>
          </a:p>
        </p:txBody>
      </p:sp>
      <p:sp>
        <p:nvSpPr>
          <p:cNvPr id="95" name="TextBox 94"/>
          <p:cNvSpPr txBox="1"/>
          <p:nvPr/>
        </p:nvSpPr>
        <p:spPr bwMode="auto">
          <a:xfrm>
            <a:off x="467544" y="796642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KB 1</a:t>
            </a:r>
            <a:endParaRPr lang="en-US" sz="2400" dirty="0"/>
          </a:p>
        </p:txBody>
      </p:sp>
      <p:sp>
        <p:nvSpPr>
          <p:cNvPr id="99" name="TextBox 98"/>
          <p:cNvSpPr txBox="1"/>
          <p:nvPr/>
        </p:nvSpPr>
        <p:spPr bwMode="auto">
          <a:xfrm>
            <a:off x="3647750" y="796642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KB 2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 bwMode="auto">
          <a:xfrm>
            <a:off x="872017" y="1196096"/>
            <a:ext cx="7729784" cy="4893647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400" dirty="0" smtClean="0"/>
              <a:t>Joint Mapping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400" dirty="0" smtClean="0"/>
              <a:t>ILP model </a:t>
            </a:r>
          </a:p>
          <a:p>
            <a:pPr eaLnBrk="0" hangingPunct="0"/>
            <a:r>
              <a:rPr lang="en-US" sz="2400" dirty="0" smtClean="0"/>
              <a:t>    or prob. factor graph or …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400" dirty="0" smtClean="0"/>
              <a:t>Use your favorite solver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r>
              <a:rPr lang="en-US" sz="2400" dirty="0" smtClean="0"/>
              <a:t>How?</a:t>
            </a:r>
          </a:p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 eaLnBrk="0" hangingPunct="0">
              <a:buFont typeface="Arial" pitchFamily="34" charset="0"/>
              <a:buChar char="•"/>
            </a:pPr>
            <a:endParaRPr lang="en-US" sz="2400" dirty="0"/>
          </a:p>
        </p:txBody>
      </p:sp>
      <p:grpSp>
        <p:nvGrpSpPr>
          <p:cNvPr id="50" name="Group 7"/>
          <p:cNvGrpSpPr/>
          <p:nvPr/>
        </p:nvGrpSpPr>
        <p:grpSpPr>
          <a:xfrm>
            <a:off x="2296136" y="3287677"/>
            <a:ext cx="5346954" cy="2547288"/>
            <a:chOff x="6131416" y="1103811"/>
            <a:chExt cx="3687479" cy="243156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416" y="1103811"/>
              <a:ext cx="3687479" cy="243156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 bwMode="auto">
            <a:xfrm>
              <a:off x="6963406" y="1986503"/>
              <a:ext cx="2427892" cy="558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 eaLnBrk="0" hangingPunct="0"/>
              <a:r>
                <a:rPr lang="de-DE" sz="3200" dirty="0">
                  <a:solidFill>
                    <a:srgbClr val="0000FF"/>
                  </a:solidFill>
                </a:rPr>
                <a:t>@</a:t>
              </a:r>
              <a:r>
                <a:rPr lang="de-DE" sz="3200" dirty="0" smtClean="0">
                  <a:solidFill>
                    <a:srgbClr val="0000FF"/>
                  </a:solidFill>
                </a:rPr>
                <a:t> web-</a:t>
              </a:r>
              <a:r>
                <a:rPr lang="de-DE" sz="3200" dirty="0" err="1" smtClean="0">
                  <a:solidFill>
                    <a:srgbClr val="0000FF"/>
                  </a:solidFill>
                </a:rPr>
                <a:t>scale</a:t>
              </a:r>
              <a:r>
                <a:rPr lang="de-DE" sz="3200" dirty="0" smtClean="0">
                  <a:solidFill>
                    <a:srgbClr val="0000FF"/>
                  </a:solidFill>
                </a:rPr>
                <a:t> ???</a:t>
              </a:r>
              <a:endParaRPr lang="en-US" sz="32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4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7821" y="-1"/>
            <a:ext cx="9171821" cy="764705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Take-Home Lessons</a:t>
            </a:r>
          </a:p>
        </p:txBody>
      </p:sp>
      <p:sp>
        <p:nvSpPr>
          <p:cNvPr id="8" name="Rectangle 25"/>
          <p:cNvSpPr/>
          <p:nvPr/>
        </p:nvSpPr>
        <p:spPr bwMode="auto">
          <a:xfrm>
            <a:off x="-14140" y="692696"/>
            <a:ext cx="9144000" cy="129614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913273" y="764704"/>
            <a:ext cx="5791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NERD is key for contextual knowledge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913273" y="1193332"/>
            <a:ext cx="7689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High-quality NERD uses joint inference over various features:</a:t>
            </a:r>
          </a:p>
          <a:p>
            <a:r>
              <a:rPr lang="en-US" sz="2000" dirty="0" smtClean="0"/>
              <a:t>popularity + similarity + coherence</a:t>
            </a:r>
          </a:p>
        </p:txBody>
      </p:sp>
      <p:pic>
        <p:nvPicPr>
          <p:cNvPr id="78854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1" y="692696"/>
            <a:ext cx="876240" cy="1215430"/>
          </a:xfrm>
          <a:prstGeom prst="rect">
            <a:avLst/>
          </a:prstGeom>
          <a:noFill/>
        </p:spPr>
      </p:pic>
      <p:sp>
        <p:nvSpPr>
          <p:cNvPr id="12" name="Rectangle 25"/>
          <p:cNvSpPr/>
          <p:nvPr/>
        </p:nvSpPr>
        <p:spPr bwMode="auto">
          <a:xfrm>
            <a:off x="-459" y="2060848"/>
            <a:ext cx="9130319" cy="149402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9133" y="2132856"/>
            <a:ext cx="640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State-of-the-art tools available &amp; beneficial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899133" y="2561484"/>
            <a:ext cx="6450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Maturing now, but still room for improvement,</a:t>
            </a:r>
          </a:p>
          <a:p>
            <a:r>
              <a:rPr lang="en-US" sz="2000" dirty="0" smtClean="0"/>
              <a:t>especially on efficiency, scalability &amp; robustness</a:t>
            </a:r>
          </a:p>
          <a:p>
            <a:r>
              <a:rPr lang="en-US" sz="2000" dirty="0" smtClean="0"/>
              <a:t>Use-cases include semantic search &amp; text analytics</a:t>
            </a:r>
          </a:p>
        </p:txBody>
      </p:sp>
      <p:pic>
        <p:nvPicPr>
          <p:cNvPr id="15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9" y="2060848"/>
            <a:ext cx="876240" cy="1215430"/>
          </a:xfrm>
          <a:prstGeom prst="rect">
            <a:avLst/>
          </a:prstGeom>
          <a:noFill/>
        </p:spPr>
      </p:pic>
      <p:sp>
        <p:nvSpPr>
          <p:cNvPr id="20" name="Rectangle 25"/>
          <p:cNvSpPr/>
          <p:nvPr/>
        </p:nvSpPr>
        <p:spPr bwMode="auto">
          <a:xfrm>
            <a:off x="-7300" y="3637137"/>
            <a:ext cx="9144000" cy="129614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937923" y="4137773"/>
            <a:ext cx="4772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Good approaches, more work needed</a:t>
            </a:r>
          </a:p>
        </p:txBody>
      </p:sp>
      <p:pic>
        <p:nvPicPr>
          <p:cNvPr id="23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31" y="3637137"/>
            <a:ext cx="876240" cy="1215430"/>
          </a:xfrm>
          <a:prstGeom prst="rect">
            <a:avLst/>
          </a:prstGeom>
          <a:noFill/>
        </p:spPr>
      </p:pic>
      <p:sp>
        <p:nvSpPr>
          <p:cNvPr id="24" name="TextBox 13"/>
          <p:cNvSpPr txBox="1"/>
          <p:nvPr/>
        </p:nvSpPr>
        <p:spPr>
          <a:xfrm>
            <a:off x="939239" y="3686450"/>
            <a:ext cx="6710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Handling out-of-KB entities &amp; long-tail NERD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Rectangle 25"/>
          <p:cNvSpPr/>
          <p:nvPr/>
        </p:nvSpPr>
        <p:spPr bwMode="auto">
          <a:xfrm>
            <a:off x="-460" y="5031172"/>
            <a:ext cx="9130319" cy="149402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899132" y="5103180"/>
            <a:ext cx="640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Entity linkage (entity resolution, ER) is key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899132" y="5531808"/>
            <a:ext cx="7925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inter-linking KB's and other LOD datasets</a:t>
            </a:r>
          </a:p>
          <a:p>
            <a:r>
              <a:rPr lang="en-US" sz="2000" dirty="0" smtClean="0"/>
              <a:t>for coping with </a:t>
            </a:r>
            <a:r>
              <a:rPr lang="en-US" sz="2000" dirty="0" err="1" smtClean="0"/>
              <a:t>heterogenous</a:t>
            </a:r>
            <a:r>
              <a:rPr lang="en-US" sz="2000" dirty="0" smtClean="0"/>
              <a:t> variety in Big Data</a:t>
            </a:r>
          </a:p>
          <a:p>
            <a:r>
              <a:rPr lang="en-US" sz="2000" dirty="0" smtClean="0"/>
              <a:t>for creating </a:t>
            </a:r>
            <a:r>
              <a:rPr lang="en-US" sz="2000" dirty="0" err="1" smtClean="0"/>
              <a:t>sameAs</a:t>
            </a:r>
            <a:r>
              <a:rPr lang="en-US" sz="2000" dirty="0" smtClean="0"/>
              <a:t> links in text, tables, web (</a:t>
            </a:r>
            <a:r>
              <a:rPr lang="en-US" sz="2000" dirty="0" err="1" smtClean="0"/>
              <a:t>RDFa</a:t>
            </a:r>
            <a:r>
              <a:rPr lang="en-US" sz="2000" dirty="0" smtClean="0"/>
              <a:t>, </a:t>
            </a:r>
            <a:r>
              <a:rPr lang="en-US" sz="2000" dirty="0" err="1" smtClean="0"/>
              <a:t>microdata</a:t>
            </a:r>
            <a:r>
              <a:rPr lang="en-US" sz="2000" dirty="0" smtClean="0"/>
              <a:t>)</a:t>
            </a:r>
          </a:p>
        </p:txBody>
      </p:sp>
      <p:pic>
        <p:nvPicPr>
          <p:cNvPr id="21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0" y="5031172"/>
            <a:ext cx="876240" cy="1215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68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0" grpId="0" animBg="1"/>
      <p:bldP spid="17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086" y="-171400"/>
            <a:ext cx="9176086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dirty="0" smtClean="0"/>
              <a:t>Open Problems and Grand Challenges</a:t>
            </a:r>
          </a:p>
        </p:txBody>
      </p:sp>
      <p:sp>
        <p:nvSpPr>
          <p:cNvPr id="5" name="Rectangle 26"/>
          <p:cNvSpPr/>
          <p:nvPr/>
        </p:nvSpPr>
        <p:spPr bwMode="auto">
          <a:xfrm>
            <a:off x="-32086" y="2992524"/>
            <a:ext cx="9144000" cy="121444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825138" y="3063962"/>
            <a:ext cx="842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Robust disambiguation of entities, relations and classes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825138" y="3492590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Relevant for question answering &amp; question-to-query translation</a:t>
            </a:r>
          </a:p>
          <a:p>
            <a:r>
              <a:rPr lang="en-US" sz="2000" dirty="0" smtClean="0"/>
              <a:t>Key building block for KB building and maintenance</a:t>
            </a:r>
          </a:p>
        </p:txBody>
      </p:sp>
      <p:pic>
        <p:nvPicPr>
          <p:cNvPr id="20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86" y="3146800"/>
            <a:ext cx="899592" cy="899592"/>
          </a:xfrm>
          <a:prstGeom prst="rect">
            <a:avLst/>
          </a:prstGeom>
          <a:noFill/>
        </p:spPr>
      </p:pic>
      <p:sp>
        <p:nvSpPr>
          <p:cNvPr id="18" name="Rectangle 26"/>
          <p:cNvSpPr/>
          <p:nvPr/>
        </p:nvSpPr>
        <p:spPr bwMode="auto">
          <a:xfrm>
            <a:off x="-32086" y="1984412"/>
            <a:ext cx="9144000" cy="93610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825138" y="2055850"/>
            <a:ext cx="7374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Entity name disambiguation in difficult situations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" name="TextBox 24"/>
          <p:cNvSpPr txBox="1"/>
          <p:nvPr/>
        </p:nvSpPr>
        <p:spPr>
          <a:xfrm>
            <a:off x="825138" y="2484478"/>
            <a:ext cx="7428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Short and noisy texts about long-tail entities in social media</a:t>
            </a:r>
          </a:p>
        </p:txBody>
      </p:sp>
      <p:pic>
        <p:nvPicPr>
          <p:cNvPr id="24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86" y="2138688"/>
            <a:ext cx="899592" cy="899592"/>
          </a:xfrm>
          <a:prstGeom prst="rect">
            <a:avLst/>
          </a:prstGeom>
          <a:noFill/>
        </p:spPr>
      </p:pic>
      <p:sp>
        <p:nvSpPr>
          <p:cNvPr id="15" name="Rectangle 26"/>
          <p:cNvSpPr/>
          <p:nvPr/>
        </p:nvSpPr>
        <p:spPr bwMode="auto">
          <a:xfrm>
            <a:off x="-32086" y="971886"/>
            <a:ext cx="9144000" cy="93610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825138" y="1043324"/>
            <a:ext cx="7669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Efficient interactive &amp; high-throughput batch NERD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825138" y="1471952"/>
            <a:ext cx="7151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day's news, a month's publications, a decade's archive</a:t>
            </a:r>
          </a:p>
        </p:txBody>
      </p:sp>
      <p:pic>
        <p:nvPicPr>
          <p:cNvPr id="21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86" y="1126162"/>
            <a:ext cx="899592" cy="899592"/>
          </a:xfrm>
          <a:prstGeom prst="rect">
            <a:avLst/>
          </a:prstGeom>
          <a:noFill/>
        </p:spPr>
      </p:pic>
      <p:sp>
        <p:nvSpPr>
          <p:cNvPr id="43" name="Rectangle 26"/>
          <p:cNvSpPr/>
          <p:nvPr/>
        </p:nvSpPr>
        <p:spPr bwMode="auto">
          <a:xfrm>
            <a:off x="4012" y="4303356"/>
            <a:ext cx="9144000" cy="93610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861236" y="4374794"/>
            <a:ext cx="7524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Web-scale, robust record linkage with high quality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861236" y="4803422"/>
            <a:ext cx="7557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Handle huge amounts of linked-data sources, web tables, …</a:t>
            </a:r>
          </a:p>
        </p:txBody>
      </p:sp>
      <p:pic>
        <p:nvPicPr>
          <p:cNvPr id="46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2" y="4457632"/>
            <a:ext cx="899592" cy="899592"/>
          </a:xfrm>
          <a:prstGeom prst="rect">
            <a:avLst/>
          </a:prstGeom>
          <a:noFill/>
        </p:spPr>
      </p:pic>
      <p:sp>
        <p:nvSpPr>
          <p:cNvPr id="47" name="Rectangle 28"/>
          <p:cNvSpPr/>
          <p:nvPr/>
        </p:nvSpPr>
        <p:spPr bwMode="auto">
          <a:xfrm>
            <a:off x="0" y="5355104"/>
            <a:ext cx="9144000" cy="913615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14"/>
          <p:cNvSpPr txBox="1"/>
          <p:nvPr/>
        </p:nvSpPr>
        <p:spPr>
          <a:xfrm>
            <a:off x="857225" y="5426542"/>
            <a:ext cx="8331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Automatic and continuously maintained </a:t>
            </a:r>
            <a:r>
              <a:rPr lang="en-US" sz="2400" dirty="0" err="1" smtClean="0">
                <a:solidFill>
                  <a:srgbClr val="0000FF"/>
                </a:solidFill>
              </a:rPr>
              <a:t>sameAs</a:t>
            </a:r>
            <a:r>
              <a:rPr lang="en-US" sz="2400" dirty="0" smtClean="0">
                <a:solidFill>
                  <a:srgbClr val="0000FF"/>
                </a:solidFill>
              </a:rPr>
              <a:t> links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for Web of (Linked) Data with high accuracy &amp; coverage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49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456182"/>
            <a:ext cx="827584" cy="812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7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5" grpId="0" animBg="1"/>
      <p:bldP spid="43" grpId="0" animBg="1"/>
      <p:bldP spid="47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5229200"/>
            <a:ext cx="8683662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6448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 lvl="0">
              <a:lnSpc>
                <a:spcPts val="2400"/>
              </a:lnSpc>
            </a:pPr>
            <a:r>
              <a:rPr lang="en-US" dirty="0" smtClean="0">
                <a:solidFill>
                  <a:srgbClr val="000000"/>
                </a:solidFill>
              </a:rPr>
              <a:t>Validity Times of Facts</a:t>
            </a:r>
          </a:p>
          <a:p>
            <a:pPr>
              <a:lnSpc>
                <a:spcPts val="2400"/>
              </a:lnSpc>
            </a:pP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feld 14"/>
          <p:cNvSpPr txBox="1">
            <a:spLocks noChangeArrowheads="1"/>
          </p:cNvSpPr>
          <p:nvPr/>
        </p:nvSpPr>
        <p:spPr bwMode="auto">
          <a:xfrm>
            <a:off x="251520" y="133205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14"/>
          <p:cNvSpPr txBox="1">
            <a:spLocks noChangeArrowheads="1"/>
          </p:cNvSpPr>
          <p:nvPr/>
        </p:nvSpPr>
        <p:spPr bwMode="auto">
          <a:xfrm>
            <a:off x="251520" y="2052137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20" y="2844225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251520" y="3636313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4" name="Textfeld 14"/>
          <p:cNvSpPr txBox="1">
            <a:spLocks noChangeArrowheads="1"/>
          </p:cNvSpPr>
          <p:nvPr/>
        </p:nvSpPr>
        <p:spPr bwMode="auto">
          <a:xfrm>
            <a:off x="251520" y="4428401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9723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0" y="3490686"/>
            <a:ext cx="9144000" cy="2735143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-1" y="787742"/>
            <a:ext cx="9144001" cy="256925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52536" y="0"/>
            <a:ext cx="9531541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Commonsense Knowledge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6007" y="804128"/>
            <a:ext cx="5251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33"/>
                </a:solidFill>
              </a:rPr>
              <a:t>Apples are green, red, round, juicy, …</a:t>
            </a:r>
          </a:p>
          <a:p>
            <a:r>
              <a:rPr lang="en-US" dirty="0" smtClean="0">
                <a:solidFill>
                  <a:srgbClr val="666633"/>
                </a:solidFill>
              </a:rPr>
              <a:t>but not fast, funny, verbose, …</a:t>
            </a:r>
            <a:endParaRPr lang="en-US" dirty="0">
              <a:solidFill>
                <a:srgbClr val="6666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518" y="2410684"/>
            <a:ext cx="85138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33"/>
                </a:solidFill>
              </a:rPr>
              <a:t>Pots and pans are in the kitchen or cupboard, on the stove, …</a:t>
            </a:r>
          </a:p>
          <a:p>
            <a:r>
              <a:rPr lang="en-US" dirty="0" smtClean="0">
                <a:solidFill>
                  <a:srgbClr val="666633"/>
                </a:solidFill>
              </a:rPr>
              <a:t>but not in in the bedroom, in your pocket, in the sky,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376" y="3490686"/>
            <a:ext cx="6070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Approach 1: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Crowdsourcing</a:t>
            </a:r>
          </a:p>
          <a:p>
            <a:r>
              <a:rPr lang="en-US" dirty="0" smtClean="0">
                <a:sym typeface="Symbol"/>
              </a:rPr>
              <a:t>                       </a:t>
            </a:r>
            <a:r>
              <a:rPr lang="en-US" dirty="0" err="1" smtClean="0">
                <a:sym typeface="Symbol"/>
              </a:rPr>
              <a:t>ConceptNet</a:t>
            </a:r>
            <a:r>
              <a:rPr lang="en-US" dirty="0" smtClean="0">
                <a:sym typeface="Symbol"/>
              </a:rPr>
              <a:t> (</a:t>
            </a:r>
            <a:r>
              <a:rPr lang="en-US" dirty="0" err="1" smtClean="0">
                <a:sym typeface="Symbol"/>
              </a:rPr>
              <a:t>Speer</a:t>
            </a:r>
            <a:r>
              <a:rPr lang="en-US" dirty="0" smtClean="0">
                <a:sym typeface="Symbol"/>
              </a:rPr>
              <a:t>/</a:t>
            </a:r>
            <a:r>
              <a:rPr lang="en-US" dirty="0" err="1" smtClean="0">
                <a:sym typeface="Symbol"/>
              </a:rPr>
              <a:t>Havasi</a:t>
            </a:r>
            <a:r>
              <a:rPr lang="en-US" dirty="0" smtClean="0">
                <a:sym typeface="Symbol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054" y="1637798"/>
            <a:ext cx="5242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33"/>
                </a:solidFill>
              </a:rPr>
              <a:t>Snakes can crawl, doze, bite, hiss,  …</a:t>
            </a:r>
          </a:p>
          <a:p>
            <a:r>
              <a:rPr lang="en-US" dirty="0" smtClean="0">
                <a:solidFill>
                  <a:srgbClr val="666633"/>
                </a:solidFill>
              </a:rPr>
              <a:t>but not run, fly, laugh, write, …</a:t>
            </a:r>
            <a:endParaRPr lang="en-US" dirty="0">
              <a:solidFill>
                <a:srgbClr val="6666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4260127"/>
            <a:ext cx="40943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coverage and scale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395536" y="5002854"/>
            <a:ext cx="5639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Approach 2: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Pattern-based harvesting</a:t>
            </a:r>
          </a:p>
          <a:p>
            <a:r>
              <a:rPr lang="en-US" dirty="0" smtClean="0">
                <a:sym typeface="Symbol"/>
              </a:rPr>
              <a:t>                       </a:t>
            </a:r>
            <a:r>
              <a:rPr lang="en-US" dirty="0" err="1" smtClean="0">
                <a:sym typeface="Symbol"/>
              </a:rPr>
              <a:t>WebChild</a:t>
            </a:r>
            <a:r>
              <a:rPr lang="en-US" dirty="0" smtClean="0">
                <a:sym typeface="Symbol"/>
              </a:rPr>
              <a:t> (</a:t>
            </a:r>
            <a:r>
              <a:rPr lang="en-US" dirty="0" err="1" smtClean="0">
                <a:sym typeface="Symbol"/>
              </a:rPr>
              <a:t>Tandon</a:t>
            </a:r>
            <a:r>
              <a:rPr lang="en-US" dirty="0" smtClean="0">
                <a:sym typeface="Symbol"/>
              </a:rPr>
              <a:t> et al.) 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2067087" y="5772295"/>
            <a:ext cx="44101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noise and robustness</a:t>
            </a:r>
          </a:p>
        </p:txBody>
      </p:sp>
    </p:spTree>
    <p:extLst>
      <p:ext uri="{BB962C8B-B14F-4D97-AF65-F5344CB8AC3E}">
        <p14:creationId xmlns:p14="http://schemas.microsoft.com/office/powerpoint/2010/main" val="3871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12360" cy="1124744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Crowdsourcing for</a:t>
            </a:r>
            <a:br>
              <a:rPr lang="en-US" sz="4000" dirty="0" smtClean="0"/>
            </a:br>
            <a:r>
              <a:rPr lang="en-US" sz="4000" dirty="0" smtClean="0"/>
              <a:t>Commonsense Knowledge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561516" y="260648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Speer</a:t>
            </a:r>
            <a:r>
              <a:rPr lang="en-US" sz="1800" dirty="0" smtClean="0"/>
              <a:t> &amp; </a:t>
            </a:r>
          </a:p>
          <a:p>
            <a:r>
              <a:rPr lang="en-US" sz="1800" dirty="0" err="1" smtClean="0"/>
              <a:t>Havasi</a:t>
            </a:r>
            <a:r>
              <a:rPr lang="en-US" sz="1800" dirty="0" smtClean="0"/>
              <a:t> 2012]</a:t>
            </a:r>
            <a:endParaRPr lang="en-US" sz="1800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980728"/>
            <a:ext cx="6633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inputs incl. WordNet, Verbosity game, etc.</a:t>
            </a:r>
            <a:endParaRPr lang="en-US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5184576" cy="299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1967" y="3789040"/>
            <a:ext cx="388203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5568" y="1484784"/>
            <a:ext cx="3888432" cy="30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395536" y="4581128"/>
            <a:ext cx="3960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http://www.gwap.com/gwap/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4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12360" cy="1124744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Crowdsourcing for</a:t>
            </a:r>
            <a:br>
              <a:rPr lang="en-US" sz="4000" dirty="0" smtClean="0"/>
            </a:br>
            <a:r>
              <a:rPr lang="en-US" sz="4000" dirty="0" smtClean="0"/>
              <a:t>Commonsense Knowledge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561516" y="260648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Speer</a:t>
            </a:r>
            <a:r>
              <a:rPr lang="en-US" sz="1800" dirty="0" smtClean="0"/>
              <a:t> &amp; </a:t>
            </a:r>
          </a:p>
          <a:p>
            <a:r>
              <a:rPr lang="en-US" sz="1800" dirty="0" err="1" smtClean="0"/>
              <a:t>Havasi</a:t>
            </a:r>
            <a:r>
              <a:rPr lang="en-US" sz="1800" dirty="0" smtClean="0"/>
              <a:t> 2012]</a:t>
            </a:r>
            <a:endParaRPr lang="en-US" sz="1800" dirty="0"/>
          </a:p>
        </p:txBody>
      </p:sp>
      <p:sp>
        <p:nvSpPr>
          <p:cNvPr id="10" name="Textfeld 9"/>
          <p:cNvSpPr txBox="1"/>
          <p:nvPr/>
        </p:nvSpPr>
        <p:spPr>
          <a:xfrm>
            <a:off x="179512" y="1124744"/>
            <a:ext cx="6633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inputs incl. WordNet, Verbosity game, etc.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287356" y="1844824"/>
            <a:ext cx="7848872" cy="4320480"/>
            <a:chOff x="2576546" y="3112337"/>
            <a:chExt cx="6626186" cy="3745662"/>
          </a:xfrm>
        </p:grpSpPr>
        <p:pic>
          <p:nvPicPr>
            <p:cNvPr id="860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6546" y="3112337"/>
              <a:ext cx="6626186" cy="336963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feld 11"/>
            <p:cNvSpPr txBox="1"/>
            <p:nvPr/>
          </p:nvSpPr>
          <p:spPr>
            <a:xfrm>
              <a:off x="3952434" y="6427112"/>
              <a:ext cx="46955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hlinkClick r:id="rId4"/>
                </a:rPr>
                <a:t>http://conceptnet5.media.mit.edu/</a:t>
              </a:r>
              <a:endParaRPr lang="de-DE" dirty="0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6679864" y="1700808"/>
            <a:ext cx="24641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ConceptNet</a:t>
            </a:r>
            <a:r>
              <a:rPr lang="en-US" dirty="0" smtClean="0"/>
              <a:t> 5:</a:t>
            </a:r>
          </a:p>
          <a:p>
            <a:r>
              <a:rPr lang="en-US" dirty="0" smtClean="0"/>
              <a:t>3.9 Mio concepts</a:t>
            </a:r>
          </a:p>
          <a:p>
            <a:r>
              <a:rPr lang="en-US" dirty="0" smtClean="0"/>
              <a:t>12.5 Mio. 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0" y="4365104"/>
            <a:ext cx="9144000" cy="210159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5942" y="1516314"/>
            <a:ext cx="9144001" cy="2710778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Pattern-Based Harvesting of</a:t>
            </a:r>
            <a:br>
              <a:rPr lang="en-US" sz="4000" dirty="0" smtClean="0"/>
            </a:br>
            <a:r>
              <a:rPr lang="en-US" sz="4000" dirty="0" smtClean="0"/>
              <a:t>Commonsense Properties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375" y="1484784"/>
            <a:ext cx="700544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Approach 2: Start with seed facts for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666633"/>
                </a:solidFill>
              </a:rPr>
              <a:t>apple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hasProperty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666633"/>
                </a:solidFill>
              </a:rPr>
              <a:t>round </a:t>
            </a:r>
          </a:p>
          <a:p>
            <a:r>
              <a:rPr lang="en-US" dirty="0" smtClean="0">
                <a:solidFill>
                  <a:srgbClr val="666633"/>
                </a:solidFill>
              </a:rPr>
              <a:t>	dog </a:t>
            </a:r>
            <a:r>
              <a:rPr lang="en-US" dirty="0" err="1" smtClean="0">
                <a:solidFill>
                  <a:srgbClr val="00B050"/>
                </a:solidFill>
              </a:rPr>
              <a:t>hasAbility</a:t>
            </a:r>
            <a:r>
              <a:rPr lang="en-US" dirty="0" smtClean="0">
                <a:solidFill>
                  <a:srgbClr val="666633"/>
                </a:solidFill>
              </a:rPr>
              <a:t> bark</a:t>
            </a:r>
          </a:p>
          <a:p>
            <a:r>
              <a:rPr lang="en-US" dirty="0" smtClean="0">
                <a:solidFill>
                  <a:srgbClr val="666633"/>
                </a:solidFill>
              </a:rPr>
              <a:t>	plate </a:t>
            </a:r>
            <a:r>
              <a:rPr lang="en-US" dirty="0" err="1" smtClean="0">
                <a:solidFill>
                  <a:srgbClr val="00B050"/>
                </a:solidFill>
              </a:rPr>
              <a:t>hasLocation</a:t>
            </a:r>
            <a:r>
              <a:rPr lang="en-US" dirty="0" smtClean="0">
                <a:solidFill>
                  <a:srgbClr val="666633"/>
                </a:solidFill>
              </a:rPr>
              <a:t> table</a:t>
            </a:r>
          </a:p>
          <a:p>
            <a:r>
              <a:rPr lang="en-US" dirty="0" smtClean="0"/>
              <a:t>Find patterns that express these relations, such 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6963" y="3214137"/>
            <a:ext cx="5121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X is very Y</a:t>
            </a:r>
            <a:r>
              <a:rPr lang="en-US" dirty="0" smtClean="0"/>
              <a:t>;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X can Y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X put in/on Y</a:t>
            </a:r>
            <a:r>
              <a:rPr lang="en-US" dirty="0" smtClean="0"/>
              <a:t>, 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62886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noise and sparseness of data</a:t>
            </a:r>
          </a:p>
          <a:p>
            <a:r>
              <a:rPr lang="en-US" dirty="0" smtClean="0"/>
              <a:t>Solution: harness </a:t>
            </a:r>
            <a:r>
              <a:rPr lang="en-US" dirty="0" smtClean="0">
                <a:solidFill>
                  <a:srgbClr val="0000FF"/>
                </a:solidFill>
              </a:rPr>
              <a:t>Web-scale n-gram corpora </a:t>
            </a:r>
          </a:p>
          <a:p>
            <a:r>
              <a:rPr lang="en-US" dirty="0" smtClean="0">
                <a:sym typeface="Symbol"/>
              </a:rPr>
              <a:t>                  5-grams + frequencies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5579" y="5564559"/>
            <a:ext cx="79880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Confidence score: PMI (X,Y), PMI (p,(XY)), support(X,Y), …</a:t>
            </a:r>
          </a:p>
          <a:p>
            <a:r>
              <a:rPr lang="en-US" dirty="0" smtClean="0"/>
              <a:t>are features for </a:t>
            </a:r>
            <a:r>
              <a:rPr lang="en-US" dirty="0" smtClean="0">
                <a:solidFill>
                  <a:srgbClr val="0000FF"/>
                </a:solidFill>
              </a:rPr>
              <a:t>probabilistic </a:t>
            </a:r>
            <a:r>
              <a:rPr lang="en-US" dirty="0" smtClean="0"/>
              <a:t>or </a:t>
            </a:r>
            <a:r>
              <a:rPr lang="en-US" dirty="0" smtClean="0">
                <a:solidFill>
                  <a:srgbClr val="0000FF"/>
                </a:solidFill>
              </a:rPr>
              <a:t>regression model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5714856" y="1034546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[N. </a:t>
            </a:r>
            <a:r>
              <a:rPr lang="en-US" sz="1800" dirty="0" err="1" smtClean="0"/>
              <a:t>Tandon</a:t>
            </a:r>
            <a:r>
              <a:rPr lang="en-US" sz="1800" dirty="0" smtClean="0"/>
              <a:t> et al.: AAAI 2011]</a:t>
            </a:r>
            <a:endParaRPr lang="en-US" sz="1800" dirty="0"/>
          </a:p>
        </p:txBody>
      </p:sp>
      <p:sp>
        <p:nvSpPr>
          <p:cNvPr id="12" name="TextBox 4"/>
          <p:cNvSpPr txBox="1"/>
          <p:nvPr/>
        </p:nvSpPr>
        <p:spPr>
          <a:xfrm>
            <a:off x="467544" y="3717032"/>
            <a:ext cx="5511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Apply these patterns to find more facts.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 bwMode="auto">
          <a:xfrm>
            <a:off x="179388" y="1125538"/>
            <a:ext cx="5761037" cy="32400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49238" y="1196975"/>
            <a:ext cx="5545137" cy="725488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title"/>
          </p:nvPr>
        </p:nvSpPr>
        <p:spPr>
          <a:xfrm>
            <a:off x="114586" y="0"/>
            <a:ext cx="7286785" cy="981075"/>
          </a:xfrm>
        </p:spPr>
        <p:txBody>
          <a:bodyPr/>
          <a:lstStyle/>
          <a:p>
            <a:pPr algn="l" defTabSz="893763" eaLnBrk="1" hangingPunct="1">
              <a:lnSpc>
                <a:spcPts val="3800"/>
              </a:lnSpc>
            </a:pPr>
            <a:r>
              <a:rPr lang="en-US" dirty="0" smtClean="0"/>
              <a:t>Use Case: Question Answering</a:t>
            </a:r>
            <a:endParaRPr lang="en-US" sz="2000" dirty="0" smtClean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81125"/>
            <a:ext cx="31242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0"/>
            <a:ext cx="333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hteck 17"/>
          <p:cNvSpPr>
            <a:spLocks noChangeArrowheads="1"/>
          </p:cNvSpPr>
          <p:nvPr/>
        </p:nvSpPr>
        <p:spPr bwMode="auto">
          <a:xfrm>
            <a:off x="249238" y="1214438"/>
            <a:ext cx="496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33CC"/>
                </a:solidFill>
              </a:rPr>
              <a:t>This town is known as "Sin City" &amp; its downtown is "Glitter Gulch"</a:t>
            </a:r>
            <a:endParaRPr lang="en-US" sz="2000" dirty="0">
              <a:solidFill>
                <a:srgbClr val="0033CC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1188" y="3429000"/>
            <a:ext cx="8539162" cy="2943225"/>
            <a:chOff x="611188" y="3429000"/>
            <a:chExt cx="8539162" cy="2943225"/>
          </a:xfrm>
        </p:grpSpPr>
        <p:grpSp>
          <p:nvGrpSpPr>
            <p:cNvPr id="20494" name="Gruppieren 24"/>
            <p:cNvGrpSpPr>
              <a:grpSpLocks/>
            </p:cNvGrpSpPr>
            <p:nvPr/>
          </p:nvGrpSpPr>
          <p:grpSpPr bwMode="auto">
            <a:xfrm>
              <a:off x="611188" y="3429000"/>
              <a:ext cx="8532812" cy="2943225"/>
              <a:chOff x="611560" y="3429000"/>
              <a:chExt cx="8532440" cy="2943553"/>
            </a:xfrm>
          </p:grpSpPr>
          <p:pic>
            <p:nvPicPr>
              <p:cNvPr id="2049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436488"/>
                <a:ext cx="1941660" cy="1936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7" name="Picture 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248" y="3429000"/>
                <a:ext cx="1008111" cy="1234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8" name="Picture 113" descr="dbpedi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2517" y="3789041"/>
                <a:ext cx="1141483" cy="57606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9" name="Textfeld 13"/>
              <p:cNvSpPr txBox="1">
                <a:spLocks noChangeArrowheads="1"/>
              </p:cNvSpPr>
              <p:nvPr/>
            </p:nvSpPr>
            <p:spPr bwMode="auto">
              <a:xfrm>
                <a:off x="4860032" y="4509120"/>
                <a:ext cx="1646605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/>
                  <a:t>knowledge</a:t>
                </a:r>
              </a:p>
              <a:p>
                <a:pPr eaLnBrk="1" hangingPunct="1"/>
                <a:r>
                  <a:rPr lang="de-DE"/>
                  <a:t>back-ends</a:t>
                </a:r>
              </a:p>
            </p:txBody>
          </p:sp>
          <p:sp>
            <p:nvSpPr>
              <p:cNvPr id="20500" name="Textfeld 14"/>
              <p:cNvSpPr txBox="1">
                <a:spLocks noChangeArrowheads="1"/>
              </p:cNvSpPr>
              <p:nvPr/>
            </p:nvSpPr>
            <p:spPr bwMode="auto">
              <a:xfrm>
                <a:off x="611560" y="4437112"/>
                <a:ext cx="2258952" cy="1107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/>
                  <a:t>question</a:t>
                </a:r>
              </a:p>
              <a:p>
                <a:pPr eaLnBrk="1" hangingPunct="1"/>
                <a:r>
                  <a:rPr lang="de-DE"/>
                  <a:t>classification &amp;</a:t>
                </a:r>
              </a:p>
              <a:p>
                <a:pPr eaLnBrk="1" hangingPunct="1"/>
                <a:r>
                  <a:rPr lang="de-DE"/>
                  <a:t>decomposition</a:t>
                </a:r>
              </a:p>
            </p:txBody>
          </p:sp>
          <p:sp>
            <p:nvSpPr>
              <p:cNvPr id="20501" name="Pfeil nach rechts 15"/>
              <p:cNvSpPr>
                <a:spLocks noChangeArrowheads="1"/>
              </p:cNvSpPr>
              <p:nvPr/>
            </p:nvSpPr>
            <p:spPr bwMode="auto">
              <a:xfrm>
                <a:off x="3275856" y="4653136"/>
                <a:ext cx="1296144" cy="50405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gradFill rotWithShape="1">
                <a:gsLst>
                  <a:gs pos="0">
                    <a:srgbClr val="349E10"/>
                  </a:gs>
                  <a:gs pos="50000">
                    <a:srgbClr val="4EE31C"/>
                  </a:gs>
                  <a:gs pos="100000">
                    <a:srgbClr val="5EFF24"/>
                  </a:gs>
                </a:gsLst>
                <a:lin ang="108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0502" name="Picture 110" descr="freebase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3669" y="4509120"/>
                <a:ext cx="1210331" cy="3123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495" name="Picture 2" descr="http://www.mpi-inf.mpg.de/yago-naga/yago/img/yago_logo_mainpag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7838" y="4905375"/>
              <a:ext cx="1052512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11188" y="1922463"/>
            <a:ext cx="7566025" cy="16319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Q: </a:t>
            </a:r>
            <a:r>
              <a:rPr lang="en-US" sz="2000" dirty="0" smtClean="0">
                <a:solidFill>
                  <a:srgbClr val="3333CC"/>
                </a:solidFill>
              </a:rPr>
              <a:t>Sin City ?</a:t>
            </a:r>
          </a:p>
          <a:p>
            <a:pPr eaLnBrk="1" hangingPunct="1"/>
            <a:r>
              <a:rPr lang="en-US" sz="2000" dirty="0" smtClean="0">
                <a:sym typeface="Symbol" pitchFamily="18" charset="2"/>
              </a:rPr>
              <a:t>      movie, graphical novel, nickname for city, …</a:t>
            </a:r>
            <a:r>
              <a:rPr lang="en-US" sz="2000" dirty="0" smtClean="0"/>
              <a:t> </a:t>
            </a:r>
          </a:p>
          <a:p>
            <a:pPr eaLnBrk="1" hangingPunct="1"/>
            <a:r>
              <a:rPr lang="en-US" sz="2000" dirty="0" smtClean="0"/>
              <a:t>A: </a:t>
            </a:r>
            <a:r>
              <a:rPr lang="en-US" sz="2000" dirty="0" smtClean="0">
                <a:solidFill>
                  <a:srgbClr val="3333CC"/>
                </a:solidFill>
              </a:rPr>
              <a:t>Vegas ? Strip ?</a:t>
            </a:r>
          </a:p>
          <a:p>
            <a:pPr eaLnBrk="1" hangingPunct="1"/>
            <a:r>
              <a:rPr lang="en-US" sz="2000" dirty="0" smtClean="0">
                <a:sym typeface="Symbol" pitchFamily="18" charset="2"/>
              </a:rPr>
              <a:t>      </a:t>
            </a:r>
            <a:r>
              <a:rPr lang="en-US" sz="2000" dirty="0" smtClean="0"/>
              <a:t>Vega (star), Suzanne Vega, Vincent Vega, Las Vegas, …</a:t>
            </a:r>
          </a:p>
          <a:p>
            <a:pPr eaLnBrk="1" hangingPunct="1"/>
            <a:r>
              <a:rPr lang="en-US" sz="2000" dirty="0" smtClean="0">
                <a:sym typeface="Symbol" pitchFamily="18" charset="2"/>
              </a:rPr>
              <a:t>      </a:t>
            </a:r>
            <a:r>
              <a:rPr lang="en-US" sz="2000" dirty="0" smtClean="0"/>
              <a:t>comic strip, striptease, Las Vegas Strip, …</a:t>
            </a:r>
            <a:endParaRPr lang="en-US" sz="2000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49238" y="3563185"/>
            <a:ext cx="5545137" cy="725488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Rechteck 19"/>
          <p:cNvSpPr>
            <a:spLocks noChangeArrowheads="1"/>
          </p:cNvSpPr>
          <p:nvPr/>
        </p:nvSpPr>
        <p:spPr bwMode="auto">
          <a:xfrm>
            <a:off x="225425" y="3565525"/>
            <a:ext cx="6624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3333CC"/>
                </a:solidFill>
              </a:rPr>
              <a:t>This American city has two airports </a:t>
            </a:r>
          </a:p>
          <a:p>
            <a:r>
              <a:rPr lang="en-US" sz="2000" dirty="0" smtClean="0">
                <a:solidFill>
                  <a:srgbClr val="3333CC"/>
                </a:solidFill>
              </a:rPr>
              <a:t>named after a war hero and a WW II battle</a:t>
            </a:r>
            <a:endParaRPr lang="en-US" sz="2000" dirty="0">
              <a:solidFill>
                <a:srgbClr val="3333CC"/>
              </a:solidFill>
            </a:endParaRPr>
          </a:p>
        </p:txBody>
      </p:sp>
      <p:sp>
        <p:nvSpPr>
          <p:cNvPr id="25" name="Textfeld 21"/>
          <p:cNvSpPr txBox="1">
            <a:spLocks noChangeArrowheads="1"/>
          </p:cNvSpPr>
          <p:nvPr/>
        </p:nvSpPr>
        <p:spPr bwMode="auto">
          <a:xfrm>
            <a:off x="114587" y="6400649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" b="1" dirty="0" smtClean="0">
              <a:solidFill>
                <a:prstClr val="black"/>
              </a:solidFill>
              <a:latin typeface="Arial" pitchFamily="34" charset="0"/>
              <a:hlinkClick r:id="rId1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hlinkClick r:id="rId10"/>
              </a:rPr>
              <a:t>www.ibm.com/innovation/us/watson/index.htm</a:t>
            </a:r>
            <a:endParaRPr lang="en-US" sz="22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7411" y="5805264"/>
            <a:ext cx="60585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</a:rPr>
              <a:t>D.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</a:rPr>
              <a:t>Ferrucci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</a:rPr>
              <a:t> et al.: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hlinkClick r:id="rId11"/>
              </a:rPr>
              <a:t>Building Watson: An Overview of the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hlinkClick r:id="rId11"/>
              </a:rPr>
              <a:t>DeepQA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hlinkClick r:id="rId11"/>
              </a:rPr>
              <a:t> Project.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</a:rPr>
              <a:t> AI Magazine, Fall 2010.</a:t>
            </a:r>
            <a:endParaRPr lang="en-US" sz="2000" b="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3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24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1692696" y="0"/>
            <a:ext cx="10836696" cy="1124744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Commonsense Properties</a:t>
            </a:r>
            <a:br>
              <a:rPr lang="en-US" sz="4000" dirty="0" smtClean="0"/>
            </a:br>
            <a:r>
              <a:rPr lang="en-US" sz="4000" dirty="0" smtClean="0"/>
              <a:t>with Semantic Types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7078396" y="409836"/>
            <a:ext cx="210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[</a:t>
            </a:r>
            <a:r>
              <a:rPr lang="en-US" sz="1800" dirty="0" smtClean="0"/>
              <a:t>N. </a:t>
            </a:r>
            <a:r>
              <a:rPr lang="en-US" sz="1800" dirty="0" err="1" smtClean="0"/>
              <a:t>Tandon</a:t>
            </a:r>
            <a:r>
              <a:rPr lang="en-US" sz="1800" dirty="0" smtClean="0"/>
              <a:t> et al.: </a:t>
            </a:r>
          </a:p>
          <a:p>
            <a:r>
              <a:rPr lang="en-US" sz="1800" dirty="0" smtClean="0"/>
              <a:t> WSDM 2014]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9287" y="1171198"/>
            <a:ext cx="7111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 Compute the ranges for common-sense relations</a:t>
            </a:r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hasTaste</a:t>
            </a:r>
            <a:r>
              <a:rPr lang="en-US" sz="2000" dirty="0" smtClean="0">
                <a:solidFill>
                  <a:srgbClr val="0000FF"/>
                </a:solidFill>
              </a:rPr>
              <a:t>: </a:t>
            </a:r>
            <a:r>
              <a:rPr lang="en-US" sz="2000" dirty="0" smtClean="0">
                <a:solidFill>
                  <a:srgbClr val="0000FF"/>
                </a:solidFill>
                <a:sym typeface="Symbol"/>
              </a:rPr>
              <a:t>sweet, sour, spicy, 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77072"/>
            <a:ext cx="8420919" cy="282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1"/>
          <p:cNvSpPr txBox="1"/>
          <p:nvPr/>
        </p:nvSpPr>
        <p:spPr>
          <a:xfrm>
            <a:off x="69287" y="1930767"/>
            <a:ext cx="73468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2) Compute the domains for common-sense relations</a:t>
            </a:r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hasTaste</a:t>
            </a:r>
            <a:r>
              <a:rPr lang="en-US" sz="2000" dirty="0" smtClean="0">
                <a:solidFill>
                  <a:srgbClr val="0000FF"/>
                </a:solidFill>
              </a:rPr>
              <a:t>: shake (milk shake), juice…</a:t>
            </a:r>
            <a:endParaRPr lang="en-US" sz="2000" dirty="0" smtClean="0">
              <a:solidFill>
                <a:srgbClr val="0000FF"/>
              </a:solidFill>
              <a:sym typeface="Symbol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69287" y="2708920"/>
            <a:ext cx="41426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3) Compute assertions</a:t>
            </a:r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hasTaste</a:t>
            </a:r>
            <a:r>
              <a:rPr lang="en-US" sz="2000" dirty="0" smtClean="0">
                <a:solidFill>
                  <a:srgbClr val="0000FF"/>
                </a:solidFill>
              </a:rPr>
              <a:t>: { shake/sweet, … }</a:t>
            </a:r>
            <a:endParaRPr lang="en-US" sz="2000" dirty="0" smtClean="0">
              <a:solidFill>
                <a:srgbClr val="0000FF"/>
              </a:solidFill>
              <a:sym typeface="Symbol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70961" y="3429000"/>
            <a:ext cx="87495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all 3 tasks, use label propagation on a graph with few seeds</a:t>
            </a:r>
          </a:p>
          <a:p>
            <a:r>
              <a:rPr lang="en-US" sz="2000" dirty="0" smtClean="0">
                <a:solidFill>
                  <a:schemeClr val="tx2"/>
                </a:solidFill>
                <a:sym typeface="Symbol"/>
              </a:rPr>
              <a:t>from WordNet and with edges from n-gram corpus.</a:t>
            </a:r>
          </a:p>
        </p:txBody>
      </p:sp>
      <p:sp>
        <p:nvSpPr>
          <p:cNvPr id="26" name="TextBox 3"/>
          <p:cNvSpPr txBox="1"/>
          <p:nvPr/>
        </p:nvSpPr>
        <p:spPr>
          <a:xfrm>
            <a:off x="1043608" y="4725144"/>
            <a:ext cx="6812800" cy="1404140"/>
          </a:xfrm>
          <a:prstGeom prst="rect">
            <a:avLst/>
          </a:prstGeom>
          <a:solidFill>
            <a:srgbClr val="92D050"/>
          </a:solidFill>
        </p:spPr>
        <p:txBody>
          <a:bodyPr wrap="none" lIns="360000" tIns="360000" rIns="360000" bIns="360000" rtlCol="0">
            <a:spAutoFit/>
          </a:bodyPr>
          <a:lstStyle/>
          <a:p>
            <a:pPr marL="0"/>
            <a:r>
              <a:rPr lang="en-US" dirty="0" smtClean="0">
                <a:latin typeface="+mj-lt"/>
                <a:sym typeface="Symbol"/>
              </a:rPr>
              <a:t>  </a:t>
            </a:r>
            <a:r>
              <a:rPr lang="en-US" dirty="0" err="1" smtClean="0">
                <a:latin typeface="+mj-lt"/>
              </a:rPr>
              <a:t>WebChild</a:t>
            </a:r>
            <a:r>
              <a:rPr lang="en-US" dirty="0" smtClean="0">
                <a:latin typeface="+mj-lt"/>
              </a:rPr>
              <a:t>: 4 Mio. triples for 19 relations</a:t>
            </a:r>
          </a:p>
          <a:p>
            <a:pPr marL="0"/>
            <a:r>
              <a:rPr lang="en-US" dirty="0" smtClean="0">
                <a:latin typeface="+mj-lt"/>
              </a:rPr>
              <a:t>      </a:t>
            </a:r>
            <a:r>
              <a:rPr lang="en-US" dirty="0" smtClean="0">
                <a:latin typeface="+mj-lt"/>
                <a:hlinkClick r:id="rId4"/>
              </a:rPr>
              <a:t>www.mpi-inf.mpg.de/yago-naga/webchild</a:t>
            </a:r>
            <a:r>
              <a:rPr lang="en-US" dirty="0" smtClean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43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1"/>
            <a:ext cx="9793088" cy="620688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Patterns indicate commonsense rules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b="1685"/>
          <a:stretch/>
        </p:blipFill>
        <p:spPr bwMode="auto">
          <a:xfrm>
            <a:off x="0" y="980728"/>
            <a:ext cx="9144000" cy="58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53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1"/>
            <a:ext cx="9793088" cy="620688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Standard Confidence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b="1685"/>
          <a:stretch/>
        </p:blipFill>
        <p:spPr bwMode="auto">
          <a:xfrm>
            <a:off x="0" y="980728"/>
            <a:ext cx="9144000" cy="58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03648" y="2204864"/>
            <a:ext cx="6696744" cy="4174129"/>
          </a:xfrm>
          <a:prstGeom prst="rect">
            <a:avLst/>
          </a:prstGeom>
          <a:solidFill>
            <a:srgbClr val="66FFCC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2800" dirty="0" smtClean="0"/>
              <a:t>Standard confidence:</a:t>
            </a:r>
          </a:p>
          <a:p>
            <a:r>
              <a:rPr lang="en-US" sz="2800" u="sng" dirty="0" smtClean="0"/>
              <a:t># cases where rule holds</a:t>
            </a:r>
          </a:p>
          <a:p>
            <a:r>
              <a:rPr lang="en-US" sz="2800" dirty="0" smtClean="0"/>
              <a:t>          # all cases</a:t>
            </a:r>
          </a:p>
          <a:p>
            <a:endParaRPr lang="en-US" sz="2800" dirty="0" smtClean="0"/>
          </a:p>
          <a:p>
            <a:r>
              <a:rPr lang="en-US" sz="2800" dirty="0" smtClean="0"/>
              <a:t>Here: 2/3 = 66%</a:t>
            </a:r>
          </a:p>
          <a:p>
            <a:endParaRPr lang="en-US" sz="2800" dirty="0" smtClean="0"/>
          </a:p>
          <a:p>
            <a:r>
              <a:rPr lang="en-US" sz="2800" dirty="0" smtClean="0"/>
              <a:t>Problem: punishing the rule for </a:t>
            </a:r>
          </a:p>
          <a:p>
            <a:r>
              <a:rPr lang="en-US" sz="2800" dirty="0" smtClean="0"/>
              <a:t>the cases that we want to predict!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31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1"/>
            <a:ext cx="9793088" cy="620688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PCA Confidence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b="1685"/>
          <a:stretch/>
        </p:blipFill>
        <p:spPr bwMode="auto">
          <a:xfrm>
            <a:off x="0" y="980728"/>
            <a:ext cx="9144000" cy="58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2204864"/>
            <a:ext cx="9144000" cy="4605016"/>
          </a:xfrm>
          <a:prstGeom prst="rect">
            <a:avLst/>
          </a:prstGeom>
          <a:solidFill>
            <a:srgbClr val="66FFCC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</a:rPr>
              <a:t>Partial Completeness Assumption (PCA):</a:t>
            </a:r>
          </a:p>
          <a:p>
            <a:r>
              <a:rPr lang="en-US" sz="2800" dirty="0" smtClean="0"/>
              <a:t>if the KB knows ≥ 1 child, </a:t>
            </a:r>
          </a:p>
          <a:p>
            <a:r>
              <a:rPr lang="en-US" sz="2800" dirty="0" smtClean="0"/>
              <a:t>then there are no other children.</a:t>
            </a:r>
          </a:p>
          <a:p>
            <a:endParaRPr lang="en-US" sz="2800" dirty="0" smtClean="0"/>
          </a:p>
          <a:p>
            <a:r>
              <a:rPr lang="en-US" sz="2800" dirty="0" smtClean="0"/>
              <a:t>PCA confidence:</a:t>
            </a:r>
          </a:p>
          <a:p>
            <a:r>
              <a:rPr lang="en-US" sz="2800" u="sng" dirty="0" smtClean="0"/>
              <a:t># cases where rule holds                                     _</a:t>
            </a:r>
          </a:p>
          <a:p>
            <a:r>
              <a:rPr lang="en-US" sz="2800" dirty="0" smtClean="0"/>
              <a:t># rule holds + rule produces wrong prediction</a:t>
            </a:r>
          </a:p>
          <a:p>
            <a:endParaRPr lang="en-US" sz="2800" dirty="0" smtClean="0"/>
          </a:p>
          <a:p>
            <a:r>
              <a:rPr lang="en-US" sz="2800" dirty="0" smtClean="0"/>
              <a:t>Here: 2/2 = 100%</a:t>
            </a:r>
          </a:p>
        </p:txBody>
      </p:sp>
    </p:spTree>
    <p:extLst>
      <p:ext uri="{BB962C8B-B14F-4D97-AF65-F5344CB8AC3E}">
        <p14:creationId xmlns:p14="http://schemas.microsoft.com/office/powerpoint/2010/main" val="30707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1"/>
            <a:ext cx="9793088" cy="620688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AMIE: Rule mining on KBs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b="1685"/>
          <a:stretch/>
        </p:blipFill>
        <p:spPr bwMode="auto">
          <a:xfrm>
            <a:off x="0" y="980728"/>
            <a:ext cx="9144000" cy="58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1"/>
              <p:cNvSpPr>
                <a:spLocks noChangeArrowheads="1"/>
              </p:cNvSpPr>
              <p:nvPr/>
            </p:nvSpPr>
            <p:spPr bwMode="auto">
              <a:xfrm>
                <a:off x="0" y="4676971"/>
                <a:ext cx="9144000" cy="2280421"/>
              </a:xfrm>
              <a:prstGeom prst="rect">
                <a:avLst/>
              </a:prstGeom>
              <a:solidFill>
                <a:srgbClr val="99FFCC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t" anchorCtr="0"/>
              <a:lstStyle/>
              <a:p>
                <a:r>
                  <a:rPr lang="en-US" sz="2400" dirty="0" smtClean="0">
                    <a:latin typeface="+mj-lt"/>
                  </a:rPr>
                  <a:t>AMIE inferred commonsense rules from YAGO, such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𝒎𝒂𝒓𝒓𝒊𝒆𝒅𝑻𝒐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𝒚</m:t>
                          </m:r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∧</m:t>
                      </m:r>
                      <m:r>
                        <a:rPr lang="en-US" sz="2400" b="1" i="1" smtClean="0">
                          <a:latin typeface="Cambria Math"/>
                        </a:rPr>
                        <m:t>𝒍𝒊𝒗𝒆𝒔𝑰𝒏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⇒</m:t>
                      </m:r>
                      <m:r>
                        <a:rPr lang="en-US" sz="2400" b="1" i="1" smtClean="0">
                          <a:latin typeface="Cambria Math"/>
                        </a:rPr>
                        <m:t>𝒍𝒊𝒗𝒆𝒔𝑰𝒏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𝒚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𝒛</m:t>
                          </m:r>
                        </m:e>
                      </m:d>
                    </m:oMath>
                  </m:oMathPara>
                </a14:m>
                <a:endParaRPr lang="en-US" sz="2400" b="1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𝒃𝒐𝒓𝒏𝑰𝒏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𝒚</m:t>
                          </m:r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∧</m:t>
                      </m:r>
                      <m:r>
                        <a:rPr lang="en-US" sz="2400" b="1" i="1" smtClean="0">
                          <a:latin typeface="Cambria Math"/>
                        </a:rPr>
                        <m:t>𝒍𝒐𝒄𝒂𝒕𝒆𝒅𝑰𝒏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𝒚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⇒</m:t>
                      </m:r>
                      <m:r>
                        <a:rPr lang="en-US" sz="2400" b="1" i="1" smtClean="0">
                          <a:latin typeface="Cambria Math"/>
                        </a:rPr>
                        <m:t>𝒄𝒊𝒕𝒊𝒛𝒆𝒏𝑶𝒇</m:t>
                      </m:r>
                      <m:r>
                        <a:rPr lang="en-US" sz="2400" b="1" i="1" smtClean="0">
                          <a:latin typeface="Cambria Math"/>
                        </a:rPr>
                        <m:t>(</m:t>
                      </m:r>
                      <m:r>
                        <a:rPr lang="en-US" sz="2400" b="1" i="1" smtClean="0">
                          <a:latin typeface="Cambria Math"/>
                        </a:rPr>
                        <m:t>𝒙</m:t>
                      </m:r>
                      <m:r>
                        <a:rPr lang="en-US" sz="2400" b="1" i="1" smtClean="0">
                          <a:latin typeface="Cambria Math"/>
                        </a:rPr>
                        <m:t>,</m:t>
                      </m:r>
                      <m:r>
                        <a:rPr lang="en-US" sz="2400" b="1" i="1" smtClean="0">
                          <a:latin typeface="Cambria Math"/>
                        </a:rPr>
                        <m:t>𝒛</m:t>
                      </m:r>
                      <m:r>
                        <a:rPr lang="en-US" sz="2400" b="1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b="1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𝒉𝒂𝒔𝑾𝒐𝒏𝑷𝒓𝒊𝒛𝒆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𝑳𝒆𝒊𝒃𝒏𝒊𝒛𝑷𝒓𝒆𝒊𝒔</m:t>
                          </m:r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⇒</m:t>
                      </m:r>
                      <m:r>
                        <a:rPr lang="en-US" sz="2400" b="1" i="1" smtClean="0">
                          <a:latin typeface="Cambria Math"/>
                        </a:rPr>
                        <m:t>𝒍𝒊𝒗𝒆𝒔𝑰𝒏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𝑮𝒆𝒓𝒎𝒂𝒏𝒚</m:t>
                          </m:r>
                        </m:e>
                      </m:d>
                    </m:oMath>
                  </m:oMathPara>
                </a14:m>
                <a:endParaRPr lang="en-US" sz="2400" b="1" dirty="0" smtClean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dirty="0" smtClean="0">
                    <a:latin typeface="+mj-lt"/>
                    <a:hlinkClick r:id="rId4"/>
                  </a:rPr>
                  <a:t>http://www.mpi-inf.mpg.de/departments/ontologies/projects/amie</a:t>
                </a:r>
                <a:r>
                  <a:rPr lang="en-US" sz="2400" dirty="0" smtClean="0">
                    <a:latin typeface="+mj-lt"/>
                    <a:hlinkClick r:id="rId4"/>
                  </a:rPr>
                  <a:t>/</a:t>
                </a:r>
                <a:r>
                  <a:rPr lang="en-US" sz="2400" dirty="0" smtClean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76971"/>
                <a:ext cx="9144000" cy="2280421"/>
              </a:xfrm>
              <a:prstGeom prst="rect">
                <a:avLst/>
              </a:prstGeom>
              <a:blipFill rotWithShape="0">
                <a:blip r:embed="rId5"/>
                <a:stretch>
                  <a:fillRect l="-1000" t="-1872" b="-6684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1835696" y="476672"/>
            <a:ext cx="586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Galarraga</a:t>
            </a:r>
            <a:r>
              <a:rPr lang="en-US" sz="1800" dirty="0" smtClean="0"/>
              <a:t> et al.: WWW'13; </a:t>
            </a:r>
            <a:r>
              <a:rPr lang="en-US" sz="1800" dirty="0" err="1" smtClean="0"/>
              <a:t>Melo</a:t>
            </a:r>
            <a:r>
              <a:rPr lang="en-US" sz="1800" dirty="0" smtClean="0"/>
              <a:t> et al</a:t>
            </a:r>
            <a:r>
              <a:rPr lang="en-US" sz="1800" dirty="0"/>
              <a:t>.: </a:t>
            </a:r>
            <a:r>
              <a:rPr lang="en-US" sz="1800" dirty="0" smtClean="0"/>
              <a:t>FLAIRS‘13]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65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-24933" y="688339"/>
            <a:ext cx="9182370" cy="2524638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-24933" y="3212977"/>
            <a:ext cx="9144001" cy="3645023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-1"/>
            <a:ext cx="9793088" cy="692697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dirty="0" smtClean="0"/>
              <a:t>Commonsense Knowledge: What Next?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548" y="3808487"/>
            <a:ext cx="72378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Colors, shapes, textures, sizes, relative positions, …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2548" y="4199586"/>
            <a:ext cx="6292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of elephants? Height? Length of trunk?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88899" y="4666175"/>
            <a:ext cx="7416980" cy="1614787"/>
            <a:chOff x="1276575" y="4858741"/>
            <a:chExt cx="7416980" cy="1614787"/>
          </a:xfrm>
        </p:grpSpPr>
        <p:sp>
          <p:nvSpPr>
            <p:cNvPr id="15" name="TextBox 14"/>
            <p:cNvSpPr txBox="1"/>
            <p:nvPr/>
          </p:nvSpPr>
          <p:spPr>
            <a:xfrm>
              <a:off x="1276575" y="4858741"/>
              <a:ext cx="31325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Google: "pink elephant"</a:t>
              </a:r>
            </a:p>
            <a:p>
              <a:r>
                <a:rPr lang="en-US" sz="2000" dirty="0" smtClean="0"/>
                <a:t>1.1 Mio. hits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09023" y="4858741"/>
              <a:ext cx="3147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Google: "grey elephant"</a:t>
              </a:r>
            </a:p>
            <a:p>
              <a:r>
                <a:rPr lang="en-US" sz="2000" dirty="0" smtClean="0"/>
                <a:t>370 000 hits</a:t>
              </a:r>
              <a:endParaRPr lang="en-US" sz="2000" dirty="0"/>
            </a:p>
          </p:txBody>
        </p:sp>
        <p:pic>
          <p:nvPicPr>
            <p:cNvPr id="17" name="Picture 2" descr="http://i1.ytimg.com/vi/RoysQe-2HS4/sd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262" y="5248293"/>
              <a:ext cx="1511924" cy="113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www.dailygalaxy.com/photos/uncategorized/2007/05/29/elephant_her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207" y="5339585"/>
              <a:ext cx="1728348" cy="113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2005" y="3285267"/>
            <a:ext cx="7186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800" dirty="0" smtClean="0">
                <a:latin typeface="+mj-lt"/>
              </a:rPr>
              <a:t>Knowledge from images &amp; photos (+text)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05" y="688338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800" dirty="0" smtClean="0">
                <a:latin typeface="+mj-lt"/>
              </a:rPr>
              <a:t>Advanced rules (beyond Horn clauses)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8843" y="6245038"/>
            <a:ext cx="85090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Co-occurrence in scenes? (see projects </a:t>
            </a:r>
            <a:r>
              <a:rPr lang="en-US" dirty="0" err="1" smtClean="0"/>
              <a:t>ImageNet</a:t>
            </a:r>
            <a:r>
              <a:rPr lang="en-US" dirty="0" smtClean="0"/>
              <a:t>, NEIL, etc.)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737539" y="1211558"/>
            <a:ext cx="7381529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 x:  type(</a:t>
            </a:r>
            <a:r>
              <a:rPr lang="en-US" altLang="en-US" sz="2000" dirty="0" err="1" smtClean="0">
                <a:solidFill>
                  <a:srgbClr val="0000FF"/>
                </a:solidFill>
                <a:sym typeface="Symbol" pitchFamily="18" charset="2"/>
              </a:rPr>
              <a:t>x,spider</a:t>
            </a: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) </a:t>
            </a:r>
            <a:r>
              <a:rPr lang="en-US" altLang="en-US" sz="2000" dirty="0" smtClean="0">
                <a:solidFill>
                  <a:srgbClr val="0000FF"/>
                </a:solidFill>
                <a:sym typeface="Symbol"/>
              </a:rPr>
              <a:t> </a:t>
            </a:r>
            <a:r>
              <a:rPr lang="en-US" altLang="en-US" sz="2000" dirty="0" err="1" smtClean="0">
                <a:solidFill>
                  <a:srgbClr val="0000FF"/>
                </a:solidFill>
                <a:sym typeface="Symbol"/>
              </a:rPr>
              <a:t>numLegs</a:t>
            </a:r>
            <a:r>
              <a:rPr lang="en-US" altLang="en-US" sz="2000" dirty="0" smtClean="0">
                <a:solidFill>
                  <a:srgbClr val="0000FF"/>
                </a:solidFill>
                <a:sym typeface="Symbol"/>
              </a:rPr>
              <a:t>(x)=8</a:t>
            </a:r>
          </a:p>
          <a:p>
            <a:pPr lvl="0">
              <a:lnSpc>
                <a:spcPts val="2000"/>
              </a:lnSpc>
            </a:pP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 x:  type(</a:t>
            </a:r>
            <a:r>
              <a:rPr lang="en-US" altLang="en-US" sz="2000" dirty="0" err="1" smtClean="0">
                <a:solidFill>
                  <a:srgbClr val="0000FF"/>
                </a:solidFill>
                <a:sym typeface="Symbol" pitchFamily="18" charset="2"/>
              </a:rPr>
              <a:t>x,animal</a:t>
            </a: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) </a:t>
            </a:r>
            <a:r>
              <a:rPr lang="en-US" altLang="en-US" sz="2000" dirty="0" smtClean="0">
                <a:solidFill>
                  <a:srgbClr val="0000FF"/>
                </a:solidFill>
                <a:sym typeface="Symbol"/>
              </a:rPr>
              <a:t> </a:t>
            </a:r>
            <a:r>
              <a:rPr lang="en-US" altLang="en-US" sz="2000" dirty="0" err="1" smtClean="0">
                <a:solidFill>
                  <a:srgbClr val="0000FF"/>
                </a:solidFill>
                <a:sym typeface="Symbol"/>
              </a:rPr>
              <a:t>hasLegs</a:t>
            </a:r>
            <a:r>
              <a:rPr lang="en-US" altLang="en-US" sz="2000" dirty="0" smtClean="0">
                <a:solidFill>
                  <a:srgbClr val="0000FF"/>
                </a:solidFill>
                <a:sym typeface="Symbol"/>
              </a:rPr>
              <a:t>(x)  even(</a:t>
            </a:r>
            <a:r>
              <a:rPr lang="en-US" altLang="en-US" sz="2000" dirty="0" err="1" smtClean="0">
                <a:solidFill>
                  <a:srgbClr val="0000FF"/>
                </a:solidFill>
                <a:sym typeface="Symbol"/>
              </a:rPr>
              <a:t>numLegs</a:t>
            </a:r>
            <a:r>
              <a:rPr lang="en-US" altLang="en-US" sz="2000" dirty="0" smtClean="0">
                <a:solidFill>
                  <a:srgbClr val="0000FF"/>
                </a:solidFill>
                <a:sym typeface="Symbol"/>
              </a:rPr>
              <a:t>(x))</a:t>
            </a:r>
          </a:p>
          <a:p>
            <a:pPr eaLnBrk="1" hangingPunct="1">
              <a:lnSpc>
                <a:spcPts val="2000"/>
              </a:lnSpc>
            </a:pP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 x: human(x)    ( y: mother(</a:t>
            </a:r>
            <a:r>
              <a:rPr lang="en-US" altLang="en-US" sz="2000" dirty="0" err="1" smtClean="0">
                <a:solidFill>
                  <a:srgbClr val="0000FF"/>
                </a:solidFill>
                <a:sym typeface="Symbol" pitchFamily="18" charset="2"/>
              </a:rPr>
              <a:t>x,y</a:t>
            </a: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)   z: father(</a:t>
            </a:r>
            <a:r>
              <a:rPr lang="en-US" altLang="en-US" sz="2000" dirty="0" err="1" smtClean="0">
                <a:solidFill>
                  <a:srgbClr val="0000FF"/>
                </a:solidFill>
                <a:sym typeface="Symbol" pitchFamily="18" charset="2"/>
              </a:rPr>
              <a:t>x,z</a:t>
            </a: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))</a:t>
            </a:r>
          </a:p>
          <a:p>
            <a:pPr>
              <a:lnSpc>
                <a:spcPts val="2000"/>
              </a:lnSpc>
            </a:pPr>
            <a:r>
              <a:rPr lang="en-US" altLang="en-US" sz="2000" dirty="0" smtClean="0">
                <a:solidFill>
                  <a:srgbClr val="0000FF"/>
                </a:solidFill>
                <a:sym typeface="Symbol" pitchFamily="18" charset="2"/>
              </a:rPr>
              <a:t> x: human(x)    (male(x) </a:t>
            </a:r>
            <a:r>
              <a:rPr lang="en-US" altLang="en-US" sz="2000" dirty="0" smtClean="0">
                <a:solidFill>
                  <a:srgbClr val="0000FF"/>
                </a:solidFill>
                <a:sym typeface="Symbol"/>
              </a:rPr>
              <a:t> female(x))</a:t>
            </a:r>
            <a:endParaRPr lang="en-US" altLang="en-US" sz="20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415" y="2317777"/>
            <a:ext cx="58641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handle negations (“pope must not marry”)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2548" y="2748664"/>
            <a:ext cx="67585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cope with reporting bias (“most people are rich”)</a:t>
            </a:r>
          </a:p>
        </p:txBody>
      </p:sp>
    </p:spTree>
    <p:extLst>
      <p:ext uri="{BB962C8B-B14F-4D97-AF65-F5344CB8AC3E}">
        <p14:creationId xmlns:p14="http://schemas.microsoft.com/office/powerpoint/2010/main" val="1325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7821" y="-1"/>
            <a:ext cx="9171821" cy="764705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Take-Home Lessons</a:t>
            </a:r>
          </a:p>
        </p:txBody>
      </p:sp>
      <p:sp>
        <p:nvSpPr>
          <p:cNvPr id="19" name="Rectangle 25"/>
          <p:cNvSpPr/>
          <p:nvPr/>
        </p:nvSpPr>
        <p:spPr bwMode="auto">
          <a:xfrm>
            <a:off x="17477" y="3284984"/>
            <a:ext cx="9144000" cy="151216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003217" y="3429000"/>
            <a:ext cx="827181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Properties &amp; rules </a:t>
            </a:r>
            <a:r>
              <a:rPr lang="en-US" sz="2400" dirty="0" smtClean="0"/>
              <a:t>beneficial for applications: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sentiment mining &amp; opinion analysis, data cleaning &amp; KB curation,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more knowledge extraction &amp; deeper language understanding </a:t>
            </a:r>
          </a:p>
        </p:txBody>
      </p:sp>
      <p:pic>
        <p:nvPicPr>
          <p:cNvPr id="21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8" y="3284984"/>
            <a:ext cx="876240" cy="1215430"/>
          </a:xfrm>
          <a:prstGeom prst="rect">
            <a:avLst/>
          </a:prstGeom>
          <a:noFill/>
        </p:spPr>
      </p:pic>
      <p:sp>
        <p:nvSpPr>
          <p:cNvPr id="22" name="Rectangle 25"/>
          <p:cNvSpPr/>
          <p:nvPr/>
        </p:nvSpPr>
        <p:spPr bwMode="auto">
          <a:xfrm>
            <a:off x="38187" y="980728"/>
            <a:ext cx="9123289" cy="187220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1023928" y="1124744"/>
            <a:ext cx="77219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Commonsense knowledge </a:t>
            </a:r>
            <a:r>
              <a:rPr lang="en-US" sz="2400" dirty="0" smtClean="0"/>
              <a:t>is cool &amp; open topic: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can combine rule mining, patterns, crowdsourcing, AI, … 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beneficial for sentiment mining &amp; opinion analysis,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more knowledge extraction &amp; deeper language understanding</a:t>
            </a:r>
          </a:p>
        </p:txBody>
      </p:sp>
      <p:pic>
        <p:nvPicPr>
          <p:cNvPr id="24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9" y="980728"/>
            <a:ext cx="876240" cy="1215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98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52303"/>
            <a:ext cx="9144000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dirty="0" smtClean="0"/>
              <a:t>Open Problems and Grand Challenges</a:t>
            </a:r>
          </a:p>
        </p:txBody>
      </p:sp>
      <p:sp>
        <p:nvSpPr>
          <p:cNvPr id="4" name="Rectangle 27"/>
          <p:cNvSpPr/>
          <p:nvPr/>
        </p:nvSpPr>
        <p:spPr bwMode="auto">
          <a:xfrm>
            <a:off x="0" y="2769434"/>
            <a:ext cx="9144000" cy="107214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899592" y="2933970"/>
            <a:ext cx="640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Commonsense rules </a:t>
            </a:r>
            <a:r>
              <a:rPr lang="en-US" sz="2400" dirty="0" smtClean="0">
                <a:solidFill>
                  <a:srgbClr val="0066FF"/>
                </a:solidFill>
              </a:rPr>
              <a:t>beyond Horn clauses</a:t>
            </a:r>
          </a:p>
        </p:txBody>
      </p:sp>
      <p:sp>
        <p:nvSpPr>
          <p:cNvPr id="8" name="Rectangle 27"/>
          <p:cNvSpPr/>
          <p:nvPr/>
        </p:nvSpPr>
        <p:spPr bwMode="auto">
          <a:xfrm>
            <a:off x="0" y="1124744"/>
            <a:ext cx="9144000" cy="144016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99592" y="1217273"/>
            <a:ext cx="649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Comprehensive </a:t>
            </a:r>
            <a:r>
              <a:rPr lang="en-US" sz="2400" dirty="0" smtClean="0">
                <a:solidFill>
                  <a:srgbClr val="0066FF"/>
                </a:solidFill>
              </a:rPr>
              <a:t>commonsense knowledge </a:t>
            </a:r>
          </a:p>
          <a:p>
            <a:r>
              <a:rPr lang="en-US" sz="2400" dirty="0" smtClean="0"/>
              <a:t>organized in </a:t>
            </a:r>
            <a:r>
              <a:rPr lang="en-US" sz="2400" dirty="0" smtClean="0">
                <a:solidFill>
                  <a:srgbClr val="0066FF"/>
                </a:solidFill>
              </a:rPr>
              <a:t>ontologically clean </a:t>
            </a:r>
            <a:r>
              <a:rPr lang="en-US" sz="2400" dirty="0" smtClean="0"/>
              <a:t>manner</a:t>
            </a:r>
          </a:p>
        </p:txBody>
      </p:sp>
      <p:pic>
        <p:nvPicPr>
          <p:cNvPr id="10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7273"/>
            <a:ext cx="899592" cy="899592"/>
          </a:xfrm>
          <a:prstGeom prst="rect">
            <a:avLst/>
          </a:prstGeom>
          <a:noFill/>
        </p:spPr>
      </p:pic>
      <p:sp>
        <p:nvSpPr>
          <p:cNvPr id="12" name="TextBox 21"/>
          <p:cNvSpPr txBox="1"/>
          <p:nvPr/>
        </p:nvSpPr>
        <p:spPr>
          <a:xfrm>
            <a:off x="905154" y="2048270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especially for emotions and other analytics</a:t>
            </a:r>
          </a:p>
        </p:txBody>
      </p:sp>
      <p:pic>
        <p:nvPicPr>
          <p:cNvPr id="13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32" y="2855708"/>
            <a:ext cx="899592" cy="899592"/>
          </a:xfrm>
          <a:prstGeom prst="rect">
            <a:avLst/>
          </a:prstGeom>
          <a:noFill/>
        </p:spPr>
      </p:pic>
      <p:sp>
        <p:nvSpPr>
          <p:cNvPr id="16" name="Rectangle 27"/>
          <p:cNvSpPr/>
          <p:nvPr/>
        </p:nvSpPr>
        <p:spPr bwMode="auto">
          <a:xfrm>
            <a:off x="0" y="3999025"/>
            <a:ext cx="9144000" cy="1308247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4" y="4110014"/>
            <a:ext cx="827584" cy="812537"/>
          </a:xfrm>
          <a:prstGeom prst="rect">
            <a:avLst/>
          </a:prstGeom>
          <a:noFill/>
        </p:spPr>
      </p:pic>
      <p:sp>
        <p:nvSpPr>
          <p:cNvPr id="21" name="TextBox 13"/>
          <p:cNvSpPr txBox="1"/>
          <p:nvPr/>
        </p:nvSpPr>
        <p:spPr>
          <a:xfrm>
            <a:off x="899592" y="4060777"/>
            <a:ext cx="777571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ts val="3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Visual knowledge </a:t>
            </a:r>
            <a:r>
              <a:rPr lang="en-US" sz="2400" dirty="0" smtClean="0"/>
              <a:t>with text grounding highly useful: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populate concepts, typical activities &amp; scenes</a:t>
            </a:r>
          </a:p>
          <a:p>
            <a:pPr eaLnBrk="0" hangingPunct="0">
              <a:lnSpc>
                <a:spcPts val="3000"/>
              </a:lnSpc>
            </a:pPr>
            <a:r>
              <a:rPr lang="en-US" sz="2000" dirty="0" smtClean="0"/>
              <a:t>could serve as training data for image &amp; video understanding</a:t>
            </a:r>
          </a:p>
        </p:txBody>
      </p:sp>
      <p:pic>
        <p:nvPicPr>
          <p:cNvPr id="17" name="Picture 4" descr="C:\Users\weikum\AppData\Local\Temp\million-dollars-pile-of-mone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3660" y="1250114"/>
            <a:ext cx="1505613" cy="1158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02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5961474"/>
            <a:ext cx="8496944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92696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6448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 lvl="0">
              <a:lnSpc>
                <a:spcPts val="2400"/>
              </a:lnSpc>
            </a:pPr>
            <a:r>
              <a:rPr lang="en-US" dirty="0" smtClean="0">
                <a:solidFill>
                  <a:srgbClr val="000000"/>
                </a:solidFill>
              </a:rPr>
              <a:t>Validity Times of Facts</a:t>
            </a:r>
          </a:p>
          <a:p>
            <a:pPr>
              <a:lnSpc>
                <a:spcPts val="2400"/>
              </a:lnSpc>
            </a:pP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feld 14"/>
          <p:cNvSpPr txBox="1">
            <a:spLocks noChangeArrowheads="1"/>
          </p:cNvSpPr>
          <p:nvPr/>
        </p:nvSpPr>
        <p:spPr bwMode="auto">
          <a:xfrm>
            <a:off x="251520" y="1268760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2" name="Textfeld 14"/>
          <p:cNvSpPr txBox="1">
            <a:spLocks noChangeArrowheads="1"/>
          </p:cNvSpPr>
          <p:nvPr/>
        </p:nvSpPr>
        <p:spPr bwMode="auto">
          <a:xfrm>
            <a:off x="251520" y="1988840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3" name="Textfeld 14"/>
          <p:cNvSpPr txBox="1">
            <a:spLocks noChangeArrowheads="1"/>
          </p:cNvSpPr>
          <p:nvPr/>
        </p:nvSpPr>
        <p:spPr bwMode="auto">
          <a:xfrm>
            <a:off x="251520" y="278092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4" name="Textfeld 14"/>
          <p:cNvSpPr txBox="1">
            <a:spLocks noChangeArrowheads="1"/>
          </p:cNvSpPr>
          <p:nvPr/>
        </p:nvSpPr>
        <p:spPr bwMode="auto">
          <a:xfrm>
            <a:off x="251520" y="3573016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6" name="Textfeld 14"/>
          <p:cNvSpPr txBox="1">
            <a:spLocks noChangeArrowheads="1"/>
          </p:cNvSpPr>
          <p:nvPr/>
        </p:nvSpPr>
        <p:spPr bwMode="auto">
          <a:xfrm>
            <a:off x="251520" y="443711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7" name="Textfeld 14"/>
          <p:cNvSpPr txBox="1">
            <a:spLocks noChangeArrowheads="1"/>
          </p:cNvSpPr>
          <p:nvPr/>
        </p:nvSpPr>
        <p:spPr bwMode="auto">
          <a:xfrm>
            <a:off x="251520" y="515719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011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8"/>
          <p:cNvSpPr>
            <a:spLocks noChangeArrowheads="1"/>
          </p:cNvSpPr>
          <p:nvPr/>
        </p:nvSpPr>
        <p:spPr bwMode="auto">
          <a:xfrm>
            <a:off x="-5950" y="4581127"/>
            <a:ext cx="9138051" cy="2276873"/>
          </a:xfrm>
          <a:prstGeom prst="rect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2" name="Rectangle 8"/>
          <p:cNvSpPr>
            <a:spLocks noChangeArrowheads="1"/>
          </p:cNvSpPr>
          <p:nvPr/>
        </p:nvSpPr>
        <p:spPr bwMode="auto">
          <a:xfrm>
            <a:off x="-5949" y="2852936"/>
            <a:ext cx="9149949" cy="1728191"/>
          </a:xfrm>
          <a:prstGeom prst="rect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5" name="Rectangle 8"/>
          <p:cNvSpPr>
            <a:spLocks noChangeArrowheads="1"/>
          </p:cNvSpPr>
          <p:nvPr/>
        </p:nvSpPr>
        <p:spPr bwMode="auto">
          <a:xfrm>
            <a:off x="881" y="771669"/>
            <a:ext cx="9144000" cy="2081267"/>
          </a:xfrm>
          <a:prstGeom prst="rect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34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Summary</a:t>
            </a:r>
            <a:endParaRPr lang="en-US" sz="2000" dirty="0" smtClean="0"/>
          </a:p>
        </p:txBody>
      </p:sp>
      <p:sp>
        <p:nvSpPr>
          <p:cNvPr id="63499" name="TextBox 18"/>
          <p:cNvSpPr txBox="1">
            <a:spLocks noChangeArrowheads="1"/>
          </p:cNvSpPr>
          <p:nvPr/>
        </p:nvSpPr>
        <p:spPr bwMode="auto">
          <a:xfrm>
            <a:off x="107504" y="764704"/>
            <a:ext cx="9145624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en-US" sz="2400" dirty="0" smtClean="0"/>
              <a:t> Knowledge Bases from Web are Real, Big &amp; Useful:</a:t>
            </a:r>
          </a:p>
          <a:p>
            <a:pPr>
              <a:lnSpc>
                <a:spcPts val="3200"/>
              </a:lnSpc>
            </a:pPr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0000FF"/>
                </a:solidFill>
              </a:rPr>
              <a:t>Entities, Classes &amp; Relations 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/>
              <a:t> Key Asset for </a:t>
            </a:r>
            <a:r>
              <a:rPr lang="en-US" sz="2400" dirty="0" smtClean="0">
                <a:solidFill>
                  <a:srgbClr val="0000FF"/>
                </a:solidFill>
              </a:rPr>
              <a:t>Intelligent Applications</a:t>
            </a:r>
            <a:r>
              <a:rPr lang="en-US" sz="2400" dirty="0" smtClean="0"/>
              <a:t>: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 smtClean="0"/>
              <a:t>  </a:t>
            </a:r>
            <a:r>
              <a:rPr lang="en-US" sz="1800" dirty="0" smtClean="0"/>
              <a:t>Semantic Search, Question Answering, Machine Reading, Digital Humanities,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1800" dirty="0" smtClean="0"/>
              <a:t>   </a:t>
            </a:r>
            <a:r>
              <a:rPr lang="en-US" sz="1800" dirty="0" err="1" smtClean="0"/>
              <a:t>Text&amp;Data</a:t>
            </a:r>
            <a:r>
              <a:rPr lang="en-US" sz="1800" dirty="0" smtClean="0"/>
              <a:t> Analytics, Summarization, Reasoning, Smart Recommendations, …</a:t>
            </a:r>
          </a:p>
          <a:p>
            <a:pPr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Harvesting Methods </a:t>
            </a:r>
            <a:r>
              <a:rPr lang="en-US" sz="2400" dirty="0" smtClean="0"/>
              <a:t>for Entities &amp; Classes Taxonomies  </a:t>
            </a:r>
            <a:endParaRPr lang="en-US" sz="2400" dirty="0" smtClean="0">
              <a:solidFill>
                <a:srgbClr val="3333CC"/>
              </a:solidFill>
            </a:endParaRPr>
          </a:p>
          <a:p>
            <a:pPr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/>
              <a:t> Methods for extracting </a:t>
            </a:r>
            <a:r>
              <a:rPr lang="en-US" sz="2400" dirty="0" smtClean="0">
                <a:solidFill>
                  <a:srgbClr val="0000FF"/>
                </a:solidFill>
              </a:rPr>
              <a:t>Relational Facts</a:t>
            </a:r>
          </a:p>
          <a:p>
            <a:pPr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NERD &amp; ER</a:t>
            </a:r>
            <a:r>
              <a:rPr lang="en-US" sz="2400" dirty="0" smtClean="0"/>
              <a:t>: Methods for Contextual &amp; Linked Knowledge</a:t>
            </a:r>
          </a:p>
          <a:p>
            <a:pPr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/>
              <a:t> Rich Research </a:t>
            </a:r>
            <a:r>
              <a:rPr lang="en-US" sz="2400" dirty="0" smtClean="0">
                <a:solidFill>
                  <a:srgbClr val="0000FF"/>
                </a:solidFill>
              </a:rPr>
              <a:t>Challenges &amp; Opportunities</a:t>
            </a:r>
            <a:r>
              <a:rPr lang="en-US" sz="2400" dirty="0" smtClean="0"/>
              <a:t>:</a:t>
            </a:r>
          </a:p>
          <a:p>
            <a:pPr eaLnBrk="1" hangingPunct="1">
              <a:lnSpc>
                <a:spcPts val="2400"/>
              </a:lnSpc>
            </a:pPr>
            <a:r>
              <a:rPr lang="en-US" sz="2400" dirty="0" smtClean="0">
                <a:solidFill>
                  <a:srgbClr val="3333CC"/>
                </a:solidFill>
              </a:rPr>
              <a:t>   </a:t>
            </a:r>
            <a:r>
              <a:rPr lang="en-US" sz="1800" dirty="0" smtClean="0"/>
              <a:t>scale &amp; robustness; temporal, multimodal, commonsense;</a:t>
            </a:r>
          </a:p>
          <a:p>
            <a:pPr eaLnBrk="1" hangingPunct="1">
              <a:lnSpc>
                <a:spcPts val="2400"/>
              </a:lnSpc>
            </a:pPr>
            <a:r>
              <a:rPr lang="en-US" sz="1800" dirty="0" smtClean="0"/>
              <a:t>    open &amp; real-time knowledge discovery; …</a:t>
            </a:r>
          </a:p>
          <a:p>
            <a:pPr>
              <a:lnSpc>
                <a:spcPts val="32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/>
              <a:t> Models &amp; Methods from </a:t>
            </a:r>
            <a:r>
              <a:rPr lang="en-US" sz="2400" dirty="0" smtClean="0">
                <a:solidFill>
                  <a:srgbClr val="0000FF"/>
                </a:solidFill>
              </a:rPr>
              <a:t>Different Communities</a:t>
            </a:r>
            <a:r>
              <a:rPr lang="en-US" sz="2400" dirty="0" smtClean="0"/>
              <a:t>: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 smtClean="0"/>
              <a:t>   </a:t>
            </a:r>
            <a:r>
              <a:rPr lang="en-US" sz="1800" dirty="0" smtClean="0"/>
              <a:t>DB, Web, AI, IR, NLP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2" grpId="0" animBg="1"/>
      <p:bldP spid="162" grpId="1" animBg="1"/>
      <p:bldP spid="1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 Course </a:t>
            </a:r>
            <a:r>
              <a:rPr lang="en-US" dirty="0" smtClean="0"/>
              <a:t>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80" y="2492896"/>
            <a:ext cx="822960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hlinkClick r:id="rId2"/>
              </a:rPr>
              <a:t>http://r.jyu.fi/dzg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764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6810" y="653789"/>
            <a:ext cx="8839200" cy="941851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52400" y="685800"/>
            <a:ext cx="8915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800" dirty="0" smtClean="0">
                <a:solidFill>
                  <a:srgbClr val="3333CC"/>
                </a:solidFill>
              </a:rPr>
              <a:t>This American city has two airports, one named after a WW II hero and one named after a WW II battle field.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0" y="-15240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 smtClean="0">
                <a:latin typeface="+mj-lt"/>
                <a:cs typeface="Times New Roman" pitchFamily="18" charset="0"/>
              </a:rPr>
              <a:t>Playing Jeopardy!</a:t>
            </a:r>
            <a:endParaRPr lang="en-US" sz="3600" b="1" dirty="0">
              <a:latin typeface="+mj-lt"/>
              <a:cs typeface="Times New Roman" pitchFamily="18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179512" y="1972444"/>
            <a:ext cx="10763250" cy="8724900"/>
            <a:chOff x="82082" y="1872343"/>
            <a:chExt cx="10763250" cy="8724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082" y="1872343"/>
              <a:ext cx="10763250" cy="872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764708" y="4453718"/>
              <a:ext cx="5543550" cy="19941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377372" y="2229619"/>
            <a:ext cx="10782300" cy="8467725"/>
            <a:chOff x="377372" y="2116137"/>
            <a:chExt cx="10782300" cy="8467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372" y="2116137"/>
              <a:ext cx="10782300" cy="846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2067850" y="4562929"/>
              <a:ext cx="2304125" cy="2090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77502" y="2476500"/>
            <a:ext cx="10763250" cy="8724900"/>
            <a:chOff x="1074189" y="2094183"/>
            <a:chExt cx="10763250" cy="8724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4189" y="2094183"/>
              <a:ext cx="10763250" cy="872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449687" y="5843361"/>
              <a:ext cx="2619375" cy="16939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4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-396552" y="0"/>
            <a:ext cx="10009112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Knowledge Bases in the Big Data Era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043608" y="3645024"/>
            <a:ext cx="405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Tapping unstructured data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043608" y="4293096"/>
            <a:ext cx="4152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>
              <a:lnSpc>
                <a:spcPts val="2400"/>
              </a:lnSpc>
            </a:pPr>
            <a:r>
              <a:rPr lang="en-US" sz="2400" dirty="0" smtClean="0">
                <a:latin typeface="+mj-lt"/>
              </a:rPr>
              <a:t>Connecting structured &amp;</a:t>
            </a:r>
          </a:p>
          <a:p>
            <a:pPr marL="0">
              <a:lnSpc>
                <a:spcPts val="2400"/>
              </a:lnSpc>
            </a:pPr>
            <a:r>
              <a:rPr lang="en-US" sz="2400" dirty="0" smtClean="0">
                <a:latin typeface="+mj-lt"/>
              </a:rPr>
              <a:t>unstructured data sources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043608" y="2924944"/>
            <a:ext cx="393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Discovering data sources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043608" y="1772816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Scalable algorithms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043608" y="2348880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Distributed platforms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043608" y="5085184"/>
            <a:ext cx="34816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>
              <a:lnSpc>
                <a:spcPts val="2400"/>
              </a:lnSpc>
            </a:pPr>
            <a:r>
              <a:rPr lang="en-US" sz="2400" dirty="0" smtClean="0">
                <a:latin typeface="+mj-lt"/>
              </a:rPr>
              <a:t>Making sense of </a:t>
            </a:r>
          </a:p>
          <a:p>
            <a:pPr marL="0">
              <a:lnSpc>
                <a:spcPts val="2400"/>
              </a:lnSpc>
            </a:pPr>
            <a:r>
              <a:rPr lang="en-US" sz="2400" dirty="0" smtClean="0">
                <a:latin typeface="+mj-lt"/>
              </a:rPr>
              <a:t>heterogeneous, dirty, </a:t>
            </a:r>
          </a:p>
          <a:p>
            <a:pPr marL="0">
              <a:lnSpc>
                <a:spcPts val="2400"/>
              </a:lnSpc>
            </a:pPr>
            <a:r>
              <a:rPr lang="en-US" sz="2400" dirty="0" smtClean="0">
                <a:latin typeface="+mj-lt"/>
              </a:rPr>
              <a:t>or uncertain data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23528" y="980728"/>
            <a:ext cx="3329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800" dirty="0" smtClean="0">
                <a:latin typeface="+mj-lt"/>
              </a:rPr>
              <a:t>Big Data Analytics</a:t>
            </a:r>
          </a:p>
        </p:txBody>
      </p:sp>
      <p:sp>
        <p:nvSpPr>
          <p:cNvPr id="28" name="Stern mit 5 Zacken 27"/>
          <p:cNvSpPr/>
          <p:nvPr/>
        </p:nvSpPr>
        <p:spPr bwMode="auto">
          <a:xfrm>
            <a:off x="432048" y="1772816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Stern mit 5 Zacken 28"/>
          <p:cNvSpPr/>
          <p:nvPr/>
        </p:nvSpPr>
        <p:spPr bwMode="auto">
          <a:xfrm>
            <a:off x="432048" y="2348880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Stern mit 5 Zacken 29"/>
          <p:cNvSpPr/>
          <p:nvPr/>
        </p:nvSpPr>
        <p:spPr bwMode="auto">
          <a:xfrm>
            <a:off x="432048" y="2924944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Stern mit 5 Zacken 30"/>
          <p:cNvSpPr/>
          <p:nvPr/>
        </p:nvSpPr>
        <p:spPr bwMode="auto">
          <a:xfrm>
            <a:off x="432048" y="3645024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Stern mit 5 Zacken 31"/>
          <p:cNvSpPr/>
          <p:nvPr/>
        </p:nvSpPr>
        <p:spPr bwMode="auto">
          <a:xfrm>
            <a:off x="432048" y="4293096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Stern mit 5 Zacken 32"/>
          <p:cNvSpPr/>
          <p:nvPr/>
        </p:nvSpPr>
        <p:spPr bwMode="auto">
          <a:xfrm>
            <a:off x="432048" y="5013176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732240" y="3068960"/>
            <a:ext cx="2101857" cy="2431435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sz="2800" dirty="0" smtClean="0">
                <a:latin typeface="+mj-lt"/>
              </a:rPr>
              <a:t>Knowledge</a:t>
            </a:r>
          </a:p>
          <a:p>
            <a:pPr marL="0"/>
            <a:r>
              <a:rPr lang="en-US" sz="2800" dirty="0" smtClean="0">
                <a:latin typeface="+mj-lt"/>
              </a:rPr>
              <a:t>Bases:</a:t>
            </a:r>
          </a:p>
          <a:p>
            <a:pPr marL="0"/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entities</a:t>
            </a:r>
            <a:r>
              <a:rPr lang="en-US" sz="2400" dirty="0" smtClean="0">
                <a:latin typeface="+mj-lt"/>
              </a:rPr>
              <a:t>,</a:t>
            </a:r>
          </a:p>
          <a:p>
            <a:pPr marL="0"/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relations</a:t>
            </a:r>
            <a:r>
              <a:rPr lang="en-US" sz="2400" dirty="0" smtClean="0">
                <a:latin typeface="+mj-lt"/>
              </a:rPr>
              <a:t>,</a:t>
            </a:r>
          </a:p>
          <a:p>
            <a:pPr marL="0"/>
            <a:r>
              <a:rPr lang="en-US" sz="2400" dirty="0" smtClean="0">
                <a:latin typeface="+mj-lt"/>
              </a:rPr>
              <a:t>time, space,</a:t>
            </a:r>
          </a:p>
          <a:p>
            <a:pPr marL="0"/>
            <a:r>
              <a:rPr lang="en-US" sz="2400" dirty="0" smtClean="0">
                <a:latin typeface="+mj-lt"/>
              </a:rPr>
              <a:t> …</a:t>
            </a:r>
          </a:p>
        </p:txBody>
      </p:sp>
      <p:cxnSp>
        <p:nvCxnSpPr>
          <p:cNvPr id="36" name="Form 35"/>
          <p:cNvCxnSpPr>
            <a:stCxn id="24" idx="3"/>
            <a:endCxn id="34" idx="0"/>
          </p:cNvCxnSpPr>
          <p:nvPr/>
        </p:nvCxnSpPr>
        <p:spPr bwMode="auto">
          <a:xfrm>
            <a:off x="4134519" y="2003649"/>
            <a:ext cx="3648650" cy="1065311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Form 37"/>
          <p:cNvCxnSpPr>
            <a:stCxn id="25" idx="3"/>
            <a:endCxn id="34" idx="0"/>
          </p:cNvCxnSpPr>
          <p:nvPr/>
        </p:nvCxnSpPr>
        <p:spPr bwMode="auto">
          <a:xfrm>
            <a:off x="4339703" y="2579713"/>
            <a:ext cx="3443466" cy="489247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krümmte Verbindung 42"/>
          <p:cNvCxnSpPr>
            <a:stCxn id="34" idx="1"/>
            <a:endCxn id="23" idx="3"/>
          </p:cNvCxnSpPr>
          <p:nvPr/>
        </p:nvCxnSpPr>
        <p:spPr bwMode="auto">
          <a:xfrm rot="10800000">
            <a:off x="4974492" y="3155778"/>
            <a:ext cx="1757748" cy="11289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krümmte Verbindung 44"/>
          <p:cNvCxnSpPr>
            <a:stCxn id="34" idx="1"/>
            <a:endCxn id="18" idx="3"/>
          </p:cNvCxnSpPr>
          <p:nvPr/>
        </p:nvCxnSpPr>
        <p:spPr bwMode="auto">
          <a:xfrm rot="10800000">
            <a:off x="5100744" y="3875858"/>
            <a:ext cx="1631496" cy="40882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krümmte Verbindung 46"/>
          <p:cNvCxnSpPr>
            <a:stCxn id="34" idx="1"/>
            <a:endCxn id="22" idx="3"/>
          </p:cNvCxnSpPr>
          <p:nvPr/>
        </p:nvCxnSpPr>
        <p:spPr bwMode="auto">
          <a:xfrm rot="10800000" flipV="1">
            <a:off x="5195708" y="4284677"/>
            <a:ext cx="1536533" cy="36236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krümmte Verbindung 48"/>
          <p:cNvCxnSpPr>
            <a:stCxn id="34" idx="1"/>
          </p:cNvCxnSpPr>
          <p:nvPr/>
        </p:nvCxnSpPr>
        <p:spPr bwMode="auto">
          <a:xfrm rot="10800000" flipV="1">
            <a:off x="4427984" y="4284678"/>
            <a:ext cx="2304256" cy="1232554"/>
          </a:xfrm>
          <a:prstGeom prst="curvedConnector3">
            <a:avLst>
              <a:gd name="adj1" fmla="val 34127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52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uppieren 749"/>
          <p:cNvGrpSpPr/>
          <p:nvPr/>
        </p:nvGrpSpPr>
        <p:grpSpPr>
          <a:xfrm>
            <a:off x="1115897" y="4757340"/>
            <a:ext cx="1984760" cy="1576199"/>
            <a:chOff x="7236296" y="2996952"/>
            <a:chExt cx="1907700" cy="1440160"/>
          </a:xfrm>
        </p:grpSpPr>
        <p:grpSp>
          <p:nvGrpSpPr>
            <p:cNvPr id="238" name="Gruppieren 322"/>
            <p:cNvGrpSpPr/>
            <p:nvPr/>
          </p:nvGrpSpPr>
          <p:grpSpPr>
            <a:xfrm>
              <a:off x="7236296" y="2996952"/>
              <a:ext cx="1508194" cy="1440160"/>
              <a:chOff x="7635806" y="2996952"/>
              <a:chExt cx="1508194" cy="1440160"/>
            </a:xfrm>
          </p:grpSpPr>
          <p:pic>
            <p:nvPicPr>
              <p:cNvPr id="240" name="Picture 5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35806" y="2996952"/>
                <a:ext cx="1508194" cy="144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1" name="Zylinder 265"/>
              <p:cNvSpPr/>
              <p:nvPr/>
            </p:nvSpPr>
            <p:spPr bwMode="auto">
              <a:xfrm>
                <a:off x="7812360" y="3212976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99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Zylinder 266"/>
              <p:cNvSpPr/>
              <p:nvPr/>
            </p:nvSpPr>
            <p:spPr bwMode="auto">
              <a:xfrm>
                <a:off x="8244408" y="364502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33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Zylinder 267"/>
              <p:cNvSpPr/>
              <p:nvPr/>
            </p:nvSpPr>
            <p:spPr bwMode="auto">
              <a:xfrm>
                <a:off x="8460432" y="4077072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4" name="Zylinder 268"/>
              <p:cNvSpPr/>
              <p:nvPr/>
            </p:nvSpPr>
            <p:spPr bwMode="auto">
              <a:xfrm>
                <a:off x="7884368" y="400506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5" name="Zylinder 269"/>
              <p:cNvSpPr/>
              <p:nvPr/>
            </p:nvSpPr>
            <p:spPr bwMode="auto">
              <a:xfrm>
                <a:off x="8855968" y="364502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6" name="Zylinder 270"/>
              <p:cNvSpPr/>
              <p:nvPr/>
            </p:nvSpPr>
            <p:spPr bwMode="auto">
              <a:xfrm>
                <a:off x="8532440" y="3068960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47" name="Gerade Verbindung 272"/>
              <p:cNvCxnSpPr>
                <a:stCxn id="241" idx="4"/>
                <a:endCxn id="246" idx="2"/>
              </p:cNvCxnSpPr>
              <p:nvPr/>
            </p:nvCxnSpPr>
            <p:spPr bwMode="auto">
              <a:xfrm flipV="1">
                <a:off x="8100392" y="3212976"/>
                <a:ext cx="432048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8" name="Gerade Verbindung 273"/>
              <p:cNvCxnSpPr>
                <a:stCxn id="244" idx="1"/>
                <a:endCxn id="241" idx="3"/>
              </p:cNvCxnSpPr>
              <p:nvPr/>
            </p:nvCxnSpPr>
            <p:spPr bwMode="auto">
              <a:xfrm flipH="1" flipV="1">
                <a:off x="7956376" y="3501008"/>
                <a:ext cx="72008" cy="50405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9" name="Gerade Verbindung 276"/>
              <p:cNvCxnSpPr>
                <a:stCxn id="242" idx="1"/>
                <a:endCxn id="246" idx="3"/>
              </p:cNvCxnSpPr>
              <p:nvPr/>
            </p:nvCxnSpPr>
            <p:spPr bwMode="auto">
              <a:xfrm flipV="1">
                <a:off x="8388424" y="3356992"/>
                <a:ext cx="288032" cy="28803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279"/>
              <p:cNvCxnSpPr>
                <a:stCxn id="243" idx="1"/>
                <a:endCxn id="242" idx="3"/>
              </p:cNvCxnSpPr>
              <p:nvPr/>
            </p:nvCxnSpPr>
            <p:spPr bwMode="auto">
              <a:xfrm flipH="1" flipV="1">
                <a:off x="8388424" y="3933056"/>
                <a:ext cx="216024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1" name="Gerade Verbindung 285"/>
              <p:cNvCxnSpPr>
                <a:stCxn id="243" idx="2"/>
                <a:endCxn id="244" idx="4"/>
              </p:cNvCxnSpPr>
              <p:nvPr/>
            </p:nvCxnSpPr>
            <p:spPr bwMode="auto">
              <a:xfrm flipH="1" flipV="1">
                <a:off x="8172400" y="4149080"/>
                <a:ext cx="288032" cy="7200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2" name="Gerade Verbindung 288"/>
              <p:cNvCxnSpPr>
                <a:stCxn id="242" idx="3"/>
                <a:endCxn id="244" idx="4"/>
              </p:cNvCxnSpPr>
              <p:nvPr/>
            </p:nvCxnSpPr>
            <p:spPr bwMode="auto">
              <a:xfrm flipH="1">
                <a:off x="8172400" y="3933056"/>
                <a:ext cx="216024" cy="21602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3" name="Gerade Verbindung 292"/>
              <p:cNvCxnSpPr>
                <a:stCxn id="245" idx="1"/>
                <a:endCxn id="246" idx="3"/>
              </p:cNvCxnSpPr>
              <p:nvPr/>
            </p:nvCxnSpPr>
            <p:spPr bwMode="auto">
              <a:xfrm flipH="1" flipV="1">
                <a:off x="8676456" y="3356992"/>
                <a:ext cx="323528" cy="28803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4" name="Gerade Verbindung 295"/>
              <p:cNvCxnSpPr>
                <a:stCxn id="243" idx="1"/>
                <a:endCxn id="245" idx="3"/>
              </p:cNvCxnSpPr>
              <p:nvPr/>
            </p:nvCxnSpPr>
            <p:spPr bwMode="auto">
              <a:xfrm flipV="1">
                <a:off x="8604448" y="3933056"/>
                <a:ext cx="395536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39" name="Textfeld 452"/>
            <p:cNvSpPr txBox="1"/>
            <p:nvPr/>
          </p:nvSpPr>
          <p:spPr>
            <a:xfrm rot="5400000">
              <a:off x="8820798" y="360051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2400" dirty="0">
                <a:solidFill>
                  <a:srgbClr val="0066CC"/>
                </a:solidFill>
              </a:endParaRPr>
            </a:p>
          </p:txBody>
        </p:sp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44016"/>
            <a:ext cx="9204570" cy="98072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Take-Home Message: </a:t>
            </a:r>
            <a:br>
              <a:rPr lang="en-US" dirty="0" smtClean="0"/>
            </a:br>
            <a:r>
              <a:rPr lang="en-US" dirty="0" smtClean="0"/>
              <a:t>From Web &amp; Text to Knowledge</a:t>
            </a:r>
            <a:endParaRPr lang="en-US" sz="2000" dirty="0" smtClean="0"/>
          </a:p>
        </p:txBody>
      </p:sp>
      <p:grpSp>
        <p:nvGrpSpPr>
          <p:cNvPr id="2" name="Gruppieren 157"/>
          <p:cNvGrpSpPr>
            <a:grpSpLocks/>
          </p:cNvGrpSpPr>
          <p:nvPr/>
        </p:nvGrpSpPr>
        <p:grpSpPr bwMode="auto">
          <a:xfrm>
            <a:off x="12969" y="3868287"/>
            <a:ext cx="1949117" cy="1755963"/>
            <a:chOff x="5575182" y="637228"/>
            <a:chExt cx="2508842" cy="2508842"/>
          </a:xfrm>
        </p:grpSpPr>
        <p:pic>
          <p:nvPicPr>
            <p:cNvPr id="16467" name="Picture 5" descr="glo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182" y="637228"/>
              <a:ext cx="2508842" cy="250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669"/>
            <p:cNvGrpSpPr>
              <a:grpSpLocks/>
            </p:cNvGrpSpPr>
            <p:nvPr/>
          </p:nvGrpSpPr>
          <p:grpSpPr bwMode="auto">
            <a:xfrm>
              <a:off x="6876256" y="1340768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97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98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9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0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1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2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5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6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4" name="Group 669"/>
            <p:cNvGrpSpPr>
              <a:grpSpLocks/>
            </p:cNvGrpSpPr>
            <p:nvPr/>
          </p:nvGrpSpPr>
          <p:grpSpPr bwMode="auto">
            <a:xfrm>
              <a:off x="6516216" y="2636912"/>
              <a:ext cx="288031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87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8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5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6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5" name="Group 669"/>
            <p:cNvGrpSpPr>
              <a:grpSpLocks/>
            </p:cNvGrpSpPr>
            <p:nvPr/>
          </p:nvGrpSpPr>
          <p:grpSpPr bwMode="auto">
            <a:xfrm>
              <a:off x="7524329" y="2276872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77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8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6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6" name="Group 669"/>
            <p:cNvGrpSpPr>
              <a:grpSpLocks/>
            </p:cNvGrpSpPr>
            <p:nvPr/>
          </p:nvGrpSpPr>
          <p:grpSpPr bwMode="auto">
            <a:xfrm>
              <a:off x="5796136" y="1124744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67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CC66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8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16472" name="Gekrümmte Verbindung 163"/>
            <p:cNvCxnSpPr>
              <a:cxnSpLocks noChangeShapeType="1"/>
            </p:cNvCxnSpPr>
            <p:nvPr/>
          </p:nvCxnSpPr>
          <p:spPr bwMode="auto">
            <a:xfrm rot="16200000" flipH="1">
              <a:off x="6480438" y="1052156"/>
              <a:ext cx="719595" cy="1728193"/>
            </a:xfrm>
            <a:prstGeom prst="curvedConnector3">
              <a:avLst>
                <a:gd name="adj1" fmla="val 72944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73" name="Gekrümmte Verbindung 164"/>
            <p:cNvCxnSpPr>
              <a:cxnSpLocks noChangeShapeType="1"/>
            </p:cNvCxnSpPr>
            <p:nvPr/>
          </p:nvCxnSpPr>
          <p:spPr bwMode="auto">
            <a:xfrm>
              <a:off x="6156176" y="1340190"/>
              <a:ext cx="720046" cy="216024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74" name="Gekrümmte Verbindung 165"/>
            <p:cNvCxnSpPr>
              <a:cxnSpLocks noChangeShapeType="1"/>
            </p:cNvCxnSpPr>
            <p:nvPr/>
          </p:nvCxnSpPr>
          <p:spPr bwMode="auto">
            <a:xfrm flipV="1">
              <a:off x="6804247" y="2492318"/>
              <a:ext cx="720048" cy="360040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75" name="Gekrümmte Verbindung 166"/>
            <p:cNvCxnSpPr>
              <a:cxnSpLocks noChangeShapeType="1"/>
            </p:cNvCxnSpPr>
            <p:nvPr/>
          </p:nvCxnSpPr>
          <p:spPr bwMode="auto">
            <a:xfrm rot="16200000" flipV="1">
              <a:off x="7128511" y="1700229"/>
              <a:ext cx="503571" cy="648073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" name="Group 669"/>
            <p:cNvGrpSpPr>
              <a:grpSpLocks/>
            </p:cNvGrpSpPr>
            <p:nvPr/>
          </p:nvGrpSpPr>
          <p:grpSpPr bwMode="auto">
            <a:xfrm>
              <a:off x="6228184" y="2060848"/>
              <a:ext cx="288031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57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8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16477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80112" y="1700808"/>
              <a:ext cx="326744" cy="466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980728"/>
              <a:ext cx="311889" cy="41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628800"/>
              <a:ext cx="302010" cy="44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480" name="Gekrümmte Verbindung 171"/>
            <p:cNvCxnSpPr>
              <a:cxnSpLocks noChangeShapeType="1"/>
            </p:cNvCxnSpPr>
            <p:nvPr/>
          </p:nvCxnSpPr>
          <p:spPr bwMode="auto">
            <a:xfrm rot="10800000" flipV="1">
              <a:off x="7236296" y="1189986"/>
              <a:ext cx="288032" cy="366227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81" name="Form 172"/>
            <p:cNvCxnSpPr>
              <a:cxnSpLocks noChangeShapeType="1"/>
            </p:cNvCxnSpPr>
            <p:nvPr/>
          </p:nvCxnSpPr>
          <p:spPr bwMode="auto">
            <a:xfrm rot="16200000" flipH="1">
              <a:off x="5931266" y="1979403"/>
              <a:ext cx="109108" cy="484673"/>
            </a:xfrm>
            <a:prstGeom prst="curvedConnector2">
              <a:avLst/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82" name="Gekrümmte Verbindung 173"/>
            <p:cNvCxnSpPr>
              <a:cxnSpLocks noChangeShapeType="1"/>
            </p:cNvCxnSpPr>
            <p:nvPr/>
          </p:nvCxnSpPr>
          <p:spPr bwMode="auto">
            <a:xfrm rot="5400000">
              <a:off x="7695788" y="2080481"/>
              <a:ext cx="204115" cy="187025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83" name="Form 174"/>
            <p:cNvCxnSpPr>
              <a:cxnSpLocks noChangeShapeType="1"/>
            </p:cNvCxnSpPr>
            <p:nvPr/>
          </p:nvCxnSpPr>
          <p:spPr bwMode="auto">
            <a:xfrm rot="16200000" flipH="1">
              <a:off x="5787250" y="2123419"/>
              <a:ext cx="685172" cy="772705"/>
            </a:xfrm>
            <a:prstGeom prst="curvedConnector2">
              <a:avLst/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84" name="Gekrümmte Verbindung 175"/>
            <p:cNvCxnSpPr>
              <a:cxnSpLocks noChangeShapeType="1"/>
            </p:cNvCxnSpPr>
            <p:nvPr/>
          </p:nvCxnSpPr>
          <p:spPr bwMode="auto">
            <a:xfrm flipV="1">
              <a:off x="5906856" y="1189987"/>
              <a:ext cx="1617472" cy="744010"/>
            </a:xfrm>
            <a:prstGeom prst="curvedConnector3">
              <a:avLst>
                <a:gd name="adj1" fmla="val 38222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Ellipse 31"/>
          <p:cNvSpPr/>
          <p:nvPr/>
        </p:nvSpPr>
        <p:spPr bwMode="auto">
          <a:xfrm>
            <a:off x="1145999" y="3089819"/>
            <a:ext cx="2438400" cy="981075"/>
          </a:xfrm>
          <a:prstGeom prst="ellipse">
            <a:avLst/>
          </a:prstGeom>
          <a:solidFill>
            <a:srgbClr val="00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2" name="Textfeld 34"/>
          <p:cNvSpPr txBox="1"/>
          <p:nvPr/>
        </p:nvSpPr>
        <p:spPr bwMode="auto">
          <a:xfrm>
            <a:off x="1399035" y="3041747"/>
            <a:ext cx="1959191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Web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Contents</a:t>
            </a:r>
            <a:endParaRPr lang="en-US" sz="3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Ellipse 35"/>
          <p:cNvSpPr/>
          <p:nvPr/>
        </p:nvSpPr>
        <p:spPr bwMode="auto">
          <a:xfrm>
            <a:off x="4397199" y="3089819"/>
            <a:ext cx="2438400" cy="895350"/>
          </a:xfrm>
          <a:prstGeom prst="ellipse">
            <a:avLst/>
          </a:prstGeom>
          <a:solidFill>
            <a:srgbClr val="00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" name="Textfeld 36"/>
          <p:cNvSpPr txBox="1"/>
          <p:nvPr/>
        </p:nvSpPr>
        <p:spPr bwMode="auto">
          <a:xfrm>
            <a:off x="4511499" y="3278732"/>
            <a:ext cx="23701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Knowledge</a:t>
            </a:r>
            <a:endParaRPr lang="en-US" sz="3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1812403" y="1235917"/>
            <a:ext cx="5275803" cy="1689027"/>
            <a:chOff x="2416410" y="1151510"/>
            <a:chExt cx="5275804" cy="1689026"/>
          </a:xfrm>
        </p:grpSpPr>
        <p:sp>
          <p:nvSpPr>
            <p:cNvPr id="25" name="Nach unten gekrümmter Pfeil 38"/>
            <p:cNvSpPr/>
            <p:nvPr/>
          </p:nvSpPr>
          <p:spPr bwMode="auto">
            <a:xfrm>
              <a:off x="2970888" y="1948917"/>
              <a:ext cx="3454401" cy="881061"/>
            </a:xfrm>
            <a:prstGeom prst="curved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2" name="Textfeld 56"/>
            <p:cNvSpPr txBox="1"/>
            <p:nvPr/>
          </p:nvSpPr>
          <p:spPr bwMode="auto">
            <a:xfrm>
              <a:off x="2416410" y="1151510"/>
              <a:ext cx="5275804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ysClr val="windowText" lastClr="000000"/>
                  </a:solidFill>
                </a:rPr>
                <a:t>more knowledge, analytics, insight</a:t>
              </a: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Textfeld 57"/>
            <p:cNvSpPr txBox="1"/>
            <p:nvPr/>
          </p:nvSpPr>
          <p:spPr bwMode="auto">
            <a:xfrm>
              <a:off x="3807855" y="2009540"/>
              <a:ext cx="1806905" cy="830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ysClr val="windowText" lastClr="000000"/>
                  </a:solidFill>
                </a:rPr>
                <a:t>knowledge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ysClr val="windowText" lastClr="000000"/>
                  </a:solidFill>
                </a:rPr>
                <a:t>acquisition</a:t>
              </a: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2365199" y="3894147"/>
            <a:ext cx="3454400" cy="1010186"/>
            <a:chOff x="2982913" y="3538003"/>
            <a:chExt cx="3454401" cy="1010185"/>
          </a:xfrm>
        </p:grpSpPr>
        <p:sp>
          <p:nvSpPr>
            <p:cNvPr id="26" name="Nach unten gekrümmter Pfeil 45"/>
            <p:cNvSpPr/>
            <p:nvPr/>
          </p:nvSpPr>
          <p:spPr bwMode="auto">
            <a:xfrm rot="10800000">
              <a:off x="2982913" y="3667126"/>
              <a:ext cx="3454401" cy="881062"/>
            </a:xfrm>
            <a:prstGeom prst="curved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5" name="Textfeld 58"/>
            <p:cNvSpPr txBox="1"/>
            <p:nvPr/>
          </p:nvSpPr>
          <p:spPr bwMode="auto">
            <a:xfrm>
              <a:off x="3924300" y="4005264"/>
              <a:ext cx="184731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feld 59"/>
            <p:cNvSpPr txBox="1"/>
            <p:nvPr/>
          </p:nvSpPr>
          <p:spPr bwMode="auto">
            <a:xfrm>
              <a:off x="3670205" y="3538003"/>
              <a:ext cx="2167582" cy="830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ysClr val="windowText" lastClr="000000"/>
                  </a:solidFill>
                </a:rPr>
                <a:t>intelligent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ysClr val="windowText" lastClr="000000"/>
                  </a:solidFill>
                </a:rPr>
                <a:t>interpretation</a:t>
              </a: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99674" y="2940584"/>
            <a:ext cx="3243049" cy="1336675"/>
            <a:chOff x="6909523" y="1585913"/>
            <a:chExt cx="2552318" cy="895350"/>
          </a:xfrm>
        </p:grpSpPr>
        <p:sp>
          <p:nvSpPr>
            <p:cNvPr id="151" name="Ellipse 35"/>
            <p:cNvSpPr/>
            <p:nvPr/>
          </p:nvSpPr>
          <p:spPr bwMode="auto">
            <a:xfrm>
              <a:off x="6909523" y="1585913"/>
              <a:ext cx="2438400" cy="895350"/>
            </a:xfrm>
            <a:prstGeom prst="ellipse">
              <a:avLst/>
            </a:prstGeom>
            <a:solidFill>
              <a:srgbClr val="00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52" name="Textfeld 36"/>
            <p:cNvSpPr txBox="1"/>
            <p:nvPr/>
          </p:nvSpPr>
          <p:spPr bwMode="auto">
            <a:xfrm>
              <a:off x="7041252" y="1749344"/>
              <a:ext cx="2420589" cy="4741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4000" kern="0" err="1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Knowledge</a:t>
              </a:r>
              <a:endParaRPr lang="de-DE" sz="4000" ker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01" name="Nach unten gekrümmter Pfeil 38"/>
          <p:cNvSpPr/>
          <p:nvPr/>
        </p:nvSpPr>
        <p:spPr bwMode="auto">
          <a:xfrm>
            <a:off x="2082624" y="1697582"/>
            <a:ext cx="4248150" cy="1384300"/>
          </a:xfrm>
          <a:prstGeom prst="curvedDownArrow">
            <a:avLst>
              <a:gd name="adj1" fmla="val 35835"/>
              <a:gd name="adj2" fmla="val 84394"/>
              <a:gd name="adj3" fmla="val 25000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54" name="Gruppieren 747"/>
          <p:cNvGrpSpPr/>
          <p:nvPr/>
        </p:nvGrpSpPr>
        <p:grpSpPr>
          <a:xfrm>
            <a:off x="5303962" y="3791715"/>
            <a:ext cx="3515008" cy="3152093"/>
            <a:chOff x="2627784" y="620688"/>
            <a:chExt cx="3513603" cy="3384082"/>
          </a:xfrm>
        </p:grpSpPr>
        <p:grpSp>
          <p:nvGrpSpPr>
            <p:cNvPr id="155" name="Gruppieren 409"/>
            <p:cNvGrpSpPr/>
            <p:nvPr/>
          </p:nvGrpSpPr>
          <p:grpSpPr>
            <a:xfrm>
              <a:off x="3203848" y="1052736"/>
              <a:ext cx="2937539" cy="2952034"/>
              <a:chOff x="3131840" y="891446"/>
              <a:chExt cx="2937539" cy="2952034"/>
            </a:xfrm>
          </p:grpSpPr>
          <p:pic>
            <p:nvPicPr>
              <p:cNvPr id="157" name="Picture 5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47864" y="908720"/>
                <a:ext cx="2084590" cy="1993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8" name="Document"/>
              <p:cNvSpPr>
                <a:spLocks noEditPoints="1" noChangeArrowheads="1"/>
              </p:cNvSpPr>
              <p:nvPr/>
            </p:nvSpPr>
            <p:spPr bwMode="auto">
              <a:xfrm>
                <a:off x="3601481" y="1028854"/>
                <a:ext cx="404848" cy="514007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9" name="Document"/>
              <p:cNvSpPr>
                <a:spLocks noEditPoints="1" noChangeArrowheads="1"/>
              </p:cNvSpPr>
              <p:nvPr/>
            </p:nvSpPr>
            <p:spPr bwMode="auto">
              <a:xfrm>
                <a:off x="4659184" y="891446"/>
                <a:ext cx="404848" cy="514007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0" name="Document"/>
              <p:cNvSpPr>
                <a:spLocks noEditPoints="1" noChangeArrowheads="1"/>
              </p:cNvSpPr>
              <p:nvPr/>
            </p:nvSpPr>
            <p:spPr bwMode="auto">
              <a:xfrm>
                <a:off x="3819721" y="2459567"/>
                <a:ext cx="404848" cy="515416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pic>
            <p:nvPicPr>
              <p:cNvPr id="161" name="Picture 87" descr="MCj03085420000[1]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707904" y="1052736"/>
                <a:ext cx="192245" cy="426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2" name="Gruppieren 362"/>
              <p:cNvGrpSpPr/>
              <p:nvPr/>
            </p:nvGrpSpPr>
            <p:grpSpPr>
              <a:xfrm>
                <a:off x="3635896" y="1052736"/>
                <a:ext cx="360040" cy="504056"/>
                <a:chOff x="2555777" y="3051848"/>
                <a:chExt cx="1008111" cy="1055733"/>
              </a:xfrm>
            </p:grpSpPr>
            <p:pic>
              <p:nvPicPr>
                <p:cNvPr id="235" name="Picture 2" descr="Film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555777" y="3051848"/>
                  <a:ext cx="1008111" cy="1055733"/>
                </a:xfrm>
                <a:prstGeom prst="rect">
                  <a:avLst/>
                </a:prstGeom>
                <a:noFill/>
              </p:spPr>
            </p:pic>
            <p:pic>
              <p:nvPicPr>
                <p:cNvPr id="236" name="Picture 4" descr="http://postercabaret.com/media/catalog/product/a/l/alamogoodbadugly_8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699792" y="3212976"/>
                  <a:ext cx="720079" cy="738543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63" name="Picture 19" descr="http://upload.wikimedia.org/wikipedia/commons/thumb/5/5f/Ennio_Morricone_Cannes_2007.jpg/220px-Ennio_Morricone_Cannes_2007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788024" y="908720"/>
                <a:ext cx="260742" cy="393483"/>
              </a:xfrm>
              <a:prstGeom prst="rect">
                <a:avLst/>
              </a:prstGeom>
              <a:noFill/>
            </p:spPr>
          </p:pic>
          <p:pic>
            <p:nvPicPr>
              <p:cNvPr id="164" name="Picture 23" descr="http://2.bp.blogspot.com/-rCD8lSJpIqY/T8cCuaVt0qI/AAAAAAAADf8/BZvUJ-qJERo/s640/5a82d470790920f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779912" y="2492896"/>
                <a:ext cx="504056" cy="336391"/>
              </a:xfrm>
              <a:prstGeom prst="rect">
                <a:avLst/>
              </a:prstGeom>
              <a:noFill/>
            </p:spPr>
          </p:pic>
          <p:sp>
            <p:nvSpPr>
              <p:cNvPr id="165" name="Document"/>
              <p:cNvSpPr>
                <a:spLocks noEditPoints="1" noChangeArrowheads="1"/>
              </p:cNvSpPr>
              <p:nvPr/>
            </p:nvSpPr>
            <p:spPr bwMode="auto">
              <a:xfrm>
                <a:off x="3131840" y="1772816"/>
                <a:ext cx="548864" cy="514007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66" name="Gruppieren 371"/>
              <p:cNvGrpSpPr/>
              <p:nvPr/>
            </p:nvGrpSpPr>
            <p:grpSpPr>
              <a:xfrm>
                <a:off x="3203848" y="1772816"/>
                <a:ext cx="504055" cy="398562"/>
                <a:chOff x="144463" y="144463"/>
                <a:chExt cx="3238500" cy="1666875"/>
              </a:xfrm>
            </p:grpSpPr>
            <p:pic>
              <p:nvPicPr>
                <p:cNvPr id="233" name="Picture 6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144463" y="144463"/>
                  <a:ext cx="3238500" cy="166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34" name="Picture 17" descr="http://www.clipartguide.com/_small/0808-0801-1116-0545.jp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179512" y="188640"/>
                  <a:ext cx="1043608" cy="1584176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67" name="Group 14"/>
              <p:cNvGrpSpPr>
                <a:grpSpLocks/>
              </p:cNvGrpSpPr>
              <p:nvPr/>
            </p:nvGrpSpPr>
            <p:grpSpPr bwMode="auto">
              <a:xfrm rot="19856098" flipH="1">
                <a:off x="4625557" y="1470021"/>
                <a:ext cx="1443822" cy="2373459"/>
                <a:chOff x="3368" y="1832"/>
                <a:chExt cx="813" cy="876"/>
              </a:xfrm>
            </p:grpSpPr>
            <p:grpSp>
              <p:nvGrpSpPr>
                <p:cNvPr id="183" name="Group 15"/>
                <p:cNvGrpSpPr>
                  <a:grpSpLocks/>
                </p:cNvGrpSpPr>
                <p:nvPr/>
              </p:nvGrpSpPr>
              <p:grpSpPr bwMode="auto">
                <a:xfrm rot="21103525" flipH="1">
                  <a:off x="3443" y="1841"/>
                  <a:ext cx="728" cy="499"/>
                  <a:chOff x="1466" y="2371"/>
                  <a:chExt cx="590" cy="590"/>
                </a:xfrm>
              </p:grpSpPr>
              <p:grpSp>
                <p:nvGrpSpPr>
                  <p:cNvPr id="225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1466" y="2371"/>
                    <a:ext cx="590" cy="590"/>
                    <a:chOff x="1466" y="2371"/>
                    <a:chExt cx="590" cy="590"/>
                  </a:xfrm>
                </p:grpSpPr>
                <p:sp>
                  <p:nvSpPr>
                    <p:cNvPr id="231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466" y="2371"/>
                      <a:ext cx="501" cy="343"/>
                    </a:xfrm>
                    <a:custGeom>
                      <a:avLst/>
                      <a:gdLst>
                        <a:gd name="T0" fmla="*/ 0 w 1004"/>
                        <a:gd name="T1" fmla="*/ 1 h 685"/>
                        <a:gd name="T2" fmla="*/ 0 w 1004"/>
                        <a:gd name="T3" fmla="*/ 1 h 685"/>
                        <a:gd name="T4" fmla="*/ 0 w 1004"/>
                        <a:gd name="T5" fmla="*/ 1 h 685"/>
                        <a:gd name="T6" fmla="*/ 0 w 1004"/>
                        <a:gd name="T7" fmla="*/ 1 h 685"/>
                        <a:gd name="T8" fmla="*/ 0 w 1004"/>
                        <a:gd name="T9" fmla="*/ 1 h 685"/>
                        <a:gd name="T10" fmla="*/ 0 w 1004"/>
                        <a:gd name="T11" fmla="*/ 1 h 685"/>
                        <a:gd name="T12" fmla="*/ 0 w 1004"/>
                        <a:gd name="T13" fmla="*/ 1 h 685"/>
                        <a:gd name="T14" fmla="*/ 0 w 1004"/>
                        <a:gd name="T15" fmla="*/ 1 h 685"/>
                        <a:gd name="T16" fmla="*/ 0 w 1004"/>
                        <a:gd name="T17" fmla="*/ 1 h 685"/>
                        <a:gd name="T18" fmla="*/ 0 w 1004"/>
                        <a:gd name="T19" fmla="*/ 1 h 685"/>
                        <a:gd name="T20" fmla="*/ 0 w 1004"/>
                        <a:gd name="T21" fmla="*/ 1 h 685"/>
                        <a:gd name="T22" fmla="*/ 0 w 1004"/>
                        <a:gd name="T23" fmla="*/ 1 h 685"/>
                        <a:gd name="T24" fmla="*/ 0 w 1004"/>
                        <a:gd name="T25" fmla="*/ 1 h 685"/>
                        <a:gd name="T26" fmla="*/ 0 w 1004"/>
                        <a:gd name="T27" fmla="*/ 1 h 685"/>
                        <a:gd name="T28" fmla="*/ 0 w 1004"/>
                        <a:gd name="T29" fmla="*/ 1 h 685"/>
                        <a:gd name="T30" fmla="*/ 0 w 1004"/>
                        <a:gd name="T31" fmla="*/ 1 h 685"/>
                        <a:gd name="T32" fmla="*/ 0 w 1004"/>
                        <a:gd name="T33" fmla="*/ 0 h 685"/>
                        <a:gd name="T34" fmla="*/ 0 w 1004"/>
                        <a:gd name="T35" fmla="*/ 0 h 685"/>
                        <a:gd name="T36" fmla="*/ 0 w 1004"/>
                        <a:gd name="T37" fmla="*/ 1 h 685"/>
                        <a:gd name="T38" fmla="*/ 0 w 1004"/>
                        <a:gd name="T39" fmla="*/ 1 h 685"/>
                        <a:gd name="T40" fmla="*/ 0 w 1004"/>
                        <a:gd name="T41" fmla="*/ 1 h 685"/>
                        <a:gd name="T42" fmla="*/ 0 w 1004"/>
                        <a:gd name="T43" fmla="*/ 1 h 685"/>
                        <a:gd name="T44" fmla="*/ 0 w 1004"/>
                        <a:gd name="T45" fmla="*/ 1 h 685"/>
                        <a:gd name="T46" fmla="*/ 0 w 1004"/>
                        <a:gd name="T47" fmla="*/ 1 h 685"/>
                        <a:gd name="T48" fmla="*/ 0 w 1004"/>
                        <a:gd name="T49" fmla="*/ 1 h 685"/>
                        <a:gd name="T50" fmla="*/ 0 w 1004"/>
                        <a:gd name="T51" fmla="*/ 1 h 685"/>
                        <a:gd name="T52" fmla="*/ 0 w 1004"/>
                        <a:gd name="T53" fmla="*/ 1 h 685"/>
                        <a:gd name="T54" fmla="*/ 0 w 1004"/>
                        <a:gd name="T55" fmla="*/ 1 h 685"/>
                        <a:gd name="T56" fmla="*/ 0 w 1004"/>
                        <a:gd name="T57" fmla="*/ 1 h 685"/>
                        <a:gd name="T58" fmla="*/ 0 w 1004"/>
                        <a:gd name="T59" fmla="*/ 1 h 685"/>
                        <a:gd name="T60" fmla="*/ 0 w 1004"/>
                        <a:gd name="T61" fmla="*/ 1 h 685"/>
                        <a:gd name="T62" fmla="*/ 0 w 1004"/>
                        <a:gd name="T63" fmla="*/ 1 h 685"/>
                        <a:gd name="T64" fmla="*/ 0 w 1004"/>
                        <a:gd name="T65" fmla="*/ 1 h 685"/>
                        <a:gd name="T66" fmla="*/ 0 w 1004"/>
                        <a:gd name="T67" fmla="*/ 1 h 685"/>
                        <a:gd name="T68" fmla="*/ 0 w 1004"/>
                        <a:gd name="T69" fmla="*/ 1 h 685"/>
                        <a:gd name="T70" fmla="*/ 0 w 1004"/>
                        <a:gd name="T71" fmla="*/ 1 h 685"/>
                        <a:gd name="T72" fmla="*/ 0 w 1004"/>
                        <a:gd name="T73" fmla="*/ 1 h 685"/>
                        <a:gd name="T74" fmla="*/ 0 w 1004"/>
                        <a:gd name="T75" fmla="*/ 1 h 685"/>
                        <a:gd name="T76" fmla="*/ 0 w 1004"/>
                        <a:gd name="T77" fmla="*/ 1 h 685"/>
                        <a:gd name="T78" fmla="*/ 0 w 1004"/>
                        <a:gd name="T79" fmla="*/ 1 h 685"/>
                        <a:gd name="T80" fmla="*/ 0 w 1004"/>
                        <a:gd name="T81" fmla="*/ 1 h 685"/>
                        <a:gd name="T82" fmla="*/ 0 w 1004"/>
                        <a:gd name="T83" fmla="*/ 1 h 685"/>
                        <a:gd name="T84" fmla="*/ 0 w 1004"/>
                        <a:gd name="T85" fmla="*/ 1 h 685"/>
                        <a:gd name="T86" fmla="*/ 0 w 1004"/>
                        <a:gd name="T87" fmla="*/ 1 h 685"/>
                        <a:gd name="T88" fmla="*/ 0 w 1004"/>
                        <a:gd name="T89" fmla="*/ 1 h 685"/>
                        <a:gd name="T90" fmla="*/ 0 w 1004"/>
                        <a:gd name="T91" fmla="*/ 1 h 685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w 1004"/>
                        <a:gd name="T139" fmla="*/ 0 h 685"/>
                        <a:gd name="T140" fmla="*/ 1004 w 1004"/>
                        <a:gd name="T141" fmla="*/ 685 h 685"/>
                      </a:gdLst>
                      <a:ahLst/>
                      <a:cxnLst>
                        <a:cxn ang="T92">
                          <a:pos x="T0" y="T1"/>
                        </a:cxn>
                        <a:cxn ang="T93">
                          <a:pos x="T2" y="T3"/>
                        </a:cxn>
                        <a:cxn ang="T94">
                          <a:pos x="T4" y="T5"/>
                        </a:cxn>
                        <a:cxn ang="T95">
                          <a:pos x="T6" y="T7"/>
                        </a:cxn>
                        <a:cxn ang="T96">
                          <a:pos x="T8" y="T9"/>
                        </a:cxn>
                        <a:cxn ang="T97">
                          <a:pos x="T10" y="T11"/>
                        </a:cxn>
                        <a:cxn ang="T98">
                          <a:pos x="T12" y="T13"/>
                        </a:cxn>
                        <a:cxn ang="T99">
                          <a:pos x="T14" y="T15"/>
                        </a:cxn>
                        <a:cxn ang="T100">
                          <a:pos x="T16" y="T17"/>
                        </a:cxn>
                        <a:cxn ang="T101">
                          <a:pos x="T18" y="T19"/>
                        </a:cxn>
                        <a:cxn ang="T102">
                          <a:pos x="T20" y="T21"/>
                        </a:cxn>
                        <a:cxn ang="T103">
                          <a:pos x="T22" y="T23"/>
                        </a:cxn>
                        <a:cxn ang="T104">
                          <a:pos x="T24" y="T25"/>
                        </a:cxn>
                        <a:cxn ang="T105">
                          <a:pos x="T26" y="T27"/>
                        </a:cxn>
                        <a:cxn ang="T106">
                          <a:pos x="T28" y="T29"/>
                        </a:cxn>
                        <a:cxn ang="T107">
                          <a:pos x="T30" y="T31"/>
                        </a:cxn>
                        <a:cxn ang="T108">
                          <a:pos x="T32" y="T33"/>
                        </a:cxn>
                        <a:cxn ang="T109">
                          <a:pos x="T34" y="T35"/>
                        </a:cxn>
                        <a:cxn ang="T110">
                          <a:pos x="T36" y="T37"/>
                        </a:cxn>
                        <a:cxn ang="T111">
                          <a:pos x="T38" y="T39"/>
                        </a:cxn>
                        <a:cxn ang="T112">
                          <a:pos x="T40" y="T41"/>
                        </a:cxn>
                        <a:cxn ang="T113">
                          <a:pos x="T42" y="T43"/>
                        </a:cxn>
                        <a:cxn ang="T114">
                          <a:pos x="T44" y="T45"/>
                        </a:cxn>
                        <a:cxn ang="T115">
                          <a:pos x="T46" y="T47"/>
                        </a:cxn>
                        <a:cxn ang="T116">
                          <a:pos x="T48" y="T49"/>
                        </a:cxn>
                        <a:cxn ang="T117">
                          <a:pos x="T50" y="T51"/>
                        </a:cxn>
                        <a:cxn ang="T118">
                          <a:pos x="T52" y="T53"/>
                        </a:cxn>
                        <a:cxn ang="T119">
                          <a:pos x="T54" y="T55"/>
                        </a:cxn>
                        <a:cxn ang="T120">
                          <a:pos x="T56" y="T57"/>
                        </a:cxn>
                        <a:cxn ang="T121">
                          <a:pos x="T58" y="T59"/>
                        </a:cxn>
                        <a:cxn ang="T122">
                          <a:pos x="T60" y="T61"/>
                        </a:cxn>
                        <a:cxn ang="T123">
                          <a:pos x="T62" y="T63"/>
                        </a:cxn>
                        <a:cxn ang="T124">
                          <a:pos x="T64" y="T65"/>
                        </a:cxn>
                        <a:cxn ang="T125">
                          <a:pos x="T66" y="T67"/>
                        </a:cxn>
                        <a:cxn ang="T126">
                          <a:pos x="T68" y="T69"/>
                        </a:cxn>
                        <a:cxn ang="T127">
                          <a:pos x="T70" y="T71"/>
                        </a:cxn>
                        <a:cxn ang="T128">
                          <a:pos x="T72" y="T73"/>
                        </a:cxn>
                        <a:cxn ang="T129">
                          <a:pos x="T74" y="T75"/>
                        </a:cxn>
                        <a:cxn ang="T130">
                          <a:pos x="T76" y="T77"/>
                        </a:cxn>
                        <a:cxn ang="T131">
                          <a:pos x="T78" y="T79"/>
                        </a:cxn>
                        <a:cxn ang="T132">
                          <a:pos x="T80" y="T81"/>
                        </a:cxn>
                        <a:cxn ang="T133">
                          <a:pos x="T82" y="T83"/>
                        </a:cxn>
                        <a:cxn ang="T134">
                          <a:pos x="T84" y="T85"/>
                        </a:cxn>
                        <a:cxn ang="T135">
                          <a:pos x="T86" y="T87"/>
                        </a:cxn>
                        <a:cxn ang="T136">
                          <a:pos x="T88" y="T89"/>
                        </a:cxn>
                        <a:cxn ang="T137">
                          <a:pos x="T90" y="T91"/>
                        </a:cxn>
                      </a:cxnLst>
                      <a:rect l="T138" t="T139" r="T140" b="T141"/>
                      <a:pathLst>
                        <a:path w="1004" h="685">
                          <a:moveTo>
                            <a:pt x="21" y="685"/>
                          </a:moveTo>
                          <a:lnTo>
                            <a:pt x="6" y="604"/>
                          </a:lnTo>
                          <a:lnTo>
                            <a:pt x="0" y="526"/>
                          </a:lnTo>
                          <a:lnTo>
                            <a:pt x="3" y="472"/>
                          </a:lnTo>
                          <a:lnTo>
                            <a:pt x="12" y="423"/>
                          </a:lnTo>
                          <a:lnTo>
                            <a:pt x="27" y="369"/>
                          </a:lnTo>
                          <a:lnTo>
                            <a:pt x="51" y="315"/>
                          </a:lnTo>
                          <a:lnTo>
                            <a:pt x="81" y="258"/>
                          </a:lnTo>
                          <a:lnTo>
                            <a:pt x="111" y="213"/>
                          </a:lnTo>
                          <a:lnTo>
                            <a:pt x="147" y="168"/>
                          </a:lnTo>
                          <a:lnTo>
                            <a:pt x="189" y="129"/>
                          </a:lnTo>
                          <a:lnTo>
                            <a:pt x="231" y="96"/>
                          </a:lnTo>
                          <a:lnTo>
                            <a:pt x="276" y="69"/>
                          </a:lnTo>
                          <a:lnTo>
                            <a:pt x="331" y="45"/>
                          </a:lnTo>
                          <a:lnTo>
                            <a:pt x="394" y="24"/>
                          </a:lnTo>
                          <a:lnTo>
                            <a:pt x="448" y="9"/>
                          </a:lnTo>
                          <a:lnTo>
                            <a:pt x="514" y="0"/>
                          </a:lnTo>
                          <a:lnTo>
                            <a:pt x="598" y="0"/>
                          </a:lnTo>
                          <a:lnTo>
                            <a:pt x="661" y="12"/>
                          </a:lnTo>
                          <a:lnTo>
                            <a:pt x="737" y="30"/>
                          </a:lnTo>
                          <a:lnTo>
                            <a:pt x="812" y="63"/>
                          </a:lnTo>
                          <a:lnTo>
                            <a:pt x="878" y="102"/>
                          </a:lnTo>
                          <a:lnTo>
                            <a:pt x="923" y="141"/>
                          </a:lnTo>
                          <a:lnTo>
                            <a:pt x="968" y="186"/>
                          </a:lnTo>
                          <a:lnTo>
                            <a:pt x="1004" y="231"/>
                          </a:lnTo>
                          <a:lnTo>
                            <a:pt x="908" y="159"/>
                          </a:lnTo>
                          <a:lnTo>
                            <a:pt x="857" y="129"/>
                          </a:lnTo>
                          <a:lnTo>
                            <a:pt x="803" y="108"/>
                          </a:lnTo>
                          <a:lnTo>
                            <a:pt x="734" y="87"/>
                          </a:lnTo>
                          <a:lnTo>
                            <a:pt x="667" y="78"/>
                          </a:lnTo>
                          <a:lnTo>
                            <a:pt x="595" y="75"/>
                          </a:lnTo>
                          <a:lnTo>
                            <a:pt x="541" y="78"/>
                          </a:lnTo>
                          <a:lnTo>
                            <a:pt x="484" y="87"/>
                          </a:lnTo>
                          <a:lnTo>
                            <a:pt x="427" y="102"/>
                          </a:lnTo>
                          <a:lnTo>
                            <a:pt x="373" y="120"/>
                          </a:lnTo>
                          <a:lnTo>
                            <a:pt x="313" y="150"/>
                          </a:lnTo>
                          <a:lnTo>
                            <a:pt x="267" y="177"/>
                          </a:lnTo>
                          <a:lnTo>
                            <a:pt x="228" y="210"/>
                          </a:lnTo>
                          <a:lnTo>
                            <a:pt x="183" y="246"/>
                          </a:lnTo>
                          <a:lnTo>
                            <a:pt x="147" y="285"/>
                          </a:lnTo>
                          <a:lnTo>
                            <a:pt x="111" y="339"/>
                          </a:lnTo>
                          <a:lnTo>
                            <a:pt x="78" y="396"/>
                          </a:lnTo>
                          <a:lnTo>
                            <a:pt x="57" y="450"/>
                          </a:lnTo>
                          <a:lnTo>
                            <a:pt x="39" y="514"/>
                          </a:lnTo>
                          <a:lnTo>
                            <a:pt x="27" y="592"/>
                          </a:lnTo>
                          <a:lnTo>
                            <a:pt x="21" y="685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2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503" y="2541"/>
                      <a:ext cx="553" cy="420"/>
                    </a:xfrm>
                    <a:custGeom>
                      <a:avLst/>
                      <a:gdLst>
                        <a:gd name="T0" fmla="*/ 0 w 1107"/>
                        <a:gd name="T1" fmla="*/ 0 h 842"/>
                        <a:gd name="T2" fmla="*/ 0 w 1107"/>
                        <a:gd name="T3" fmla="*/ 0 h 842"/>
                        <a:gd name="T4" fmla="*/ 0 w 1107"/>
                        <a:gd name="T5" fmla="*/ 0 h 842"/>
                        <a:gd name="T6" fmla="*/ 0 w 1107"/>
                        <a:gd name="T7" fmla="*/ 0 h 842"/>
                        <a:gd name="T8" fmla="*/ 0 w 1107"/>
                        <a:gd name="T9" fmla="*/ 0 h 842"/>
                        <a:gd name="T10" fmla="*/ 0 w 1107"/>
                        <a:gd name="T11" fmla="*/ 0 h 842"/>
                        <a:gd name="T12" fmla="*/ 0 w 1107"/>
                        <a:gd name="T13" fmla="*/ 0 h 842"/>
                        <a:gd name="T14" fmla="*/ 0 w 1107"/>
                        <a:gd name="T15" fmla="*/ 0 h 842"/>
                        <a:gd name="T16" fmla="*/ 0 w 1107"/>
                        <a:gd name="T17" fmla="*/ 0 h 842"/>
                        <a:gd name="T18" fmla="*/ 0 w 1107"/>
                        <a:gd name="T19" fmla="*/ 0 h 842"/>
                        <a:gd name="T20" fmla="*/ 0 w 1107"/>
                        <a:gd name="T21" fmla="*/ 0 h 842"/>
                        <a:gd name="T22" fmla="*/ 0 w 1107"/>
                        <a:gd name="T23" fmla="*/ 0 h 842"/>
                        <a:gd name="T24" fmla="*/ 0 w 1107"/>
                        <a:gd name="T25" fmla="*/ 0 h 842"/>
                        <a:gd name="T26" fmla="*/ 0 w 1107"/>
                        <a:gd name="T27" fmla="*/ 0 h 842"/>
                        <a:gd name="T28" fmla="*/ 0 w 1107"/>
                        <a:gd name="T29" fmla="*/ 0 h 842"/>
                        <a:gd name="T30" fmla="*/ 0 w 1107"/>
                        <a:gd name="T31" fmla="*/ 0 h 842"/>
                        <a:gd name="T32" fmla="*/ 0 w 1107"/>
                        <a:gd name="T33" fmla="*/ 0 h 842"/>
                        <a:gd name="T34" fmla="*/ 0 w 1107"/>
                        <a:gd name="T35" fmla="*/ 0 h 842"/>
                        <a:gd name="T36" fmla="*/ 0 w 1107"/>
                        <a:gd name="T37" fmla="*/ 0 h 842"/>
                        <a:gd name="T38" fmla="*/ 0 w 1107"/>
                        <a:gd name="T39" fmla="*/ 0 h 842"/>
                        <a:gd name="T40" fmla="*/ 0 w 1107"/>
                        <a:gd name="T41" fmla="*/ 0 h 842"/>
                        <a:gd name="T42" fmla="*/ 0 w 1107"/>
                        <a:gd name="T43" fmla="*/ 0 h 842"/>
                        <a:gd name="T44" fmla="*/ 0 w 1107"/>
                        <a:gd name="T45" fmla="*/ 0 h 842"/>
                        <a:gd name="T46" fmla="*/ 0 w 1107"/>
                        <a:gd name="T47" fmla="*/ 0 h 842"/>
                        <a:gd name="T48" fmla="*/ 0 w 1107"/>
                        <a:gd name="T49" fmla="*/ 0 h 842"/>
                        <a:gd name="T50" fmla="*/ 0 w 1107"/>
                        <a:gd name="T51" fmla="*/ 0 h 842"/>
                        <a:gd name="T52" fmla="*/ 0 w 1107"/>
                        <a:gd name="T53" fmla="*/ 0 h 842"/>
                        <a:gd name="T54" fmla="*/ 0 w 1107"/>
                        <a:gd name="T55" fmla="*/ 0 h 842"/>
                        <a:gd name="T56" fmla="*/ 0 w 1107"/>
                        <a:gd name="T57" fmla="*/ 0 h 842"/>
                        <a:gd name="T58" fmla="*/ 0 w 1107"/>
                        <a:gd name="T59" fmla="*/ 0 h 842"/>
                        <a:gd name="T60" fmla="*/ 0 w 1107"/>
                        <a:gd name="T61" fmla="*/ 0 h 842"/>
                        <a:gd name="T62" fmla="*/ 0 w 1107"/>
                        <a:gd name="T63" fmla="*/ 0 h 842"/>
                        <a:gd name="T64" fmla="*/ 0 w 1107"/>
                        <a:gd name="T65" fmla="*/ 0 h 842"/>
                        <a:gd name="T66" fmla="*/ 0 w 1107"/>
                        <a:gd name="T67" fmla="*/ 0 h 842"/>
                        <a:gd name="T68" fmla="*/ 0 w 1107"/>
                        <a:gd name="T69" fmla="*/ 0 h 842"/>
                        <a:gd name="T70" fmla="*/ 0 w 1107"/>
                        <a:gd name="T71" fmla="*/ 0 h 842"/>
                        <a:gd name="T72" fmla="*/ 0 w 1107"/>
                        <a:gd name="T73" fmla="*/ 0 h 842"/>
                        <a:gd name="T74" fmla="*/ 0 w 1107"/>
                        <a:gd name="T75" fmla="*/ 0 h 842"/>
                        <a:gd name="T76" fmla="*/ 0 w 1107"/>
                        <a:gd name="T77" fmla="*/ 0 h 842"/>
                        <a:gd name="T78" fmla="*/ 0 w 1107"/>
                        <a:gd name="T79" fmla="*/ 0 h 842"/>
                        <a:gd name="T80" fmla="*/ 0 w 1107"/>
                        <a:gd name="T81" fmla="*/ 0 h 842"/>
                        <a:gd name="T82" fmla="*/ 0 w 1107"/>
                        <a:gd name="T83" fmla="*/ 0 h 842"/>
                        <a:gd name="T84" fmla="*/ 0 w 1107"/>
                        <a:gd name="T85" fmla="*/ 0 h 842"/>
                        <a:gd name="T86" fmla="*/ 0 w 1107"/>
                        <a:gd name="T87" fmla="*/ 0 h 842"/>
                        <a:gd name="T88" fmla="*/ 0 w 1107"/>
                        <a:gd name="T89" fmla="*/ 0 h 842"/>
                        <a:gd name="T90" fmla="*/ 0 w 1107"/>
                        <a:gd name="T91" fmla="*/ 0 h 842"/>
                        <a:gd name="T92" fmla="*/ 0 w 1107"/>
                        <a:gd name="T93" fmla="*/ 0 h 842"/>
                        <a:gd name="T94" fmla="*/ 0 w 1107"/>
                        <a:gd name="T95" fmla="*/ 0 h 842"/>
                        <a:gd name="T96" fmla="*/ 0 w 1107"/>
                        <a:gd name="T97" fmla="*/ 0 h 842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w 1107"/>
                        <a:gd name="T148" fmla="*/ 0 h 842"/>
                        <a:gd name="T149" fmla="*/ 1107 w 1107"/>
                        <a:gd name="T150" fmla="*/ 842 h 842"/>
                      </a:gdLst>
                      <a:ahLst/>
                      <a:cxnLst>
                        <a:cxn ang="T98">
                          <a:pos x="T0" y="T1"/>
                        </a:cxn>
                        <a:cxn ang="T99">
                          <a:pos x="T2" y="T3"/>
                        </a:cxn>
                        <a:cxn ang="T100">
                          <a:pos x="T4" y="T5"/>
                        </a:cxn>
                        <a:cxn ang="T101">
                          <a:pos x="T6" y="T7"/>
                        </a:cxn>
                        <a:cxn ang="T102">
                          <a:pos x="T8" y="T9"/>
                        </a:cxn>
                        <a:cxn ang="T103">
                          <a:pos x="T10" y="T11"/>
                        </a:cxn>
                        <a:cxn ang="T104">
                          <a:pos x="T12" y="T13"/>
                        </a:cxn>
                        <a:cxn ang="T105">
                          <a:pos x="T14" y="T15"/>
                        </a:cxn>
                        <a:cxn ang="T106">
                          <a:pos x="T16" y="T17"/>
                        </a:cxn>
                        <a:cxn ang="T107">
                          <a:pos x="T18" y="T19"/>
                        </a:cxn>
                        <a:cxn ang="T108">
                          <a:pos x="T20" y="T21"/>
                        </a:cxn>
                        <a:cxn ang="T109">
                          <a:pos x="T22" y="T23"/>
                        </a:cxn>
                        <a:cxn ang="T110">
                          <a:pos x="T24" y="T25"/>
                        </a:cxn>
                        <a:cxn ang="T111">
                          <a:pos x="T26" y="T27"/>
                        </a:cxn>
                        <a:cxn ang="T112">
                          <a:pos x="T28" y="T29"/>
                        </a:cxn>
                        <a:cxn ang="T113">
                          <a:pos x="T30" y="T31"/>
                        </a:cxn>
                        <a:cxn ang="T114">
                          <a:pos x="T32" y="T33"/>
                        </a:cxn>
                        <a:cxn ang="T115">
                          <a:pos x="T34" y="T35"/>
                        </a:cxn>
                        <a:cxn ang="T116">
                          <a:pos x="T36" y="T37"/>
                        </a:cxn>
                        <a:cxn ang="T117">
                          <a:pos x="T38" y="T39"/>
                        </a:cxn>
                        <a:cxn ang="T118">
                          <a:pos x="T40" y="T41"/>
                        </a:cxn>
                        <a:cxn ang="T119">
                          <a:pos x="T42" y="T43"/>
                        </a:cxn>
                        <a:cxn ang="T120">
                          <a:pos x="T44" y="T45"/>
                        </a:cxn>
                        <a:cxn ang="T121">
                          <a:pos x="T46" y="T47"/>
                        </a:cxn>
                        <a:cxn ang="T122">
                          <a:pos x="T48" y="T49"/>
                        </a:cxn>
                        <a:cxn ang="T123">
                          <a:pos x="T50" y="T51"/>
                        </a:cxn>
                        <a:cxn ang="T124">
                          <a:pos x="T52" y="T53"/>
                        </a:cxn>
                        <a:cxn ang="T125">
                          <a:pos x="T54" y="T55"/>
                        </a:cxn>
                        <a:cxn ang="T126">
                          <a:pos x="T56" y="T57"/>
                        </a:cxn>
                        <a:cxn ang="T127">
                          <a:pos x="T58" y="T59"/>
                        </a:cxn>
                        <a:cxn ang="T128">
                          <a:pos x="T60" y="T61"/>
                        </a:cxn>
                        <a:cxn ang="T129">
                          <a:pos x="T62" y="T63"/>
                        </a:cxn>
                        <a:cxn ang="T130">
                          <a:pos x="T64" y="T65"/>
                        </a:cxn>
                        <a:cxn ang="T131">
                          <a:pos x="T66" y="T67"/>
                        </a:cxn>
                        <a:cxn ang="T132">
                          <a:pos x="T68" y="T69"/>
                        </a:cxn>
                        <a:cxn ang="T133">
                          <a:pos x="T70" y="T71"/>
                        </a:cxn>
                        <a:cxn ang="T134">
                          <a:pos x="T72" y="T73"/>
                        </a:cxn>
                        <a:cxn ang="T135">
                          <a:pos x="T74" y="T75"/>
                        </a:cxn>
                        <a:cxn ang="T136">
                          <a:pos x="T76" y="T77"/>
                        </a:cxn>
                        <a:cxn ang="T137">
                          <a:pos x="T78" y="T79"/>
                        </a:cxn>
                        <a:cxn ang="T138">
                          <a:pos x="T80" y="T81"/>
                        </a:cxn>
                        <a:cxn ang="T139">
                          <a:pos x="T82" y="T83"/>
                        </a:cxn>
                        <a:cxn ang="T140">
                          <a:pos x="T84" y="T85"/>
                        </a:cxn>
                        <a:cxn ang="T141">
                          <a:pos x="T86" y="T87"/>
                        </a:cxn>
                        <a:cxn ang="T142">
                          <a:pos x="T88" y="T89"/>
                        </a:cxn>
                        <a:cxn ang="T143">
                          <a:pos x="T90" y="T91"/>
                        </a:cxn>
                        <a:cxn ang="T144">
                          <a:pos x="T92" y="T93"/>
                        </a:cxn>
                        <a:cxn ang="T145">
                          <a:pos x="T94" y="T95"/>
                        </a:cxn>
                        <a:cxn ang="T146">
                          <a:pos x="T96" y="T97"/>
                        </a:cxn>
                      </a:cxnLst>
                      <a:rect l="T147" t="T148" r="T149" b="T150"/>
                      <a:pathLst>
                        <a:path w="1107" h="842">
                          <a:moveTo>
                            <a:pt x="0" y="511"/>
                          </a:moveTo>
                          <a:lnTo>
                            <a:pt x="63" y="583"/>
                          </a:lnTo>
                          <a:lnTo>
                            <a:pt x="132" y="647"/>
                          </a:lnTo>
                          <a:lnTo>
                            <a:pt x="195" y="683"/>
                          </a:lnTo>
                          <a:lnTo>
                            <a:pt x="286" y="722"/>
                          </a:lnTo>
                          <a:lnTo>
                            <a:pt x="358" y="743"/>
                          </a:lnTo>
                          <a:lnTo>
                            <a:pt x="424" y="752"/>
                          </a:lnTo>
                          <a:lnTo>
                            <a:pt x="502" y="752"/>
                          </a:lnTo>
                          <a:lnTo>
                            <a:pt x="559" y="746"/>
                          </a:lnTo>
                          <a:lnTo>
                            <a:pt x="629" y="734"/>
                          </a:lnTo>
                          <a:lnTo>
                            <a:pt x="698" y="713"/>
                          </a:lnTo>
                          <a:lnTo>
                            <a:pt x="755" y="683"/>
                          </a:lnTo>
                          <a:lnTo>
                            <a:pt x="809" y="650"/>
                          </a:lnTo>
                          <a:lnTo>
                            <a:pt x="857" y="616"/>
                          </a:lnTo>
                          <a:lnTo>
                            <a:pt x="905" y="568"/>
                          </a:lnTo>
                          <a:lnTo>
                            <a:pt x="953" y="514"/>
                          </a:lnTo>
                          <a:lnTo>
                            <a:pt x="990" y="463"/>
                          </a:lnTo>
                          <a:lnTo>
                            <a:pt x="1011" y="412"/>
                          </a:lnTo>
                          <a:lnTo>
                            <a:pt x="1038" y="331"/>
                          </a:lnTo>
                          <a:lnTo>
                            <a:pt x="1056" y="247"/>
                          </a:lnTo>
                          <a:lnTo>
                            <a:pt x="1059" y="172"/>
                          </a:lnTo>
                          <a:lnTo>
                            <a:pt x="1047" y="90"/>
                          </a:lnTo>
                          <a:lnTo>
                            <a:pt x="1020" y="0"/>
                          </a:lnTo>
                          <a:lnTo>
                            <a:pt x="1047" y="48"/>
                          </a:lnTo>
                          <a:lnTo>
                            <a:pt x="1077" y="117"/>
                          </a:lnTo>
                          <a:lnTo>
                            <a:pt x="1092" y="181"/>
                          </a:lnTo>
                          <a:lnTo>
                            <a:pt x="1107" y="241"/>
                          </a:lnTo>
                          <a:lnTo>
                            <a:pt x="1104" y="292"/>
                          </a:lnTo>
                          <a:lnTo>
                            <a:pt x="1101" y="361"/>
                          </a:lnTo>
                          <a:lnTo>
                            <a:pt x="1065" y="493"/>
                          </a:lnTo>
                          <a:lnTo>
                            <a:pt x="1029" y="565"/>
                          </a:lnTo>
                          <a:lnTo>
                            <a:pt x="984" y="629"/>
                          </a:lnTo>
                          <a:lnTo>
                            <a:pt x="935" y="683"/>
                          </a:lnTo>
                          <a:lnTo>
                            <a:pt x="887" y="722"/>
                          </a:lnTo>
                          <a:lnTo>
                            <a:pt x="821" y="767"/>
                          </a:lnTo>
                          <a:lnTo>
                            <a:pt x="755" y="797"/>
                          </a:lnTo>
                          <a:lnTo>
                            <a:pt x="692" y="818"/>
                          </a:lnTo>
                          <a:lnTo>
                            <a:pt x="611" y="839"/>
                          </a:lnTo>
                          <a:lnTo>
                            <a:pt x="550" y="842"/>
                          </a:lnTo>
                          <a:lnTo>
                            <a:pt x="484" y="842"/>
                          </a:lnTo>
                          <a:lnTo>
                            <a:pt x="418" y="830"/>
                          </a:lnTo>
                          <a:lnTo>
                            <a:pt x="346" y="815"/>
                          </a:lnTo>
                          <a:lnTo>
                            <a:pt x="298" y="797"/>
                          </a:lnTo>
                          <a:lnTo>
                            <a:pt x="234" y="764"/>
                          </a:lnTo>
                          <a:lnTo>
                            <a:pt x="180" y="734"/>
                          </a:lnTo>
                          <a:lnTo>
                            <a:pt x="129" y="692"/>
                          </a:lnTo>
                          <a:lnTo>
                            <a:pt x="75" y="635"/>
                          </a:lnTo>
                          <a:lnTo>
                            <a:pt x="24" y="562"/>
                          </a:lnTo>
                          <a:lnTo>
                            <a:pt x="0" y="511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22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469" y="2379"/>
                    <a:ext cx="586" cy="557"/>
                    <a:chOff x="1469" y="2379"/>
                    <a:chExt cx="586" cy="557"/>
                  </a:xfrm>
                </p:grpSpPr>
                <p:sp>
                  <p:nvSpPr>
                    <p:cNvPr id="227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502" y="2797"/>
                      <a:ext cx="144" cy="139"/>
                    </a:xfrm>
                    <a:custGeom>
                      <a:avLst/>
                      <a:gdLst>
                        <a:gd name="T0" fmla="*/ 0 w 287"/>
                        <a:gd name="T1" fmla="*/ 0 h 279"/>
                        <a:gd name="T2" fmla="*/ 1 w 287"/>
                        <a:gd name="T3" fmla="*/ 0 h 279"/>
                        <a:gd name="T4" fmla="*/ 1 w 287"/>
                        <a:gd name="T5" fmla="*/ 0 h 279"/>
                        <a:gd name="T6" fmla="*/ 1 w 287"/>
                        <a:gd name="T7" fmla="*/ 0 h 279"/>
                        <a:gd name="T8" fmla="*/ 1 w 287"/>
                        <a:gd name="T9" fmla="*/ 0 h 279"/>
                        <a:gd name="T10" fmla="*/ 1 w 287"/>
                        <a:gd name="T11" fmla="*/ 0 h 279"/>
                        <a:gd name="T12" fmla="*/ 1 w 287"/>
                        <a:gd name="T13" fmla="*/ 0 h 279"/>
                        <a:gd name="T14" fmla="*/ 1 w 287"/>
                        <a:gd name="T15" fmla="*/ 0 h 279"/>
                        <a:gd name="T16" fmla="*/ 1 w 287"/>
                        <a:gd name="T17" fmla="*/ 0 h 279"/>
                        <a:gd name="T18" fmla="*/ 1 w 287"/>
                        <a:gd name="T19" fmla="*/ 0 h 279"/>
                        <a:gd name="T20" fmla="*/ 1 w 287"/>
                        <a:gd name="T21" fmla="*/ 0 h 279"/>
                        <a:gd name="T22" fmla="*/ 1 w 287"/>
                        <a:gd name="T23" fmla="*/ 0 h 279"/>
                        <a:gd name="T24" fmla="*/ 1 w 287"/>
                        <a:gd name="T25" fmla="*/ 0 h 279"/>
                        <a:gd name="T26" fmla="*/ 1 w 287"/>
                        <a:gd name="T27" fmla="*/ 0 h 279"/>
                        <a:gd name="T28" fmla="*/ 0 w 287"/>
                        <a:gd name="T29" fmla="*/ 0 h 279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87"/>
                        <a:gd name="T46" fmla="*/ 0 h 279"/>
                        <a:gd name="T47" fmla="*/ 287 w 287"/>
                        <a:gd name="T48" fmla="*/ 279 h 279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87" h="279">
                          <a:moveTo>
                            <a:pt x="0" y="0"/>
                          </a:moveTo>
                          <a:lnTo>
                            <a:pt x="30" y="56"/>
                          </a:lnTo>
                          <a:lnTo>
                            <a:pt x="59" y="99"/>
                          </a:lnTo>
                          <a:lnTo>
                            <a:pt x="90" y="139"/>
                          </a:lnTo>
                          <a:lnTo>
                            <a:pt x="138" y="186"/>
                          </a:lnTo>
                          <a:lnTo>
                            <a:pt x="174" y="216"/>
                          </a:lnTo>
                          <a:lnTo>
                            <a:pt x="220" y="245"/>
                          </a:lnTo>
                          <a:lnTo>
                            <a:pt x="287" y="279"/>
                          </a:lnTo>
                          <a:lnTo>
                            <a:pt x="212" y="177"/>
                          </a:lnTo>
                          <a:lnTo>
                            <a:pt x="170" y="153"/>
                          </a:lnTo>
                          <a:lnTo>
                            <a:pt x="140" y="132"/>
                          </a:lnTo>
                          <a:lnTo>
                            <a:pt x="96" y="101"/>
                          </a:lnTo>
                          <a:lnTo>
                            <a:pt x="62" y="69"/>
                          </a:lnTo>
                          <a:lnTo>
                            <a:pt x="35" y="4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2004" y="2538"/>
                      <a:ext cx="51" cy="273"/>
                    </a:xfrm>
                    <a:custGeom>
                      <a:avLst/>
                      <a:gdLst>
                        <a:gd name="T0" fmla="*/ 0 w 103"/>
                        <a:gd name="T1" fmla="*/ 0 h 546"/>
                        <a:gd name="T2" fmla="*/ 0 w 103"/>
                        <a:gd name="T3" fmla="*/ 1 h 546"/>
                        <a:gd name="T4" fmla="*/ 0 w 103"/>
                        <a:gd name="T5" fmla="*/ 1 h 546"/>
                        <a:gd name="T6" fmla="*/ 0 w 103"/>
                        <a:gd name="T7" fmla="*/ 1 h 546"/>
                        <a:gd name="T8" fmla="*/ 0 w 103"/>
                        <a:gd name="T9" fmla="*/ 1 h 546"/>
                        <a:gd name="T10" fmla="*/ 0 w 103"/>
                        <a:gd name="T11" fmla="*/ 1 h 546"/>
                        <a:gd name="T12" fmla="*/ 0 w 103"/>
                        <a:gd name="T13" fmla="*/ 1 h 546"/>
                        <a:gd name="T14" fmla="*/ 0 w 103"/>
                        <a:gd name="T15" fmla="*/ 1 h 546"/>
                        <a:gd name="T16" fmla="*/ 0 w 103"/>
                        <a:gd name="T17" fmla="*/ 1 h 546"/>
                        <a:gd name="T18" fmla="*/ 0 w 103"/>
                        <a:gd name="T19" fmla="*/ 1 h 546"/>
                        <a:gd name="T20" fmla="*/ 0 w 103"/>
                        <a:gd name="T21" fmla="*/ 1 h 546"/>
                        <a:gd name="T22" fmla="*/ 0 w 103"/>
                        <a:gd name="T23" fmla="*/ 1 h 546"/>
                        <a:gd name="T24" fmla="*/ 0 w 103"/>
                        <a:gd name="T25" fmla="*/ 1 h 546"/>
                        <a:gd name="T26" fmla="*/ 0 w 103"/>
                        <a:gd name="T27" fmla="*/ 1 h 546"/>
                        <a:gd name="T28" fmla="*/ 0 w 103"/>
                        <a:gd name="T29" fmla="*/ 1 h 546"/>
                        <a:gd name="T30" fmla="*/ 0 w 103"/>
                        <a:gd name="T31" fmla="*/ 1 h 546"/>
                        <a:gd name="T32" fmla="*/ 0 w 103"/>
                        <a:gd name="T33" fmla="*/ 1 h 546"/>
                        <a:gd name="T34" fmla="*/ 0 w 103"/>
                        <a:gd name="T35" fmla="*/ 1 h 546"/>
                        <a:gd name="T36" fmla="*/ 0 w 103"/>
                        <a:gd name="T37" fmla="*/ 1 h 546"/>
                        <a:gd name="T38" fmla="*/ 0 w 103"/>
                        <a:gd name="T39" fmla="*/ 1 h 546"/>
                        <a:gd name="T40" fmla="*/ 0 w 103"/>
                        <a:gd name="T41" fmla="*/ 1 h 546"/>
                        <a:gd name="T42" fmla="*/ 0 w 103"/>
                        <a:gd name="T43" fmla="*/ 1 h 546"/>
                        <a:gd name="T44" fmla="*/ 0 w 103"/>
                        <a:gd name="T45" fmla="*/ 1 h 546"/>
                        <a:gd name="T46" fmla="*/ 0 w 103"/>
                        <a:gd name="T47" fmla="*/ 1 h 546"/>
                        <a:gd name="T48" fmla="*/ 0 w 103"/>
                        <a:gd name="T49" fmla="*/ 0 h 54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103"/>
                        <a:gd name="T76" fmla="*/ 0 h 546"/>
                        <a:gd name="T77" fmla="*/ 103 w 103"/>
                        <a:gd name="T78" fmla="*/ 546 h 54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103" h="546">
                          <a:moveTo>
                            <a:pt x="19" y="0"/>
                          </a:moveTo>
                          <a:lnTo>
                            <a:pt x="39" y="37"/>
                          </a:lnTo>
                          <a:lnTo>
                            <a:pt x="52" y="69"/>
                          </a:lnTo>
                          <a:lnTo>
                            <a:pt x="66" y="102"/>
                          </a:lnTo>
                          <a:lnTo>
                            <a:pt x="76" y="134"/>
                          </a:lnTo>
                          <a:lnTo>
                            <a:pt x="84" y="164"/>
                          </a:lnTo>
                          <a:lnTo>
                            <a:pt x="99" y="217"/>
                          </a:lnTo>
                          <a:lnTo>
                            <a:pt x="103" y="269"/>
                          </a:lnTo>
                          <a:lnTo>
                            <a:pt x="100" y="349"/>
                          </a:lnTo>
                          <a:lnTo>
                            <a:pt x="93" y="403"/>
                          </a:lnTo>
                          <a:lnTo>
                            <a:pt x="82" y="447"/>
                          </a:lnTo>
                          <a:lnTo>
                            <a:pt x="65" y="493"/>
                          </a:lnTo>
                          <a:lnTo>
                            <a:pt x="42" y="546"/>
                          </a:lnTo>
                          <a:lnTo>
                            <a:pt x="0" y="443"/>
                          </a:lnTo>
                          <a:lnTo>
                            <a:pt x="19" y="398"/>
                          </a:lnTo>
                          <a:lnTo>
                            <a:pt x="28" y="374"/>
                          </a:lnTo>
                          <a:lnTo>
                            <a:pt x="39" y="343"/>
                          </a:lnTo>
                          <a:lnTo>
                            <a:pt x="46" y="311"/>
                          </a:lnTo>
                          <a:lnTo>
                            <a:pt x="52" y="262"/>
                          </a:lnTo>
                          <a:lnTo>
                            <a:pt x="55" y="221"/>
                          </a:lnTo>
                          <a:lnTo>
                            <a:pt x="55" y="160"/>
                          </a:lnTo>
                          <a:lnTo>
                            <a:pt x="46" y="105"/>
                          </a:lnTo>
                          <a:lnTo>
                            <a:pt x="36" y="60"/>
                          </a:lnTo>
                          <a:lnTo>
                            <a:pt x="30" y="36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2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735" y="2379"/>
                      <a:ext cx="204" cy="83"/>
                    </a:xfrm>
                    <a:custGeom>
                      <a:avLst/>
                      <a:gdLst>
                        <a:gd name="T0" fmla="*/ 0 w 409"/>
                        <a:gd name="T1" fmla="*/ 0 h 165"/>
                        <a:gd name="T2" fmla="*/ 0 w 409"/>
                        <a:gd name="T3" fmla="*/ 1 h 165"/>
                        <a:gd name="T4" fmla="*/ 0 w 409"/>
                        <a:gd name="T5" fmla="*/ 1 h 165"/>
                        <a:gd name="T6" fmla="*/ 0 w 409"/>
                        <a:gd name="T7" fmla="*/ 1 h 165"/>
                        <a:gd name="T8" fmla="*/ 0 w 409"/>
                        <a:gd name="T9" fmla="*/ 1 h 165"/>
                        <a:gd name="T10" fmla="*/ 0 w 409"/>
                        <a:gd name="T11" fmla="*/ 1 h 165"/>
                        <a:gd name="T12" fmla="*/ 0 w 409"/>
                        <a:gd name="T13" fmla="*/ 1 h 165"/>
                        <a:gd name="T14" fmla="*/ 0 w 409"/>
                        <a:gd name="T15" fmla="*/ 1 h 165"/>
                        <a:gd name="T16" fmla="*/ 0 w 409"/>
                        <a:gd name="T17" fmla="*/ 1 h 165"/>
                        <a:gd name="T18" fmla="*/ 0 w 409"/>
                        <a:gd name="T19" fmla="*/ 1 h 165"/>
                        <a:gd name="T20" fmla="*/ 0 w 409"/>
                        <a:gd name="T21" fmla="*/ 1 h 165"/>
                        <a:gd name="T22" fmla="*/ 0 w 409"/>
                        <a:gd name="T23" fmla="*/ 1 h 165"/>
                        <a:gd name="T24" fmla="*/ 0 w 409"/>
                        <a:gd name="T25" fmla="*/ 1 h 165"/>
                        <a:gd name="T26" fmla="*/ 0 w 409"/>
                        <a:gd name="T27" fmla="*/ 1 h 165"/>
                        <a:gd name="T28" fmla="*/ 0 w 409"/>
                        <a:gd name="T29" fmla="*/ 1 h 165"/>
                        <a:gd name="T30" fmla="*/ 0 w 409"/>
                        <a:gd name="T31" fmla="*/ 1 h 165"/>
                        <a:gd name="T32" fmla="*/ 0 w 409"/>
                        <a:gd name="T33" fmla="*/ 1 h 165"/>
                        <a:gd name="T34" fmla="*/ 0 w 409"/>
                        <a:gd name="T35" fmla="*/ 1 h 165"/>
                        <a:gd name="T36" fmla="*/ 0 w 409"/>
                        <a:gd name="T37" fmla="*/ 1 h 165"/>
                        <a:gd name="T38" fmla="*/ 0 w 409"/>
                        <a:gd name="T39" fmla="*/ 1 h 165"/>
                        <a:gd name="T40" fmla="*/ 0 w 409"/>
                        <a:gd name="T41" fmla="*/ 1 h 165"/>
                        <a:gd name="T42" fmla="*/ 0 w 409"/>
                        <a:gd name="T43" fmla="*/ 0 h 165"/>
                        <a:gd name="T44" fmla="*/ 0 w 409"/>
                        <a:gd name="T45" fmla="*/ 0 h 16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409"/>
                        <a:gd name="T70" fmla="*/ 0 h 165"/>
                        <a:gd name="T71" fmla="*/ 409 w 409"/>
                        <a:gd name="T72" fmla="*/ 165 h 16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409" h="165">
                          <a:moveTo>
                            <a:pt x="0" y="0"/>
                          </a:moveTo>
                          <a:lnTo>
                            <a:pt x="31" y="60"/>
                          </a:lnTo>
                          <a:lnTo>
                            <a:pt x="79" y="57"/>
                          </a:lnTo>
                          <a:lnTo>
                            <a:pt x="123" y="60"/>
                          </a:lnTo>
                          <a:lnTo>
                            <a:pt x="165" y="66"/>
                          </a:lnTo>
                          <a:lnTo>
                            <a:pt x="203" y="73"/>
                          </a:lnTo>
                          <a:lnTo>
                            <a:pt x="241" y="83"/>
                          </a:lnTo>
                          <a:lnTo>
                            <a:pt x="267" y="91"/>
                          </a:lnTo>
                          <a:lnTo>
                            <a:pt x="301" y="105"/>
                          </a:lnTo>
                          <a:lnTo>
                            <a:pt x="340" y="124"/>
                          </a:lnTo>
                          <a:lnTo>
                            <a:pt x="409" y="165"/>
                          </a:lnTo>
                          <a:lnTo>
                            <a:pt x="369" y="123"/>
                          </a:lnTo>
                          <a:lnTo>
                            <a:pt x="341" y="102"/>
                          </a:lnTo>
                          <a:lnTo>
                            <a:pt x="304" y="78"/>
                          </a:lnTo>
                          <a:lnTo>
                            <a:pt x="281" y="64"/>
                          </a:lnTo>
                          <a:lnTo>
                            <a:pt x="230" y="40"/>
                          </a:lnTo>
                          <a:lnTo>
                            <a:pt x="197" y="28"/>
                          </a:lnTo>
                          <a:lnTo>
                            <a:pt x="170" y="19"/>
                          </a:lnTo>
                          <a:lnTo>
                            <a:pt x="145" y="13"/>
                          </a:lnTo>
                          <a:lnTo>
                            <a:pt x="105" y="6"/>
                          </a:lnTo>
                          <a:lnTo>
                            <a:pt x="64" y="1"/>
                          </a:lnTo>
                          <a:lnTo>
                            <a:pt x="1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30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1469" y="2495"/>
                      <a:ext cx="65" cy="194"/>
                    </a:xfrm>
                    <a:custGeom>
                      <a:avLst/>
                      <a:gdLst>
                        <a:gd name="T0" fmla="*/ 0 w 130"/>
                        <a:gd name="T1" fmla="*/ 1 h 387"/>
                        <a:gd name="T2" fmla="*/ 1 w 130"/>
                        <a:gd name="T3" fmla="*/ 1 h 387"/>
                        <a:gd name="T4" fmla="*/ 1 w 130"/>
                        <a:gd name="T5" fmla="*/ 1 h 387"/>
                        <a:gd name="T6" fmla="*/ 1 w 130"/>
                        <a:gd name="T7" fmla="*/ 1 h 387"/>
                        <a:gd name="T8" fmla="*/ 1 w 130"/>
                        <a:gd name="T9" fmla="*/ 1 h 387"/>
                        <a:gd name="T10" fmla="*/ 1 w 130"/>
                        <a:gd name="T11" fmla="*/ 1 h 387"/>
                        <a:gd name="T12" fmla="*/ 1 w 130"/>
                        <a:gd name="T13" fmla="*/ 1 h 387"/>
                        <a:gd name="T14" fmla="*/ 1 w 130"/>
                        <a:gd name="T15" fmla="*/ 1 h 387"/>
                        <a:gd name="T16" fmla="*/ 1 w 130"/>
                        <a:gd name="T17" fmla="*/ 0 h 387"/>
                        <a:gd name="T18" fmla="*/ 1 w 130"/>
                        <a:gd name="T19" fmla="*/ 1 h 387"/>
                        <a:gd name="T20" fmla="*/ 1 w 130"/>
                        <a:gd name="T21" fmla="*/ 1 h 387"/>
                        <a:gd name="T22" fmla="*/ 1 w 130"/>
                        <a:gd name="T23" fmla="*/ 1 h 387"/>
                        <a:gd name="T24" fmla="*/ 1 w 130"/>
                        <a:gd name="T25" fmla="*/ 1 h 387"/>
                        <a:gd name="T26" fmla="*/ 1 w 130"/>
                        <a:gd name="T27" fmla="*/ 1 h 387"/>
                        <a:gd name="T28" fmla="*/ 1 w 130"/>
                        <a:gd name="T29" fmla="*/ 1 h 387"/>
                        <a:gd name="T30" fmla="*/ 1 w 130"/>
                        <a:gd name="T31" fmla="*/ 1 h 387"/>
                        <a:gd name="T32" fmla="*/ 1 w 130"/>
                        <a:gd name="T33" fmla="*/ 1 h 387"/>
                        <a:gd name="T34" fmla="*/ 1 w 130"/>
                        <a:gd name="T35" fmla="*/ 1 h 387"/>
                        <a:gd name="T36" fmla="*/ 1 w 130"/>
                        <a:gd name="T37" fmla="*/ 1 h 387"/>
                        <a:gd name="T38" fmla="*/ 1 w 130"/>
                        <a:gd name="T39" fmla="*/ 1 h 387"/>
                        <a:gd name="T40" fmla="*/ 1 w 130"/>
                        <a:gd name="T41" fmla="*/ 1 h 387"/>
                        <a:gd name="T42" fmla="*/ 0 w 130"/>
                        <a:gd name="T43" fmla="*/ 1 h 387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0"/>
                        <a:gd name="T67" fmla="*/ 0 h 387"/>
                        <a:gd name="T68" fmla="*/ 130 w 130"/>
                        <a:gd name="T69" fmla="*/ 387 h 387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0" h="387">
                          <a:moveTo>
                            <a:pt x="0" y="297"/>
                          </a:moveTo>
                          <a:lnTo>
                            <a:pt x="3" y="267"/>
                          </a:lnTo>
                          <a:lnTo>
                            <a:pt x="5" y="234"/>
                          </a:lnTo>
                          <a:lnTo>
                            <a:pt x="14" y="181"/>
                          </a:lnTo>
                          <a:lnTo>
                            <a:pt x="24" y="139"/>
                          </a:lnTo>
                          <a:lnTo>
                            <a:pt x="38" y="101"/>
                          </a:lnTo>
                          <a:lnTo>
                            <a:pt x="56" y="62"/>
                          </a:lnTo>
                          <a:lnTo>
                            <a:pt x="72" y="32"/>
                          </a:lnTo>
                          <a:lnTo>
                            <a:pt x="92" y="0"/>
                          </a:lnTo>
                          <a:lnTo>
                            <a:pt x="130" y="50"/>
                          </a:lnTo>
                          <a:lnTo>
                            <a:pt x="108" y="80"/>
                          </a:lnTo>
                          <a:lnTo>
                            <a:pt x="92" y="107"/>
                          </a:lnTo>
                          <a:lnTo>
                            <a:pt x="79" y="132"/>
                          </a:lnTo>
                          <a:lnTo>
                            <a:pt x="60" y="167"/>
                          </a:lnTo>
                          <a:lnTo>
                            <a:pt x="48" y="198"/>
                          </a:lnTo>
                          <a:lnTo>
                            <a:pt x="41" y="228"/>
                          </a:lnTo>
                          <a:lnTo>
                            <a:pt x="32" y="258"/>
                          </a:lnTo>
                          <a:lnTo>
                            <a:pt x="26" y="291"/>
                          </a:lnTo>
                          <a:lnTo>
                            <a:pt x="21" y="331"/>
                          </a:lnTo>
                          <a:lnTo>
                            <a:pt x="17" y="371"/>
                          </a:lnTo>
                          <a:lnTo>
                            <a:pt x="10" y="387"/>
                          </a:lnTo>
                          <a:lnTo>
                            <a:pt x="0" y="29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84" name="Group 24"/>
                <p:cNvGrpSpPr>
                  <a:grpSpLocks/>
                </p:cNvGrpSpPr>
                <p:nvPr/>
              </p:nvGrpSpPr>
              <p:grpSpPr bwMode="auto">
                <a:xfrm rot="21103525" flipH="1">
                  <a:off x="3469" y="1832"/>
                  <a:ext cx="712" cy="468"/>
                  <a:chOff x="1455" y="2364"/>
                  <a:chExt cx="577" cy="553"/>
                </a:xfrm>
              </p:grpSpPr>
              <p:sp>
                <p:nvSpPr>
                  <p:cNvPr id="222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461" y="2372"/>
                    <a:ext cx="564" cy="539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455" y="2364"/>
                    <a:ext cx="577" cy="55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4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2379"/>
                    <a:ext cx="545" cy="523"/>
                  </a:xfrm>
                  <a:prstGeom prst="ellipse">
                    <a:avLst/>
                  </a:prstGeom>
                  <a:solidFill>
                    <a:srgbClr val="CC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5" name="Group 28"/>
                <p:cNvGrpSpPr>
                  <a:grpSpLocks/>
                </p:cNvGrpSpPr>
                <p:nvPr/>
              </p:nvGrpSpPr>
              <p:grpSpPr bwMode="auto">
                <a:xfrm rot="21103525" flipH="1">
                  <a:off x="3368" y="2317"/>
                  <a:ext cx="365" cy="391"/>
                  <a:chOff x="1868" y="2885"/>
                  <a:chExt cx="296" cy="462"/>
                </a:xfrm>
              </p:grpSpPr>
              <p:sp>
                <p:nvSpPr>
                  <p:cNvPr id="187" name="Freeform 29"/>
                  <p:cNvSpPr>
                    <a:spLocks/>
                  </p:cNvSpPr>
                  <p:nvPr/>
                </p:nvSpPr>
                <p:spPr bwMode="auto">
                  <a:xfrm>
                    <a:off x="1871" y="2909"/>
                    <a:ext cx="282" cy="404"/>
                  </a:xfrm>
                  <a:custGeom>
                    <a:avLst/>
                    <a:gdLst>
                      <a:gd name="T0" fmla="*/ 0 w 564"/>
                      <a:gd name="T1" fmla="*/ 1 h 808"/>
                      <a:gd name="T2" fmla="*/ 1 w 564"/>
                      <a:gd name="T3" fmla="*/ 1 h 808"/>
                      <a:gd name="T4" fmla="*/ 1 w 564"/>
                      <a:gd name="T5" fmla="*/ 1 h 808"/>
                      <a:gd name="T6" fmla="*/ 1 w 564"/>
                      <a:gd name="T7" fmla="*/ 0 h 808"/>
                      <a:gd name="T8" fmla="*/ 0 w 564"/>
                      <a:gd name="T9" fmla="*/ 1 h 80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64"/>
                      <a:gd name="T16" fmla="*/ 0 h 808"/>
                      <a:gd name="T17" fmla="*/ 564 w 564"/>
                      <a:gd name="T18" fmla="*/ 808 h 80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64" h="808">
                        <a:moveTo>
                          <a:pt x="0" y="60"/>
                        </a:moveTo>
                        <a:lnTo>
                          <a:pt x="400" y="808"/>
                        </a:lnTo>
                        <a:lnTo>
                          <a:pt x="564" y="725"/>
                        </a:lnTo>
                        <a:lnTo>
                          <a:pt x="162" y="0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8" name="Arc 30"/>
                  <p:cNvSpPr>
                    <a:spLocks/>
                  </p:cNvSpPr>
                  <p:nvPr/>
                </p:nvSpPr>
                <p:spPr bwMode="auto">
                  <a:xfrm>
                    <a:off x="1869" y="2885"/>
                    <a:ext cx="85" cy="53"/>
                  </a:xfrm>
                  <a:custGeom>
                    <a:avLst/>
                    <a:gdLst>
                      <a:gd name="T0" fmla="*/ 0 w 42228"/>
                      <a:gd name="T1" fmla="*/ 0 h 27866"/>
                      <a:gd name="T2" fmla="*/ 0 w 42228"/>
                      <a:gd name="T3" fmla="*/ 0 h 27866"/>
                      <a:gd name="T4" fmla="*/ 0 w 42228"/>
                      <a:gd name="T5" fmla="*/ 0 h 27866"/>
                      <a:gd name="T6" fmla="*/ 0 60000 65536"/>
                      <a:gd name="T7" fmla="*/ 0 60000 65536"/>
                      <a:gd name="T8" fmla="*/ 0 60000 65536"/>
                      <a:gd name="T9" fmla="*/ 0 w 42228"/>
                      <a:gd name="T10" fmla="*/ 0 h 27866"/>
                      <a:gd name="T11" fmla="*/ 42228 w 42228"/>
                      <a:gd name="T12" fmla="*/ 27866 h 2786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228" h="27866" fill="none" extrusionOk="0">
                        <a:moveTo>
                          <a:pt x="928" y="27866"/>
                        </a:moveTo>
                        <a:cubicBezTo>
                          <a:pt x="312" y="25834"/>
                          <a:pt x="0" y="2372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061" y="-1"/>
                          <a:pt x="39422" y="6157"/>
                          <a:pt x="42228" y="15193"/>
                        </a:cubicBezTo>
                      </a:path>
                      <a:path w="42228" h="27866" stroke="0" extrusionOk="0">
                        <a:moveTo>
                          <a:pt x="928" y="27866"/>
                        </a:moveTo>
                        <a:cubicBezTo>
                          <a:pt x="312" y="25834"/>
                          <a:pt x="0" y="2372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061" y="-1"/>
                          <a:pt x="39422" y="6157"/>
                          <a:pt x="42228" y="15193"/>
                        </a:cubicBezTo>
                        <a:lnTo>
                          <a:pt x="21600" y="21600"/>
                        </a:lnTo>
                        <a:lnTo>
                          <a:pt x="928" y="27866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9" name="Arc 31"/>
                  <p:cNvSpPr>
                    <a:spLocks/>
                  </p:cNvSpPr>
                  <p:nvPr/>
                </p:nvSpPr>
                <p:spPr bwMode="auto">
                  <a:xfrm>
                    <a:off x="1871" y="2891"/>
                    <a:ext cx="87" cy="50"/>
                  </a:xfrm>
                  <a:custGeom>
                    <a:avLst/>
                    <a:gdLst>
                      <a:gd name="T0" fmla="*/ 0 w 42041"/>
                      <a:gd name="T1" fmla="*/ 0 h 24039"/>
                      <a:gd name="T2" fmla="*/ 0 w 42041"/>
                      <a:gd name="T3" fmla="*/ 0 h 24039"/>
                      <a:gd name="T4" fmla="*/ 0 w 42041"/>
                      <a:gd name="T5" fmla="*/ 0 h 24039"/>
                      <a:gd name="T6" fmla="*/ 0 60000 65536"/>
                      <a:gd name="T7" fmla="*/ 0 60000 65536"/>
                      <a:gd name="T8" fmla="*/ 0 60000 65536"/>
                      <a:gd name="T9" fmla="*/ 0 w 42041"/>
                      <a:gd name="T10" fmla="*/ 0 h 24039"/>
                      <a:gd name="T11" fmla="*/ 42041 w 42041"/>
                      <a:gd name="T12" fmla="*/ 24039 h 240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041" h="24039" fill="none" extrusionOk="0">
                        <a:moveTo>
                          <a:pt x="138" y="24038"/>
                        </a:moveTo>
                        <a:cubicBezTo>
                          <a:pt x="46" y="23229"/>
                          <a:pt x="0" y="2241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0839" y="-1"/>
                          <a:pt x="39055" y="5876"/>
                          <a:pt x="42041" y="14619"/>
                        </a:cubicBezTo>
                      </a:path>
                      <a:path w="42041" h="24039" stroke="0" extrusionOk="0">
                        <a:moveTo>
                          <a:pt x="138" y="24038"/>
                        </a:moveTo>
                        <a:cubicBezTo>
                          <a:pt x="46" y="23229"/>
                          <a:pt x="0" y="2241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0839" y="-1"/>
                          <a:pt x="39055" y="5876"/>
                          <a:pt x="42041" y="14619"/>
                        </a:cubicBezTo>
                        <a:lnTo>
                          <a:pt x="21600" y="21600"/>
                        </a:lnTo>
                        <a:lnTo>
                          <a:pt x="138" y="24038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0" name="Freeform 32"/>
                  <p:cNvSpPr>
                    <a:spLocks/>
                  </p:cNvSpPr>
                  <p:nvPr/>
                </p:nvSpPr>
                <p:spPr bwMode="auto">
                  <a:xfrm>
                    <a:off x="1868" y="2891"/>
                    <a:ext cx="54" cy="104"/>
                  </a:xfrm>
                  <a:custGeom>
                    <a:avLst/>
                    <a:gdLst>
                      <a:gd name="T0" fmla="*/ 1 w 107"/>
                      <a:gd name="T1" fmla="*/ 1 h 207"/>
                      <a:gd name="T2" fmla="*/ 0 w 107"/>
                      <a:gd name="T3" fmla="*/ 1 h 207"/>
                      <a:gd name="T4" fmla="*/ 0 w 107"/>
                      <a:gd name="T5" fmla="*/ 1 h 207"/>
                      <a:gd name="T6" fmla="*/ 1 w 107"/>
                      <a:gd name="T7" fmla="*/ 1 h 207"/>
                      <a:gd name="T8" fmla="*/ 1 w 107"/>
                      <a:gd name="T9" fmla="*/ 1 h 207"/>
                      <a:gd name="T10" fmla="*/ 1 w 107"/>
                      <a:gd name="T11" fmla="*/ 1 h 207"/>
                      <a:gd name="T12" fmla="*/ 1 w 107"/>
                      <a:gd name="T13" fmla="*/ 1 h 207"/>
                      <a:gd name="T14" fmla="*/ 1 w 107"/>
                      <a:gd name="T15" fmla="*/ 1 h 207"/>
                      <a:gd name="T16" fmla="*/ 1 w 107"/>
                      <a:gd name="T17" fmla="*/ 0 h 207"/>
                      <a:gd name="T18" fmla="*/ 1 w 107"/>
                      <a:gd name="T19" fmla="*/ 1 h 207"/>
                      <a:gd name="T20" fmla="*/ 1 w 107"/>
                      <a:gd name="T21" fmla="*/ 1 h 207"/>
                      <a:gd name="T22" fmla="*/ 1 w 107"/>
                      <a:gd name="T23" fmla="*/ 1 h 207"/>
                      <a:gd name="T24" fmla="*/ 1 w 107"/>
                      <a:gd name="T25" fmla="*/ 1 h 207"/>
                      <a:gd name="T26" fmla="*/ 1 w 107"/>
                      <a:gd name="T27" fmla="*/ 1 h 207"/>
                      <a:gd name="T28" fmla="*/ 1 w 107"/>
                      <a:gd name="T29" fmla="*/ 1 h 207"/>
                      <a:gd name="T30" fmla="*/ 1 w 107"/>
                      <a:gd name="T31" fmla="*/ 1 h 207"/>
                      <a:gd name="T32" fmla="*/ 1 w 107"/>
                      <a:gd name="T33" fmla="*/ 1 h 207"/>
                      <a:gd name="T34" fmla="*/ 1 w 107"/>
                      <a:gd name="T35" fmla="*/ 1 h 20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07"/>
                      <a:gd name="T55" fmla="*/ 0 h 207"/>
                      <a:gd name="T56" fmla="*/ 107 w 107"/>
                      <a:gd name="T57" fmla="*/ 207 h 20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07" h="207">
                        <a:moveTo>
                          <a:pt x="3" y="96"/>
                        </a:moveTo>
                        <a:lnTo>
                          <a:pt x="0" y="82"/>
                        </a:lnTo>
                        <a:lnTo>
                          <a:pt x="0" y="69"/>
                        </a:lnTo>
                        <a:lnTo>
                          <a:pt x="2" y="58"/>
                        </a:lnTo>
                        <a:lnTo>
                          <a:pt x="6" y="42"/>
                        </a:lnTo>
                        <a:lnTo>
                          <a:pt x="12" y="29"/>
                        </a:lnTo>
                        <a:lnTo>
                          <a:pt x="21" y="17"/>
                        </a:lnTo>
                        <a:lnTo>
                          <a:pt x="31" y="7"/>
                        </a:lnTo>
                        <a:lnTo>
                          <a:pt x="41" y="0"/>
                        </a:lnTo>
                        <a:lnTo>
                          <a:pt x="107" y="112"/>
                        </a:lnTo>
                        <a:lnTo>
                          <a:pt x="95" y="119"/>
                        </a:lnTo>
                        <a:lnTo>
                          <a:pt x="87" y="127"/>
                        </a:lnTo>
                        <a:lnTo>
                          <a:pt x="79" y="135"/>
                        </a:lnTo>
                        <a:lnTo>
                          <a:pt x="73" y="145"/>
                        </a:lnTo>
                        <a:lnTo>
                          <a:pt x="66" y="163"/>
                        </a:lnTo>
                        <a:lnTo>
                          <a:pt x="62" y="187"/>
                        </a:lnTo>
                        <a:lnTo>
                          <a:pt x="62" y="207"/>
                        </a:lnTo>
                        <a:lnTo>
                          <a:pt x="3" y="96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1" name="Arc 33"/>
                  <p:cNvSpPr>
                    <a:spLocks/>
                  </p:cNvSpPr>
                  <p:nvPr/>
                </p:nvSpPr>
                <p:spPr bwMode="auto">
                  <a:xfrm>
                    <a:off x="1869" y="2888"/>
                    <a:ext cx="44" cy="49"/>
                  </a:xfrm>
                  <a:custGeom>
                    <a:avLst/>
                    <a:gdLst>
                      <a:gd name="T0" fmla="*/ 0 w 21600"/>
                      <a:gd name="T1" fmla="*/ 0 h 25860"/>
                      <a:gd name="T2" fmla="*/ 0 w 21600"/>
                      <a:gd name="T3" fmla="*/ 0 h 25860"/>
                      <a:gd name="T4" fmla="*/ 0 w 21600"/>
                      <a:gd name="T5" fmla="*/ 0 h 2586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5860"/>
                      <a:gd name="T11" fmla="*/ 21600 w 21600"/>
                      <a:gd name="T12" fmla="*/ 25860 h 2586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5860" fill="none" extrusionOk="0">
                        <a:moveTo>
                          <a:pt x="788" y="25860"/>
                        </a:moveTo>
                        <a:cubicBezTo>
                          <a:pt x="265" y="23976"/>
                          <a:pt x="0" y="22031"/>
                          <a:pt x="0" y="20077"/>
                        </a:cubicBezTo>
                        <a:cubicBezTo>
                          <a:pt x="-1" y="11223"/>
                          <a:pt x="5402" y="3266"/>
                          <a:pt x="13632" y="0"/>
                        </a:cubicBezTo>
                      </a:path>
                      <a:path w="21600" h="25860" stroke="0" extrusionOk="0">
                        <a:moveTo>
                          <a:pt x="788" y="25860"/>
                        </a:moveTo>
                        <a:cubicBezTo>
                          <a:pt x="265" y="23976"/>
                          <a:pt x="0" y="22031"/>
                          <a:pt x="0" y="20077"/>
                        </a:cubicBezTo>
                        <a:cubicBezTo>
                          <a:pt x="-1" y="11223"/>
                          <a:pt x="5402" y="3266"/>
                          <a:pt x="13632" y="0"/>
                        </a:cubicBezTo>
                        <a:lnTo>
                          <a:pt x="21600" y="20077"/>
                        </a:lnTo>
                        <a:lnTo>
                          <a:pt x="788" y="2586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2" name="Arc 34"/>
                  <p:cNvSpPr>
                    <a:spLocks/>
                  </p:cNvSpPr>
                  <p:nvPr/>
                </p:nvSpPr>
                <p:spPr bwMode="auto">
                  <a:xfrm>
                    <a:off x="1900" y="2942"/>
                    <a:ext cx="86" cy="51"/>
                  </a:xfrm>
                  <a:custGeom>
                    <a:avLst/>
                    <a:gdLst>
                      <a:gd name="T0" fmla="*/ 0 w 42207"/>
                      <a:gd name="T1" fmla="*/ 0 h 26947"/>
                      <a:gd name="T2" fmla="*/ 0 w 42207"/>
                      <a:gd name="T3" fmla="*/ 0 h 26947"/>
                      <a:gd name="T4" fmla="*/ 0 w 42207"/>
                      <a:gd name="T5" fmla="*/ 0 h 26947"/>
                      <a:gd name="T6" fmla="*/ 0 60000 65536"/>
                      <a:gd name="T7" fmla="*/ 0 60000 65536"/>
                      <a:gd name="T8" fmla="*/ 0 60000 65536"/>
                      <a:gd name="T9" fmla="*/ 0 w 42207"/>
                      <a:gd name="T10" fmla="*/ 0 h 26947"/>
                      <a:gd name="T11" fmla="*/ 42207 w 42207"/>
                      <a:gd name="T12" fmla="*/ 26947 h 2694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207" h="26947" fill="none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035" y="-1"/>
                          <a:pt x="39379" y="6124"/>
                          <a:pt x="42207" y="15126"/>
                        </a:cubicBezTo>
                      </a:path>
                      <a:path w="42207" h="26947" stroke="0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035" y="-1"/>
                          <a:pt x="39379" y="6124"/>
                          <a:pt x="42207" y="15126"/>
                        </a:cubicBezTo>
                        <a:lnTo>
                          <a:pt x="21600" y="21600"/>
                        </a:lnTo>
                        <a:lnTo>
                          <a:pt x="672" y="26946"/>
                        </a:lnTo>
                        <a:close/>
                      </a:path>
                    </a:pathLst>
                  </a:custGeom>
                  <a:solidFill>
                    <a:srgbClr val="7F3F00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93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903" y="2950"/>
                    <a:ext cx="91" cy="59"/>
                    <a:chOff x="1903" y="2950"/>
                    <a:chExt cx="91" cy="59"/>
                  </a:xfrm>
                </p:grpSpPr>
                <p:grpSp>
                  <p:nvGrpSpPr>
                    <p:cNvPr id="217" name="Group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03" y="2950"/>
                      <a:ext cx="87" cy="50"/>
                      <a:chOff x="1903" y="2950"/>
                      <a:chExt cx="87" cy="50"/>
                    </a:xfrm>
                  </p:grpSpPr>
                  <p:sp>
                    <p:nvSpPr>
                      <p:cNvPr id="219" name="Arc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03" y="2950"/>
                        <a:ext cx="87" cy="50"/>
                      </a:xfrm>
                      <a:custGeom>
                        <a:avLst/>
                        <a:gdLst>
                          <a:gd name="T0" fmla="*/ 0 w 42528"/>
                          <a:gd name="T1" fmla="*/ 0 h 26441"/>
                          <a:gd name="T2" fmla="*/ 0 w 42528"/>
                          <a:gd name="T3" fmla="*/ 0 h 26441"/>
                          <a:gd name="T4" fmla="*/ 0 w 42528"/>
                          <a:gd name="T5" fmla="*/ 0 h 26441"/>
                          <a:gd name="T6" fmla="*/ 0 60000 65536"/>
                          <a:gd name="T7" fmla="*/ 0 60000 65536"/>
                          <a:gd name="T8" fmla="*/ 0 60000 65536"/>
                          <a:gd name="T9" fmla="*/ 0 w 42528"/>
                          <a:gd name="T10" fmla="*/ 0 h 26441"/>
                          <a:gd name="T11" fmla="*/ 42528 w 42528"/>
                          <a:gd name="T12" fmla="*/ 26441 h 2644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2528" h="26441" fill="none" extrusionOk="0">
                            <a:moveTo>
                              <a:pt x="549" y="26440"/>
                            </a:moveTo>
                            <a:cubicBezTo>
                              <a:pt x="184" y="24853"/>
                              <a:pt x="0" y="23229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469" y="-1"/>
                              <a:pt x="40084" y="6690"/>
                              <a:pt x="42527" y="16253"/>
                            </a:cubicBezTo>
                          </a:path>
                          <a:path w="42528" h="26441" stroke="0" extrusionOk="0">
                            <a:moveTo>
                              <a:pt x="549" y="26440"/>
                            </a:moveTo>
                            <a:cubicBezTo>
                              <a:pt x="184" y="24853"/>
                              <a:pt x="0" y="23229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469" y="-1"/>
                              <a:pt x="40084" y="6690"/>
                              <a:pt x="42527" y="16253"/>
                            </a:cubicBezTo>
                            <a:lnTo>
                              <a:pt x="21600" y="21600"/>
                            </a:lnTo>
                            <a:lnTo>
                              <a:pt x="549" y="26440"/>
                            </a:lnTo>
                            <a:close/>
                          </a:path>
                        </a:pathLst>
                      </a:custGeom>
                      <a:solidFill>
                        <a:srgbClr val="5F3F1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0" name="Arc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03" y="2955"/>
                        <a:ext cx="44" cy="45"/>
                      </a:xfrm>
                      <a:custGeom>
                        <a:avLst/>
                        <a:gdLst>
                          <a:gd name="T0" fmla="*/ 0 w 21600"/>
                          <a:gd name="T1" fmla="*/ 0 h 23819"/>
                          <a:gd name="T2" fmla="*/ 0 w 21600"/>
                          <a:gd name="T3" fmla="*/ 0 h 23819"/>
                          <a:gd name="T4" fmla="*/ 0 w 21600"/>
                          <a:gd name="T5" fmla="*/ 0 h 23819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3819"/>
                          <a:gd name="T11" fmla="*/ 21600 w 21600"/>
                          <a:gd name="T12" fmla="*/ 23819 h 23819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3819" fill="none" extrusionOk="0">
                            <a:moveTo>
                              <a:pt x="549" y="23818"/>
                            </a:moveTo>
                            <a:cubicBezTo>
                              <a:pt x="184" y="22231"/>
                              <a:pt x="0" y="20607"/>
                              <a:pt x="0" y="18978"/>
                            </a:cubicBezTo>
                            <a:cubicBezTo>
                              <a:pt x="-1" y="11062"/>
                              <a:pt x="4330" y="3780"/>
                              <a:pt x="11285" y="0"/>
                            </a:cubicBezTo>
                          </a:path>
                          <a:path w="21600" h="23819" stroke="0" extrusionOk="0">
                            <a:moveTo>
                              <a:pt x="549" y="23818"/>
                            </a:moveTo>
                            <a:cubicBezTo>
                              <a:pt x="184" y="22231"/>
                              <a:pt x="0" y="20607"/>
                              <a:pt x="0" y="18978"/>
                            </a:cubicBezTo>
                            <a:cubicBezTo>
                              <a:pt x="-1" y="11062"/>
                              <a:pt x="4330" y="3780"/>
                              <a:pt x="11285" y="0"/>
                            </a:cubicBezTo>
                            <a:lnTo>
                              <a:pt x="21600" y="18978"/>
                            </a:lnTo>
                            <a:lnTo>
                              <a:pt x="549" y="23818"/>
                            </a:lnTo>
                            <a:close/>
                          </a:path>
                        </a:pathLst>
                      </a:custGeom>
                      <a:solidFill>
                        <a:srgbClr val="3F1F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21" name="Arc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04" y="2950"/>
                        <a:ext cx="85" cy="50"/>
                      </a:xfrm>
                      <a:custGeom>
                        <a:avLst/>
                        <a:gdLst>
                          <a:gd name="T0" fmla="*/ 0 w 42375"/>
                          <a:gd name="T1" fmla="*/ 0 h 26389"/>
                          <a:gd name="T2" fmla="*/ 0 w 42375"/>
                          <a:gd name="T3" fmla="*/ 0 h 26389"/>
                          <a:gd name="T4" fmla="*/ 0 w 42375"/>
                          <a:gd name="T5" fmla="*/ 0 h 26389"/>
                          <a:gd name="T6" fmla="*/ 0 60000 65536"/>
                          <a:gd name="T7" fmla="*/ 0 60000 65536"/>
                          <a:gd name="T8" fmla="*/ 0 60000 65536"/>
                          <a:gd name="T9" fmla="*/ 0 w 42375"/>
                          <a:gd name="T10" fmla="*/ 0 h 26389"/>
                          <a:gd name="T11" fmla="*/ 42375 w 42375"/>
                          <a:gd name="T12" fmla="*/ 26389 h 26389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2375" h="26389" fill="none" extrusionOk="0">
                            <a:moveTo>
                              <a:pt x="537" y="26388"/>
                            </a:moveTo>
                            <a:cubicBezTo>
                              <a:pt x="180" y="24817"/>
                              <a:pt x="0" y="23211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251" y="-1"/>
                              <a:pt x="39732" y="6403"/>
                              <a:pt x="42374" y="15686"/>
                            </a:cubicBezTo>
                          </a:path>
                          <a:path w="42375" h="26389" stroke="0" extrusionOk="0">
                            <a:moveTo>
                              <a:pt x="537" y="26388"/>
                            </a:moveTo>
                            <a:cubicBezTo>
                              <a:pt x="180" y="24817"/>
                              <a:pt x="0" y="23211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251" y="-1"/>
                              <a:pt x="39732" y="6403"/>
                              <a:pt x="42374" y="15686"/>
                            </a:cubicBezTo>
                            <a:lnTo>
                              <a:pt x="21600" y="21600"/>
                            </a:lnTo>
                            <a:lnTo>
                              <a:pt x="537" y="26388"/>
                            </a:lnTo>
                            <a:close/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18" name="Arc 40"/>
                    <p:cNvSpPr>
                      <a:spLocks/>
                    </p:cNvSpPr>
                    <p:nvPr/>
                  </p:nvSpPr>
                  <p:spPr bwMode="auto">
                    <a:xfrm>
                      <a:off x="1908" y="2959"/>
                      <a:ext cx="86" cy="50"/>
                    </a:xfrm>
                    <a:custGeom>
                      <a:avLst/>
                      <a:gdLst>
                        <a:gd name="T0" fmla="*/ 0 w 42394"/>
                        <a:gd name="T1" fmla="*/ 0 h 26441"/>
                        <a:gd name="T2" fmla="*/ 0 w 42394"/>
                        <a:gd name="T3" fmla="*/ 0 h 26441"/>
                        <a:gd name="T4" fmla="*/ 0 w 42394"/>
                        <a:gd name="T5" fmla="*/ 0 h 26441"/>
                        <a:gd name="T6" fmla="*/ 0 60000 65536"/>
                        <a:gd name="T7" fmla="*/ 0 60000 65536"/>
                        <a:gd name="T8" fmla="*/ 0 60000 65536"/>
                        <a:gd name="T9" fmla="*/ 0 w 42394"/>
                        <a:gd name="T10" fmla="*/ 0 h 26441"/>
                        <a:gd name="T11" fmla="*/ 42394 w 42394"/>
                        <a:gd name="T12" fmla="*/ 26441 h 2644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394" h="26441" fill="none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78" y="-1"/>
                            <a:pt x="39775" y="6437"/>
                            <a:pt x="42394" y="15754"/>
                          </a:cubicBezTo>
                        </a:path>
                        <a:path w="42394" h="26441" stroke="0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78" y="-1"/>
                            <a:pt x="39775" y="6437"/>
                            <a:pt x="42394" y="15754"/>
                          </a:cubicBezTo>
                          <a:lnTo>
                            <a:pt x="21600" y="21600"/>
                          </a:lnTo>
                          <a:lnTo>
                            <a:pt x="549" y="26440"/>
                          </a:lnTo>
                          <a:close/>
                        </a:path>
                      </a:pathLst>
                    </a:custGeom>
                    <a:solidFill>
                      <a:srgbClr val="7F3F00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4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1912" y="2967"/>
                    <a:ext cx="91" cy="59"/>
                    <a:chOff x="1912" y="2967"/>
                    <a:chExt cx="91" cy="59"/>
                  </a:xfrm>
                </p:grpSpPr>
                <p:grpSp>
                  <p:nvGrpSpPr>
                    <p:cNvPr id="212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12" y="2967"/>
                      <a:ext cx="87" cy="50"/>
                      <a:chOff x="1912" y="2967"/>
                      <a:chExt cx="87" cy="50"/>
                    </a:xfrm>
                  </p:grpSpPr>
                  <p:sp>
                    <p:nvSpPr>
                      <p:cNvPr id="214" name="Arc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12" y="2967"/>
                        <a:ext cx="86" cy="49"/>
                      </a:xfrm>
                      <a:custGeom>
                        <a:avLst/>
                        <a:gdLst>
                          <a:gd name="T0" fmla="*/ 0 w 42511"/>
                          <a:gd name="T1" fmla="*/ 0 h 25783"/>
                          <a:gd name="T2" fmla="*/ 0 w 42511"/>
                          <a:gd name="T3" fmla="*/ 0 h 25783"/>
                          <a:gd name="T4" fmla="*/ 0 w 42511"/>
                          <a:gd name="T5" fmla="*/ 0 h 25783"/>
                          <a:gd name="T6" fmla="*/ 0 60000 65536"/>
                          <a:gd name="T7" fmla="*/ 0 60000 65536"/>
                          <a:gd name="T8" fmla="*/ 0 60000 65536"/>
                          <a:gd name="T9" fmla="*/ 0 w 42511"/>
                          <a:gd name="T10" fmla="*/ 0 h 25783"/>
                          <a:gd name="T11" fmla="*/ 42511 w 42511"/>
                          <a:gd name="T12" fmla="*/ 25783 h 25783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2511" h="25783" fill="none" extrusionOk="0">
                            <a:moveTo>
                              <a:pt x="408" y="25783"/>
                            </a:moveTo>
                            <a:cubicBezTo>
                              <a:pt x="136" y="24405"/>
                              <a:pt x="0" y="23004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445" y="-1"/>
                              <a:pt x="40044" y="6657"/>
                              <a:pt x="42511" y="16188"/>
                            </a:cubicBezTo>
                          </a:path>
                          <a:path w="42511" h="25783" stroke="0" extrusionOk="0">
                            <a:moveTo>
                              <a:pt x="408" y="25783"/>
                            </a:moveTo>
                            <a:cubicBezTo>
                              <a:pt x="136" y="24405"/>
                              <a:pt x="0" y="23004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445" y="-1"/>
                              <a:pt x="40044" y="6657"/>
                              <a:pt x="42511" y="16188"/>
                            </a:cubicBezTo>
                            <a:lnTo>
                              <a:pt x="21600" y="21600"/>
                            </a:lnTo>
                            <a:lnTo>
                              <a:pt x="408" y="25783"/>
                            </a:lnTo>
                            <a:close/>
                          </a:path>
                        </a:pathLst>
                      </a:custGeom>
                      <a:solidFill>
                        <a:srgbClr val="5F3F1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5" name="Arc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12" y="2972"/>
                        <a:ext cx="44" cy="44"/>
                      </a:xfrm>
                      <a:custGeom>
                        <a:avLst/>
                        <a:gdLst>
                          <a:gd name="T0" fmla="*/ 0 w 21600"/>
                          <a:gd name="T1" fmla="*/ 0 h 23111"/>
                          <a:gd name="T2" fmla="*/ 0 w 21600"/>
                          <a:gd name="T3" fmla="*/ 0 h 23111"/>
                          <a:gd name="T4" fmla="*/ 0 w 21600"/>
                          <a:gd name="T5" fmla="*/ 0 h 23111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3111"/>
                          <a:gd name="T11" fmla="*/ 21600 w 21600"/>
                          <a:gd name="T12" fmla="*/ 23111 h 2311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3111" fill="none" extrusionOk="0">
                            <a:moveTo>
                              <a:pt x="408" y="23111"/>
                            </a:moveTo>
                            <a:cubicBezTo>
                              <a:pt x="136" y="21733"/>
                              <a:pt x="0" y="20332"/>
                              <a:pt x="0" y="18928"/>
                            </a:cubicBezTo>
                            <a:cubicBezTo>
                              <a:pt x="-1" y="11049"/>
                              <a:pt x="4289" y="3796"/>
                              <a:pt x="11193" y="0"/>
                            </a:cubicBezTo>
                          </a:path>
                          <a:path w="21600" h="23111" stroke="0" extrusionOk="0">
                            <a:moveTo>
                              <a:pt x="408" y="23111"/>
                            </a:moveTo>
                            <a:cubicBezTo>
                              <a:pt x="136" y="21733"/>
                              <a:pt x="0" y="20332"/>
                              <a:pt x="0" y="18928"/>
                            </a:cubicBezTo>
                            <a:cubicBezTo>
                              <a:pt x="-1" y="11049"/>
                              <a:pt x="4289" y="3796"/>
                              <a:pt x="11193" y="0"/>
                            </a:cubicBezTo>
                            <a:lnTo>
                              <a:pt x="21600" y="18928"/>
                            </a:lnTo>
                            <a:lnTo>
                              <a:pt x="408" y="23111"/>
                            </a:lnTo>
                            <a:close/>
                          </a:path>
                        </a:pathLst>
                      </a:custGeom>
                      <a:solidFill>
                        <a:srgbClr val="3F1F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16" name="Arc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12" y="2967"/>
                        <a:ext cx="87" cy="50"/>
                      </a:xfrm>
                      <a:custGeom>
                        <a:avLst/>
                        <a:gdLst>
                          <a:gd name="T0" fmla="*/ 0 w 42528"/>
                          <a:gd name="T1" fmla="*/ 0 h 26441"/>
                          <a:gd name="T2" fmla="*/ 0 w 42528"/>
                          <a:gd name="T3" fmla="*/ 0 h 26441"/>
                          <a:gd name="T4" fmla="*/ 0 w 42528"/>
                          <a:gd name="T5" fmla="*/ 0 h 26441"/>
                          <a:gd name="T6" fmla="*/ 0 60000 65536"/>
                          <a:gd name="T7" fmla="*/ 0 60000 65536"/>
                          <a:gd name="T8" fmla="*/ 0 60000 65536"/>
                          <a:gd name="T9" fmla="*/ 0 w 42528"/>
                          <a:gd name="T10" fmla="*/ 0 h 26441"/>
                          <a:gd name="T11" fmla="*/ 42528 w 42528"/>
                          <a:gd name="T12" fmla="*/ 26441 h 2644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2528" h="26441" fill="none" extrusionOk="0">
                            <a:moveTo>
                              <a:pt x="549" y="26440"/>
                            </a:moveTo>
                            <a:cubicBezTo>
                              <a:pt x="184" y="24853"/>
                              <a:pt x="0" y="23229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469" y="-1"/>
                              <a:pt x="40084" y="6690"/>
                              <a:pt x="42527" y="16253"/>
                            </a:cubicBezTo>
                          </a:path>
                          <a:path w="42528" h="26441" stroke="0" extrusionOk="0">
                            <a:moveTo>
                              <a:pt x="549" y="26440"/>
                            </a:moveTo>
                            <a:cubicBezTo>
                              <a:pt x="184" y="24853"/>
                              <a:pt x="0" y="23229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469" y="-1"/>
                              <a:pt x="40084" y="6690"/>
                              <a:pt x="42527" y="16253"/>
                            </a:cubicBezTo>
                            <a:lnTo>
                              <a:pt x="21600" y="21600"/>
                            </a:lnTo>
                            <a:lnTo>
                              <a:pt x="549" y="26440"/>
                            </a:lnTo>
                            <a:close/>
                          </a:path>
                        </a:pathLst>
                      </a:custGeom>
                      <a:noFill/>
                      <a:ln w="63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13" name="Arc 46"/>
                    <p:cNvSpPr>
                      <a:spLocks/>
                    </p:cNvSpPr>
                    <p:nvPr/>
                  </p:nvSpPr>
                  <p:spPr bwMode="auto">
                    <a:xfrm>
                      <a:off x="1917" y="2976"/>
                      <a:ext cx="86" cy="50"/>
                    </a:xfrm>
                    <a:custGeom>
                      <a:avLst/>
                      <a:gdLst>
                        <a:gd name="T0" fmla="*/ 0 w 42511"/>
                        <a:gd name="T1" fmla="*/ 0 h 26283"/>
                        <a:gd name="T2" fmla="*/ 0 w 42511"/>
                        <a:gd name="T3" fmla="*/ 0 h 26283"/>
                        <a:gd name="T4" fmla="*/ 0 w 42511"/>
                        <a:gd name="T5" fmla="*/ 0 h 26283"/>
                        <a:gd name="T6" fmla="*/ 0 60000 65536"/>
                        <a:gd name="T7" fmla="*/ 0 60000 65536"/>
                        <a:gd name="T8" fmla="*/ 0 60000 65536"/>
                        <a:gd name="T9" fmla="*/ 0 w 42511"/>
                        <a:gd name="T10" fmla="*/ 0 h 26283"/>
                        <a:gd name="T11" fmla="*/ 42511 w 42511"/>
                        <a:gd name="T12" fmla="*/ 26283 h 2628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511" h="26283" fill="none" extrusionOk="0">
                          <a:moveTo>
                            <a:pt x="513" y="26283"/>
                          </a:moveTo>
                          <a:cubicBezTo>
                            <a:pt x="172" y="24745"/>
                            <a:pt x="0" y="231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</a:path>
                        <a:path w="42511" h="26283" stroke="0" extrusionOk="0">
                          <a:moveTo>
                            <a:pt x="513" y="26283"/>
                          </a:moveTo>
                          <a:cubicBezTo>
                            <a:pt x="172" y="24745"/>
                            <a:pt x="0" y="23175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  <a:lnTo>
                            <a:pt x="21600" y="21600"/>
                          </a:lnTo>
                          <a:lnTo>
                            <a:pt x="513" y="26283"/>
                          </a:lnTo>
                          <a:close/>
                        </a:path>
                      </a:pathLst>
                    </a:custGeom>
                    <a:solidFill>
                      <a:srgbClr val="7F3F00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5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1921" y="2983"/>
                    <a:ext cx="86" cy="49"/>
                    <a:chOff x="1921" y="2983"/>
                    <a:chExt cx="86" cy="49"/>
                  </a:xfrm>
                </p:grpSpPr>
                <p:sp>
                  <p:nvSpPr>
                    <p:cNvPr id="210" name="Arc 48"/>
                    <p:cNvSpPr>
                      <a:spLocks/>
                    </p:cNvSpPr>
                    <p:nvPr/>
                  </p:nvSpPr>
                  <p:spPr bwMode="auto">
                    <a:xfrm>
                      <a:off x="1921" y="2983"/>
                      <a:ext cx="86" cy="49"/>
                    </a:xfrm>
                    <a:custGeom>
                      <a:avLst/>
                      <a:gdLst>
                        <a:gd name="T0" fmla="*/ 0 w 42663"/>
                        <a:gd name="T1" fmla="*/ 0 h 25783"/>
                        <a:gd name="T2" fmla="*/ 0 w 42663"/>
                        <a:gd name="T3" fmla="*/ 0 h 25783"/>
                        <a:gd name="T4" fmla="*/ 0 w 42663"/>
                        <a:gd name="T5" fmla="*/ 0 h 25783"/>
                        <a:gd name="T6" fmla="*/ 0 60000 65536"/>
                        <a:gd name="T7" fmla="*/ 0 60000 65536"/>
                        <a:gd name="T8" fmla="*/ 0 60000 65536"/>
                        <a:gd name="T9" fmla="*/ 0 w 42663"/>
                        <a:gd name="T10" fmla="*/ 0 h 25783"/>
                        <a:gd name="T11" fmla="*/ 42663 w 42663"/>
                        <a:gd name="T12" fmla="*/ 25783 h 2578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663" h="25783" fill="none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</a:path>
                        <a:path w="42663" h="25783" stroke="0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  <a:lnTo>
                            <a:pt x="21600" y="21600"/>
                          </a:lnTo>
                          <a:lnTo>
                            <a:pt x="408" y="25783"/>
                          </a:lnTo>
                          <a:close/>
                        </a:path>
                      </a:pathLst>
                    </a:custGeom>
                    <a:solidFill>
                      <a:srgbClr val="5F3F1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1" name="Arc 49"/>
                    <p:cNvSpPr>
                      <a:spLocks/>
                    </p:cNvSpPr>
                    <p:nvPr/>
                  </p:nvSpPr>
                  <p:spPr bwMode="auto">
                    <a:xfrm>
                      <a:off x="1921" y="2988"/>
                      <a:ext cx="44" cy="44"/>
                    </a:xfrm>
                    <a:custGeom>
                      <a:avLst/>
                      <a:gdLst>
                        <a:gd name="T0" fmla="*/ 0 w 21600"/>
                        <a:gd name="T1" fmla="*/ 0 h 23111"/>
                        <a:gd name="T2" fmla="*/ 0 w 21600"/>
                        <a:gd name="T3" fmla="*/ 0 h 23111"/>
                        <a:gd name="T4" fmla="*/ 0 w 21600"/>
                        <a:gd name="T5" fmla="*/ 0 h 23111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3111"/>
                        <a:gd name="T11" fmla="*/ 21600 w 21600"/>
                        <a:gd name="T12" fmla="*/ 23111 h 2311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3111" fill="none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</a:path>
                        <a:path w="21600" h="23111" stroke="0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  <a:lnTo>
                            <a:pt x="21600" y="18928"/>
                          </a:lnTo>
                          <a:lnTo>
                            <a:pt x="408" y="23111"/>
                          </a:lnTo>
                          <a:close/>
                        </a:path>
                      </a:pathLst>
                    </a:custGeom>
                    <a:solidFill>
                      <a:srgbClr val="3F1F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6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921" y="2983"/>
                    <a:ext cx="91" cy="58"/>
                    <a:chOff x="1921" y="2983"/>
                    <a:chExt cx="91" cy="58"/>
                  </a:xfrm>
                </p:grpSpPr>
                <p:sp>
                  <p:nvSpPr>
                    <p:cNvPr id="208" name="Arc 51"/>
                    <p:cNvSpPr>
                      <a:spLocks/>
                    </p:cNvSpPr>
                    <p:nvPr/>
                  </p:nvSpPr>
                  <p:spPr bwMode="auto">
                    <a:xfrm>
                      <a:off x="1921" y="2983"/>
                      <a:ext cx="87" cy="49"/>
                    </a:xfrm>
                    <a:custGeom>
                      <a:avLst/>
                      <a:gdLst>
                        <a:gd name="T0" fmla="*/ 0 w 42528"/>
                        <a:gd name="T1" fmla="*/ 0 h 25926"/>
                        <a:gd name="T2" fmla="*/ 0 w 42528"/>
                        <a:gd name="T3" fmla="*/ 0 h 25926"/>
                        <a:gd name="T4" fmla="*/ 0 w 42528"/>
                        <a:gd name="T5" fmla="*/ 0 h 25926"/>
                        <a:gd name="T6" fmla="*/ 0 60000 65536"/>
                        <a:gd name="T7" fmla="*/ 0 60000 65536"/>
                        <a:gd name="T8" fmla="*/ 0 60000 65536"/>
                        <a:gd name="T9" fmla="*/ 0 w 42528"/>
                        <a:gd name="T10" fmla="*/ 0 h 25926"/>
                        <a:gd name="T11" fmla="*/ 42528 w 42528"/>
                        <a:gd name="T12" fmla="*/ 25926 h 2592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528" h="25926" fill="none" extrusionOk="0">
                          <a:moveTo>
                            <a:pt x="437" y="25926"/>
                          </a:moveTo>
                          <a:cubicBezTo>
                            <a:pt x="146" y="24502"/>
                            <a:pt x="0" y="23053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5926" stroke="0" extrusionOk="0">
                          <a:moveTo>
                            <a:pt x="437" y="25926"/>
                          </a:moveTo>
                          <a:cubicBezTo>
                            <a:pt x="146" y="24502"/>
                            <a:pt x="0" y="23053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lnTo>
                            <a:pt x="437" y="25926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9" name="Arc 52"/>
                    <p:cNvSpPr>
                      <a:spLocks/>
                    </p:cNvSpPr>
                    <p:nvPr/>
                  </p:nvSpPr>
                  <p:spPr bwMode="auto">
                    <a:xfrm>
                      <a:off x="1926" y="2992"/>
                      <a:ext cx="86" cy="49"/>
                    </a:xfrm>
                    <a:custGeom>
                      <a:avLst/>
                      <a:gdLst>
                        <a:gd name="T0" fmla="*/ 0 w 42511"/>
                        <a:gd name="T1" fmla="*/ 0 h 25783"/>
                        <a:gd name="T2" fmla="*/ 0 w 42511"/>
                        <a:gd name="T3" fmla="*/ 0 h 25783"/>
                        <a:gd name="T4" fmla="*/ 0 w 42511"/>
                        <a:gd name="T5" fmla="*/ 0 h 25783"/>
                        <a:gd name="T6" fmla="*/ 0 60000 65536"/>
                        <a:gd name="T7" fmla="*/ 0 60000 65536"/>
                        <a:gd name="T8" fmla="*/ 0 60000 65536"/>
                        <a:gd name="T9" fmla="*/ 0 w 42511"/>
                        <a:gd name="T10" fmla="*/ 0 h 25783"/>
                        <a:gd name="T11" fmla="*/ 42511 w 42511"/>
                        <a:gd name="T12" fmla="*/ 25783 h 2578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511" h="25783" fill="none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</a:path>
                        <a:path w="42511" h="25783" stroke="0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  <a:lnTo>
                            <a:pt x="21600" y="21600"/>
                          </a:lnTo>
                          <a:lnTo>
                            <a:pt x="408" y="25783"/>
                          </a:lnTo>
                          <a:close/>
                        </a:path>
                      </a:pathLst>
                    </a:custGeom>
                    <a:solidFill>
                      <a:srgbClr val="7F3F00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7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1871" y="2910"/>
                    <a:ext cx="283" cy="406"/>
                    <a:chOff x="1871" y="2910"/>
                    <a:chExt cx="283" cy="406"/>
                  </a:xfrm>
                </p:grpSpPr>
                <p:sp>
                  <p:nvSpPr>
                    <p:cNvPr id="206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3" y="2910"/>
                      <a:ext cx="201" cy="36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7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71" y="2939"/>
                      <a:ext cx="201" cy="37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8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1930" y="2999"/>
                    <a:ext cx="91" cy="58"/>
                    <a:chOff x="1930" y="2999"/>
                    <a:chExt cx="91" cy="58"/>
                  </a:xfrm>
                </p:grpSpPr>
                <p:grpSp>
                  <p:nvGrpSpPr>
                    <p:cNvPr id="201" name="Group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30" y="2999"/>
                      <a:ext cx="86" cy="48"/>
                      <a:chOff x="1930" y="2999"/>
                      <a:chExt cx="86" cy="48"/>
                    </a:xfrm>
                  </p:grpSpPr>
                  <p:sp>
                    <p:nvSpPr>
                      <p:cNvPr id="204" name="Arc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30" y="2999"/>
                        <a:ext cx="86" cy="48"/>
                      </a:xfrm>
                      <a:custGeom>
                        <a:avLst/>
                        <a:gdLst>
                          <a:gd name="T0" fmla="*/ 0 w 42663"/>
                          <a:gd name="T1" fmla="*/ 0 h 25276"/>
                          <a:gd name="T2" fmla="*/ 0 w 42663"/>
                          <a:gd name="T3" fmla="*/ 0 h 25276"/>
                          <a:gd name="T4" fmla="*/ 0 w 42663"/>
                          <a:gd name="T5" fmla="*/ 0 h 25276"/>
                          <a:gd name="T6" fmla="*/ 0 60000 65536"/>
                          <a:gd name="T7" fmla="*/ 0 60000 65536"/>
                          <a:gd name="T8" fmla="*/ 0 60000 65536"/>
                          <a:gd name="T9" fmla="*/ 0 w 42663"/>
                          <a:gd name="T10" fmla="*/ 0 h 25276"/>
                          <a:gd name="T11" fmla="*/ 42663 w 42663"/>
                          <a:gd name="T12" fmla="*/ 25276 h 2527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2663" h="25276" fill="none" extrusionOk="0">
                            <a:moveTo>
                              <a:pt x="315" y="25275"/>
                            </a:moveTo>
                            <a:cubicBezTo>
                              <a:pt x="105" y="24061"/>
                              <a:pt x="0" y="22832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684" y="-1"/>
                              <a:pt x="40426" y="6977"/>
                              <a:pt x="42662" y="16811"/>
                            </a:cubicBezTo>
                          </a:path>
                          <a:path w="42663" h="25276" stroke="0" extrusionOk="0">
                            <a:moveTo>
                              <a:pt x="315" y="25275"/>
                            </a:moveTo>
                            <a:cubicBezTo>
                              <a:pt x="105" y="24061"/>
                              <a:pt x="0" y="22832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31684" y="-1"/>
                              <a:pt x="40426" y="6977"/>
                              <a:pt x="42662" y="16811"/>
                            </a:cubicBezTo>
                            <a:lnTo>
                              <a:pt x="21600" y="21600"/>
                            </a:lnTo>
                            <a:lnTo>
                              <a:pt x="315" y="25275"/>
                            </a:lnTo>
                            <a:close/>
                          </a:path>
                        </a:pathLst>
                      </a:custGeom>
                      <a:solidFill>
                        <a:srgbClr val="5F3F1F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205" name="Arc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30" y="3004"/>
                        <a:ext cx="44" cy="43"/>
                      </a:xfrm>
                      <a:custGeom>
                        <a:avLst/>
                        <a:gdLst>
                          <a:gd name="T0" fmla="*/ 0 w 21600"/>
                          <a:gd name="T1" fmla="*/ 0 h 22604"/>
                          <a:gd name="T2" fmla="*/ 0 w 21600"/>
                          <a:gd name="T3" fmla="*/ 0 h 22604"/>
                          <a:gd name="T4" fmla="*/ 0 w 21600"/>
                          <a:gd name="T5" fmla="*/ 0 h 22604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22604"/>
                          <a:gd name="T11" fmla="*/ 21600 w 21600"/>
                          <a:gd name="T12" fmla="*/ 22604 h 22604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22604" fill="none" extrusionOk="0">
                            <a:moveTo>
                              <a:pt x="315" y="22603"/>
                            </a:moveTo>
                            <a:cubicBezTo>
                              <a:pt x="105" y="21389"/>
                              <a:pt x="0" y="20160"/>
                              <a:pt x="0" y="18928"/>
                            </a:cubicBezTo>
                            <a:cubicBezTo>
                              <a:pt x="-1" y="11049"/>
                              <a:pt x="4289" y="3796"/>
                              <a:pt x="11193" y="0"/>
                            </a:cubicBezTo>
                          </a:path>
                          <a:path w="21600" h="22604" stroke="0" extrusionOk="0">
                            <a:moveTo>
                              <a:pt x="315" y="22603"/>
                            </a:moveTo>
                            <a:cubicBezTo>
                              <a:pt x="105" y="21389"/>
                              <a:pt x="0" y="20160"/>
                              <a:pt x="0" y="18928"/>
                            </a:cubicBezTo>
                            <a:cubicBezTo>
                              <a:pt x="-1" y="11049"/>
                              <a:pt x="4289" y="3796"/>
                              <a:pt x="11193" y="0"/>
                            </a:cubicBezTo>
                            <a:lnTo>
                              <a:pt x="21600" y="18928"/>
                            </a:lnTo>
                            <a:lnTo>
                              <a:pt x="315" y="22603"/>
                            </a:lnTo>
                            <a:close/>
                          </a:path>
                        </a:pathLst>
                      </a:custGeom>
                      <a:solidFill>
                        <a:srgbClr val="3F1F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202" name="Arc 60"/>
                    <p:cNvSpPr>
                      <a:spLocks/>
                    </p:cNvSpPr>
                    <p:nvPr/>
                  </p:nvSpPr>
                  <p:spPr bwMode="auto">
                    <a:xfrm>
                      <a:off x="1930" y="2999"/>
                      <a:ext cx="87" cy="49"/>
                    </a:xfrm>
                    <a:custGeom>
                      <a:avLst/>
                      <a:gdLst>
                        <a:gd name="T0" fmla="*/ 0 w 42651"/>
                        <a:gd name="T1" fmla="*/ 0 h 25926"/>
                        <a:gd name="T2" fmla="*/ 0 w 42651"/>
                        <a:gd name="T3" fmla="*/ 0 h 25926"/>
                        <a:gd name="T4" fmla="*/ 0 w 42651"/>
                        <a:gd name="T5" fmla="*/ 0 h 25926"/>
                        <a:gd name="T6" fmla="*/ 0 60000 65536"/>
                        <a:gd name="T7" fmla="*/ 0 60000 65536"/>
                        <a:gd name="T8" fmla="*/ 0 60000 65536"/>
                        <a:gd name="T9" fmla="*/ 0 w 42651"/>
                        <a:gd name="T10" fmla="*/ 0 h 25926"/>
                        <a:gd name="T11" fmla="*/ 42651 w 42651"/>
                        <a:gd name="T12" fmla="*/ 25926 h 2592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651" h="25926" fill="none" extrusionOk="0">
                          <a:moveTo>
                            <a:pt x="437" y="25926"/>
                          </a:moveTo>
                          <a:cubicBezTo>
                            <a:pt x="146" y="24502"/>
                            <a:pt x="0" y="23053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64" y="-1"/>
                            <a:pt x="40394" y="6950"/>
                            <a:pt x="42650" y="16759"/>
                          </a:cubicBezTo>
                        </a:path>
                        <a:path w="42651" h="25926" stroke="0" extrusionOk="0">
                          <a:moveTo>
                            <a:pt x="437" y="25926"/>
                          </a:moveTo>
                          <a:cubicBezTo>
                            <a:pt x="146" y="24502"/>
                            <a:pt x="0" y="23053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64" y="-1"/>
                            <a:pt x="40394" y="6950"/>
                            <a:pt x="42650" y="16759"/>
                          </a:cubicBezTo>
                          <a:lnTo>
                            <a:pt x="21600" y="21600"/>
                          </a:lnTo>
                          <a:lnTo>
                            <a:pt x="437" y="25926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3" name="Arc 61"/>
                    <p:cNvSpPr>
                      <a:spLocks/>
                    </p:cNvSpPr>
                    <p:nvPr/>
                  </p:nvSpPr>
                  <p:spPr bwMode="auto">
                    <a:xfrm>
                      <a:off x="1934" y="3006"/>
                      <a:ext cx="87" cy="51"/>
                    </a:xfrm>
                    <a:custGeom>
                      <a:avLst/>
                      <a:gdLst>
                        <a:gd name="T0" fmla="*/ 0 w 42528"/>
                        <a:gd name="T1" fmla="*/ 0 h 26947"/>
                        <a:gd name="T2" fmla="*/ 0 w 42528"/>
                        <a:gd name="T3" fmla="*/ 0 h 26947"/>
                        <a:gd name="T4" fmla="*/ 0 w 42528"/>
                        <a:gd name="T5" fmla="*/ 0 h 26947"/>
                        <a:gd name="T6" fmla="*/ 0 60000 65536"/>
                        <a:gd name="T7" fmla="*/ 0 60000 65536"/>
                        <a:gd name="T8" fmla="*/ 0 60000 65536"/>
                        <a:gd name="T9" fmla="*/ 0 w 42528"/>
                        <a:gd name="T10" fmla="*/ 0 h 26947"/>
                        <a:gd name="T11" fmla="*/ 42528 w 42528"/>
                        <a:gd name="T12" fmla="*/ 26947 h 2694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528" h="26947" fill="none" extrusionOk="0">
                          <a:moveTo>
                            <a:pt x="672" y="26946"/>
                          </a:moveTo>
                          <a:cubicBezTo>
                            <a:pt x="225" y="25199"/>
                            <a:pt x="0" y="23403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6947" stroke="0" extrusionOk="0">
                          <a:moveTo>
                            <a:pt x="672" y="26946"/>
                          </a:moveTo>
                          <a:cubicBezTo>
                            <a:pt x="225" y="25199"/>
                            <a:pt x="0" y="23403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lnTo>
                            <a:pt x="672" y="26946"/>
                          </a:lnTo>
                          <a:close/>
                        </a:path>
                      </a:pathLst>
                    </a:custGeom>
                    <a:solidFill>
                      <a:srgbClr val="5F3F1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99" name="Freeform 62"/>
                  <p:cNvSpPr>
                    <a:spLocks/>
                  </p:cNvSpPr>
                  <p:nvPr/>
                </p:nvSpPr>
                <p:spPr bwMode="auto">
                  <a:xfrm>
                    <a:off x="1932" y="3008"/>
                    <a:ext cx="174" cy="299"/>
                  </a:xfrm>
                  <a:custGeom>
                    <a:avLst/>
                    <a:gdLst>
                      <a:gd name="T0" fmla="*/ 1 w 348"/>
                      <a:gd name="T1" fmla="*/ 0 h 597"/>
                      <a:gd name="T2" fmla="*/ 1 w 348"/>
                      <a:gd name="T3" fmla="*/ 1 h 597"/>
                      <a:gd name="T4" fmla="*/ 1 w 348"/>
                      <a:gd name="T5" fmla="*/ 1 h 597"/>
                      <a:gd name="T6" fmla="*/ 1 w 348"/>
                      <a:gd name="T7" fmla="*/ 1 h 597"/>
                      <a:gd name="T8" fmla="*/ 1 w 348"/>
                      <a:gd name="T9" fmla="*/ 1 h 597"/>
                      <a:gd name="T10" fmla="*/ 1 w 348"/>
                      <a:gd name="T11" fmla="*/ 1 h 597"/>
                      <a:gd name="T12" fmla="*/ 1 w 348"/>
                      <a:gd name="T13" fmla="*/ 1 h 597"/>
                      <a:gd name="T14" fmla="*/ 0 w 348"/>
                      <a:gd name="T15" fmla="*/ 1 h 597"/>
                      <a:gd name="T16" fmla="*/ 0 w 348"/>
                      <a:gd name="T17" fmla="*/ 1 h 597"/>
                      <a:gd name="T18" fmla="*/ 1 w 348"/>
                      <a:gd name="T19" fmla="*/ 1 h 597"/>
                      <a:gd name="T20" fmla="*/ 1 w 348"/>
                      <a:gd name="T21" fmla="*/ 1 h 597"/>
                      <a:gd name="T22" fmla="*/ 1 w 348"/>
                      <a:gd name="T23" fmla="*/ 0 h 59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48"/>
                      <a:gd name="T37" fmla="*/ 0 h 597"/>
                      <a:gd name="T38" fmla="*/ 348 w 348"/>
                      <a:gd name="T39" fmla="*/ 597 h 59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48" h="597">
                        <a:moveTo>
                          <a:pt x="44" y="0"/>
                        </a:moveTo>
                        <a:lnTo>
                          <a:pt x="31" y="8"/>
                        </a:lnTo>
                        <a:lnTo>
                          <a:pt x="21" y="16"/>
                        </a:lnTo>
                        <a:lnTo>
                          <a:pt x="12" y="26"/>
                        </a:lnTo>
                        <a:lnTo>
                          <a:pt x="8" y="36"/>
                        </a:lnTo>
                        <a:lnTo>
                          <a:pt x="4" y="47"/>
                        </a:lnTo>
                        <a:lnTo>
                          <a:pt x="1" y="58"/>
                        </a:lnTo>
                        <a:lnTo>
                          <a:pt x="0" y="71"/>
                        </a:lnTo>
                        <a:lnTo>
                          <a:pt x="0" y="86"/>
                        </a:lnTo>
                        <a:lnTo>
                          <a:pt x="270" y="597"/>
                        </a:lnTo>
                        <a:lnTo>
                          <a:pt x="348" y="54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0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069" y="3256"/>
                    <a:ext cx="95" cy="91"/>
                  </a:xfrm>
                  <a:prstGeom prst="ellipse">
                    <a:avLst/>
                  </a:prstGeom>
                  <a:solidFill>
                    <a:srgbClr val="7F5F3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6" name="Oval 64"/>
                <p:cNvSpPr>
                  <a:spLocks noChangeArrowheads="1"/>
                </p:cNvSpPr>
                <p:nvPr/>
              </p:nvSpPr>
              <p:spPr bwMode="auto">
                <a:xfrm rot="21103525" flipH="1">
                  <a:off x="3445" y="1874"/>
                  <a:ext cx="712" cy="468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8" name="Gruppieren 381"/>
              <p:cNvGrpSpPr/>
              <p:nvPr/>
            </p:nvGrpSpPr>
            <p:grpSpPr>
              <a:xfrm>
                <a:off x="4860032" y="2204864"/>
                <a:ext cx="432048" cy="254546"/>
                <a:chOff x="144463" y="144463"/>
                <a:chExt cx="3238500" cy="1666875"/>
              </a:xfrm>
            </p:grpSpPr>
            <p:pic>
              <p:nvPicPr>
                <p:cNvPr id="181" name="Picture 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144463" y="144463"/>
                  <a:ext cx="3238500" cy="166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82" name="Picture 17" descr="http://www.clipartguide.com/_small/0808-0801-1116-0545.jpg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179512" y="188640"/>
                  <a:ext cx="1043608" cy="1584176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69" name="Picture 19" descr="http://upload.wikimedia.org/wikipedia/commons/thumb/5/5f/Ennio_Morricone_Cannes_2007.jpg/220px-Ennio_Morricone_Cannes_2007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148064" y="1700808"/>
                <a:ext cx="260742" cy="393483"/>
              </a:xfrm>
              <a:prstGeom prst="rect">
                <a:avLst/>
              </a:prstGeom>
              <a:noFill/>
            </p:spPr>
          </p:pic>
          <p:grpSp>
            <p:nvGrpSpPr>
              <p:cNvPr id="170" name="Gruppieren 386"/>
              <p:cNvGrpSpPr/>
              <p:nvPr/>
            </p:nvGrpSpPr>
            <p:grpSpPr>
              <a:xfrm>
                <a:off x="4572000" y="1700808"/>
                <a:ext cx="360040" cy="504056"/>
                <a:chOff x="2555777" y="3051848"/>
                <a:chExt cx="1008111" cy="1055733"/>
              </a:xfrm>
            </p:grpSpPr>
            <p:pic>
              <p:nvPicPr>
                <p:cNvPr id="179" name="Picture 2" descr="Film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555777" y="3051848"/>
                  <a:ext cx="1008111" cy="1055733"/>
                </a:xfrm>
                <a:prstGeom prst="rect">
                  <a:avLst/>
                </a:prstGeom>
                <a:noFill/>
              </p:spPr>
            </p:pic>
            <p:pic>
              <p:nvPicPr>
                <p:cNvPr id="180" name="Picture 4" descr="http://postercabaret.com/media/catalog/product/a/l/alamogoodbadugly_8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699792" y="3212976"/>
                  <a:ext cx="720079" cy="738543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71" name="Picture 23" descr="http://2.bp.blogspot.com/-rCD8lSJpIqY/T8cCuaVt0qI/AAAAAAAADf8/BZvUJ-qJERo/s640/5a82d470790920f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220072" y="2492896"/>
                <a:ext cx="396158" cy="264383"/>
              </a:xfrm>
              <a:prstGeom prst="rect">
                <a:avLst/>
              </a:prstGeom>
              <a:noFill/>
            </p:spPr>
          </p:pic>
          <p:pic>
            <p:nvPicPr>
              <p:cNvPr id="173" name="Picture 21" descr="http://0.tqn.com/d/heavymetal/1/0/E/i/-/-/kirk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499992" y="2420888"/>
                <a:ext cx="294513" cy="323640"/>
              </a:xfrm>
              <a:prstGeom prst="rect">
                <a:avLst/>
              </a:prstGeom>
              <a:noFill/>
            </p:spPr>
          </p:pic>
          <p:cxnSp>
            <p:nvCxnSpPr>
              <p:cNvPr id="174" name="Gerade Verbindung 392"/>
              <p:cNvCxnSpPr>
                <a:stCxn id="169" idx="2"/>
                <a:endCxn id="181" idx="0"/>
              </p:cNvCxnSpPr>
              <p:nvPr/>
            </p:nvCxnSpPr>
            <p:spPr bwMode="auto">
              <a:xfrm flipH="1">
                <a:off x="5076056" y="2094291"/>
                <a:ext cx="202379" cy="11057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5" name="Gerade Verbindung 394"/>
              <p:cNvCxnSpPr>
                <a:stCxn id="171" idx="1"/>
                <a:endCxn id="181" idx="2"/>
              </p:cNvCxnSpPr>
              <p:nvPr/>
            </p:nvCxnSpPr>
            <p:spPr bwMode="auto">
              <a:xfrm flipH="1" flipV="1">
                <a:off x="5076056" y="2459410"/>
                <a:ext cx="144016" cy="16567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6" name="Gerade Verbindung 397"/>
              <p:cNvCxnSpPr>
                <a:stCxn id="173" idx="3"/>
                <a:endCxn id="181" idx="2"/>
              </p:cNvCxnSpPr>
              <p:nvPr/>
            </p:nvCxnSpPr>
            <p:spPr bwMode="auto">
              <a:xfrm flipV="1">
                <a:off x="4794505" y="2459410"/>
                <a:ext cx="281551" cy="12329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 Verbindung 399"/>
              <p:cNvCxnSpPr>
                <a:stCxn id="169" idx="1"/>
                <a:endCxn id="180" idx="3"/>
              </p:cNvCxnSpPr>
              <p:nvPr/>
            </p:nvCxnSpPr>
            <p:spPr bwMode="auto">
              <a:xfrm flipH="1">
                <a:off x="4880605" y="1897550"/>
                <a:ext cx="267459" cy="5649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8" name="Gerade Verbindung 401"/>
              <p:cNvCxnSpPr>
                <a:stCxn id="180" idx="3"/>
                <a:endCxn id="181" idx="0"/>
              </p:cNvCxnSpPr>
              <p:nvPr/>
            </p:nvCxnSpPr>
            <p:spPr bwMode="auto">
              <a:xfrm>
                <a:off x="4880605" y="1954046"/>
                <a:ext cx="195451" cy="2508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6" name="Textfeld 454"/>
            <p:cNvSpPr txBox="1"/>
            <p:nvPr/>
          </p:nvSpPr>
          <p:spPr>
            <a:xfrm>
              <a:off x="2627784" y="620688"/>
              <a:ext cx="1847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>
                <a:solidFill>
                  <a:srgbClr val="00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6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Wolfram Alpha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96" y="935021"/>
            <a:ext cx="4419600" cy="561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0" y="935021"/>
            <a:ext cx="4406976" cy="561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11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Use Case: Machine Reading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3" name="Gruppieren 26"/>
          <p:cNvGrpSpPr>
            <a:grpSpLocks/>
          </p:cNvGrpSpPr>
          <p:nvPr/>
        </p:nvGrpSpPr>
        <p:grpSpPr bwMode="auto">
          <a:xfrm>
            <a:off x="0" y="971550"/>
            <a:ext cx="8243888" cy="5194300"/>
            <a:chOff x="0" y="972000"/>
            <a:chExt cx="8244408" cy="5193304"/>
          </a:xfrm>
        </p:grpSpPr>
        <p:sp>
          <p:nvSpPr>
            <p:cNvPr id="84" name="Rounded Rectangle 8"/>
            <p:cNvSpPr>
              <a:spLocks noChangeArrowheads="1"/>
            </p:cNvSpPr>
            <p:nvPr/>
          </p:nvSpPr>
          <p:spPr bwMode="auto">
            <a:xfrm>
              <a:off x="6012242" y="3644837"/>
              <a:ext cx="792212" cy="288870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ounded Rectangle 8"/>
            <p:cNvSpPr>
              <a:spLocks noChangeArrowheads="1"/>
            </p:cNvSpPr>
            <p:nvPr/>
          </p:nvSpPr>
          <p:spPr bwMode="auto">
            <a:xfrm>
              <a:off x="4643731" y="972000"/>
              <a:ext cx="1655866" cy="287283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ounded Rectangle 8"/>
            <p:cNvSpPr>
              <a:spLocks noChangeArrowheads="1"/>
            </p:cNvSpPr>
            <p:nvPr/>
          </p:nvSpPr>
          <p:spPr bwMode="auto">
            <a:xfrm>
              <a:off x="6804454" y="2205251"/>
              <a:ext cx="1439954" cy="287282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ounded Rectangle 8"/>
            <p:cNvSpPr>
              <a:spLocks noChangeArrowheads="1"/>
            </p:cNvSpPr>
            <p:nvPr/>
          </p:nvSpPr>
          <p:spPr bwMode="auto">
            <a:xfrm>
              <a:off x="5364501" y="4365424"/>
              <a:ext cx="1114495" cy="287283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ounded Rectangle 87"/>
            <p:cNvSpPr>
              <a:spLocks noChangeArrowheads="1"/>
            </p:cNvSpPr>
            <p:nvPr/>
          </p:nvSpPr>
          <p:spPr bwMode="auto">
            <a:xfrm>
              <a:off x="5867770" y="1268806"/>
              <a:ext cx="936684" cy="287282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ounded Rectangle 8"/>
            <p:cNvSpPr>
              <a:spLocks noChangeArrowheads="1"/>
            </p:cNvSpPr>
            <p:nvPr/>
          </p:nvSpPr>
          <p:spPr bwMode="auto">
            <a:xfrm>
              <a:off x="1619352" y="1916382"/>
              <a:ext cx="1584425" cy="288870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ounded Rectangle 8"/>
            <p:cNvSpPr>
              <a:spLocks noChangeArrowheads="1"/>
            </p:cNvSpPr>
            <p:nvPr/>
          </p:nvSpPr>
          <p:spPr bwMode="auto">
            <a:xfrm>
              <a:off x="0" y="1916382"/>
              <a:ext cx="1116083" cy="288870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ounded Rectangle 8"/>
            <p:cNvSpPr>
              <a:spLocks noChangeArrowheads="1"/>
            </p:cNvSpPr>
            <p:nvPr/>
          </p:nvSpPr>
          <p:spPr bwMode="auto">
            <a:xfrm>
              <a:off x="107957" y="2205251"/>
              <a:ext cx="1224040" cy="287282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ounded Rectangle 8"/>
            <p:cNvSpPr>
              <a:spLocks noChangeArrowheads="1"/>
            </p:cNvSpPr>
            <p:nvPr/>
          </p:nvSpPr>
          <p:spPr bwMode="auto">
            <a:xfrm>
              <a:off x="2267093" y="4076555"/>
              <a:ext cx="936684" cy="288870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ounded Rectangle 8"/>
            <p:cNvSpPr>
              <a:spLocks noChangeArrowheads="1"/>
            </p:cNvSpPr>
            <p:nvPr/>
          </p:nvSpPr>
          <p:spPr bwMode="auto">
            <a:xfrm>
              <a:off x="250841" y="5301870"/>
              <a:ext cx="2881495" cy="287283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Rounded Rectangle 8"/>
            <p:cNvSpPr>
              <a:spLocks noChangeArrowheads="1"/>
            </p:cNvSpPr>
            <p:nvPr/>
          </p:nvSpPr>
          <p:spPr bwMode="auto">
            <a:xfrm>
              <a:off x="250841" y="4652707"/>
              <a:ext cx="865243" cy="288870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ounded Rectangle 8"/>
            <p:cNvSpPr>
              <a:spLocks noChangeArrowheads="1"/>
            </p:cNvSpPr>
            <p:nvPr/>
          </p:nvSpPr>
          <p:spPr bwMode="auto">
            <a:xfrm>
              <a:off x="1403439" y="4941577"/>
              <a:ext cx="2521109" cy="287282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ounded Rectangle 8"/>
            <p:cNvSpPr>
              <a:spLocks noChangeArrowheads="1"/>
            </p:cNvSpPr>
            <p:nvPr/>
          </p:nvSpPr>
          <p:spPr bwMode="auto">
            <a:xfrm>
              <a:off x="1835266" y="5878022"/>
              <a:ext cx="1728897" cy="287282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ounded Rectangle 8"/>
            <p:cNvSpPr>
              <a:spLocks noChangeArrowheads="1"/>
            </p:cNvSpPr>
            <p:nvPr/>
          </p:nvSpPr>
          <p:spPr bwMode="auto">
            <a:xfrm>
              <a:off x="827140" y="1268806"/>
              <a:ext cx="3961062" cy="287282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ounded Rectangle 8"/>
            <p:cNvSpPr>
              <a:spLocks noChangeArrowheads="1"/>
            </p:cNvSpPr>
            <p:nvPr/>
          </p:nvSpPr>
          <p:spPr bwMode="auto">
            <a:xfrm>
              <a:off x="4427817" y="2492533"/>
              <a:ext cx="1439953" cy="288870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ounded Rectangle 8"/>
            <p:cNvSpPr>
              <a:spLocks noChangeArrowheads="1"/>
            </p:cNvSpPr>
            <p:nvPr/>
          </p:nvSpPr>
          <p:spPr bwMode="auto">
            <a:xfrm>
              <a:off x="5724886" y="3068686"/>
              <a:ext cx="1943223" cy="288870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Rounded Rectangle 8"/>
            <p:cNvSpPr>
              <a:spLocks noChangeArrowheads="1"/>
            </p:cNvSpPr>
            <p:nvPr/>
          </p:nvSpPr>
          <p:spPr bwMode="auto">
            <a:xfrm>
              <a:off x="4788202" y="4941577"/>
              <a:ext cx="1800339" cy="287282"/>
            </a:xfrm>
            <a:prstGeom prst="roundRect">
              <a:avLst>
                <a:gd name="adj" fmla="val 16667"/>
              </a:avLst>
            </a:prstGeom>
            <a:solidFill>
              <a:sysClr val="window" lastClr="FFFFFF">
                <a:lumMod val="95000"/>
              </a:sysClr>
            </a:solidFill>
            <a:ln w="28575" algn="ctr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1" name="TextBox 1"/>
          <p:cNvSpPr txBox="1">
            <a:spLocks noChangeArrowheads="1"/>
          </p:cNvSpPr>
          <p:nvPr/>
        </p:nvSpPr>
        <p:spPr bwMode="auto">
          <a:xfrm>
            <a:off x="0" y="930275"/>
            <a:ext cx="9144000" cy="59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It's about the disappearance forty years ago of  Harriet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a young </a:t>
            </a: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scion of one of the wealthiest families in Sweden, and about her uncle, </a:t>
            </a: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determined to know the truth  about what he believes was her murder.</a:t>
            </a:r>
          </a:p>
          <a:p>
            <a:pPr fontAlgn="auto">
              <a:lnSpc>
                <a:spcPts val="23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Blomkvist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visits Henrik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at his estate on the tiny island of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Hedeby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old man draws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Blomkvist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by promising solid evidence against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Wennerström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Blomkvist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agrees to spend a year writing the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family history as a cover for the real assignment: the disappearance of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Vanger's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niece Harriet some 40 years earlier. 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Hedeby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is home to several generations of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Vangers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all part owners in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Enterprises.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Blomkvist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becomes acquainted with the members of the extended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family, most of whom resent his presence. He does, however, start a short lived affair with Cecilia, the niece of Henrik.</a:t>
            </a:r>
          </a:p>
          <a:p>
            <a:pPr fontAlgn="auto">
              <a:lnSpc>
                <a:spcPts val="23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After discovering that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Salander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has hacked into his computer, he persuades her to assist</a:t>
            </a: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him with research. They eventually become lovers, but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Blomkvist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has trouble getting close to Lisbeth who treats virtually everyone she meets with hostility. Ultimately the two discover that Harriet's brother Martin,  CEO of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Industries, is secretly a serial killer.</a:t>
            </a:r>
          </a:p>
          <a:p>
            <a:pPr fontAlgn="auto">
              <a:lnSpc>
                <a:spcPts val="23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24-year-old computer hacker sporting an assortment of tattoos and body piercings supports herself by doing deep background investigations for Dragan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Armansky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who, in turn, worries that Lisbeth </a:t>
            </a:r>
            <a:r>
              <a:rPr lang="en-US" sz="1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Salander</a:t>
            </a:r>
            <a:r>
              <a:rPr lang="en-US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is "the perfect victim for anyone who wished her ill." </a:t>
            </a: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feld 39"/>
          <p:cNvSpPr txBox="1">
            <a:spLocks noChangeArrowheads="1"/>
          </p:cNvSpPr>
          <p:nvPr/>
        </p:nvSpPr>
        <p:spPr bwMode="auto">
          <a:xfrm>
            <a:off x="2339975" y="1773238"/>
            <a:ext cx="2635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3" name="Textfeld 40"/>
          <p:cNvSpPr txBox="1">
            <a:spLocks noChangeArrowheads="1"/>
          </p:cNvSpPr>
          <p:nvPr/>
        </p:nvSpPr>
        <p:spPr bwMode="auto">
          <a:xfrm>
            <a:off x="971550" y="2060575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4" name="Textfeld 41"/>
          <p:cNvSpPr txBox="1">
            <a:spLocks noChangeArrowheads="1"/>
          </p:cNvSpPr>
          <p:nvPr/>
        </p:nvSpPr>
        <p:spPr bwMode="auto">
          <a:xfrm>
            <a:off x="5940425" y="1268413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5" name="Textfeld 42"/>
          <p:cNvSpPr txBox="1">
            <a:spLocks noChangeArrowheads="1"/>
          </p:cNvSpPr>
          <p:nvPr/>
        </p:nvSpPr>
        <p:spPr bwMode="auto">
          <a:xfrm>
            <a:off x="3851275" y="1052513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6" name="Textfeld 43"/>
          <p:cNvSpPr txBox="1">
            <a:spLocks noChangeArrowheads="1"/>
          </p:cNvSpPr>
          <p:nvPr/>
        </p:nvSpPr>
        <p:spPr bwMode="auto">
          <a:xfrm>
            <a:off x="4932363" y="2565400"/>
            <a:ext cx="1444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7" name="Textfeld 55"/>
          <p:cNvSpPr txBox="1">
            <a:spLocks noChangeArrowheads="1"/>
          </p:cNvSpPr>
          <p:nvPr/>
        </p:nvSpPr>
        <p:spPr bwMode="auto">
          <a:xfrm>
            <a:off x="7308850" y="2852738"/>
            <a:ext cx="2159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8" name="Textfeld 56"/>
          <p:cNvSpPr txBox="1">
            <a:spLocks noChangeArrowheads="1"/>
          </p:cNvSpPr>
          <p:nvPr/>
        </p:nvSpPr>
        <p:spPr bwMode="auto">
          <a:xfrm>
            <a:off x="6300788" y="4868863"/>
            <a:ext cx="2619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09" name="Textfeld 66"/>
          <p:cNvSpPr txBox="1">
            <a:spLocks noChangeArrowheads="1"/>
          </p:cNvSpPr>
          <p:nvPr/>
        </p:nvSpPr>
        <p:spPr bwMode="auto">
          <a:xfrm>
            <a:off x="2268538" y="3933825"/>
            <a:ext cx="2619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0" name="Textfeld 67"/>
          <p:cNvSpPr txBox="1">
            <a:spLocks noChangeArrowheads="1"/>
          </p:cNvSpPr>
          <p:nvPr/>
        </p:nvSpPr>
        <p:spPr bwMode="auto">
          <a:xfrm>
            <a:off x="611188" y="4652963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1" name="Textfeld 68"/>
          <p:cNvSpPr txBox="1">
            <a:spLocks noChangeArrowheads="1"/>
          </p:cNvSpPr>
          <p:nvPr/>
        </p:nvSpPr>
        <p:spPr bwMode="auto">
          <a:xfrm>
            <a:off x="539750" y="5300663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2" name="Textfeld 70"/>
          <p:cNvSpPr txBox="1">
            <a:spLocks noChangeArrowheads="1"/>
          </p:cNvSpPr>
          <p:nvPr/>
        </p:nvSpPr>
        <p:spPr bwMode="auto">
          <a:xfrm>
            <a:off x="1908175" y="5805488"/>
            <a:ext cx="2635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3" name="Textfeld 78"/>
          <p:cNvSpPr txBox="1">
            <a:spLocks noChangeArrowheads="1"/>
          </p:cNvSpPr>
          <p:nvPr/>
        </p:nvSpPr>
        <p:spPr bwMode="auto">
          <a:xfrm>
            <a:off x="827088" y="4508500"/>
            <a:ext cx="2159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4" name="Textfeld 86"/>
          <p:cNvSpPr txBox="1">
            <a:spLocks noChangeArrowheads="1"/>
          </p:cNvSpPr>
          <p:nvPr/>
        </p:nvSpPr>
        <p:spPr bwMode="auto">
          <a:xfrm>
            <a:off x="900113" y="5157788"/>
            <a:ext cx="2619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115" name="Gruppieren 95"/>
          <p:cNvGrpSpPr>
            <a:grpSpLocks/>
          </p:cNvGrpSpPr>
          <p:nvPr/>
        </p:nvGrpSpPr>
        <p:grpSpPr bwMode="auto">
          <a:xfrm>
            <a:off x="287565" y="1484313"/>
            <a:ext cx="7846785" cy="4625294"/>
            <a:chOff x="287245" y="1483622"/>
            <a:chExt cx="7846428" cy="4626224"/>
          </a:xfrm>
        </p:grpSpPr>
        <p:cxnSp>
          <p:nvCxnSpPr>
            <p:cNvPr id="116" name="Gekrümmte Verbindung 47"/>
            <p:cNvCxnSpPr>
              <a:cxnSpLocks noChangeShapeType="1"/>
              <a:stCxn id="105" idx="2"/>
              <a:endCxn id="106" idx="0"/>
            </p:cNvCxnSpPr>
            <p:nvPr/>
          </p:nvCxnSpPr>
          <p:spPr bwMode="auto">
            <a:xfrm rot="16200000" flipH="1">
              <a:off x="3953147" y="1514002"/>
              <a:ext cx="1081281" cy="1020521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117" name="Gekrümmte Verbindung 49"/>
            <p:cNvCxnSpPr>
              <a:cxnSpLocks noChangeShapeType="1"/>
              <a:stCxn id="103" idx="2"/>
              <a:endCxn id="102" idx="2"/>
            </p:cNvCxnSpPr>
            <p:nvPr/>
          </p:nvCxnSpPr>
          <p:spPr bwMode="auto">
            <a:xfrm rot="5400000" flipH="1" flipV="1">
              <a:off x="1643267" y="1663643"/>
              <a:ext cx="288032" cy="1368152"/>
            </a:xfrm>
            <a:prstGeom prst="curvedConnector3">
              <a:avLst>
                <a:gd name="adj1" fmla="val -10456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118" name="Form 52"/>
            <p:cNvCxnSpPr>
              <a:cxnSpLocks noChangeShapeType="1"/>
              <a:stCxn id="102" idx="2"/>
              <a:endCxn id="104" idx="1"/>
            </p:cNvCxnSpPr>
            <p:nvPr/>
          </p:nvCxnSpPr>
          <p:spPr bwMode="auto">
            <a:xfrm rot="5400000" flipH="1" flipV="1">
              <a:off x="3846005" y="109557"/>
              <a:ext cx="719499" cy="3468793"/>
            </a:xfrm>
            <a:prstGeom prst="curvedConnector4">
              <a:avLst>
                <a:gd name="adj1" fmla="val -31773"/>
                <a:gd name="adj2" fmla="val 61102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119" name="Gekrümmte Verbindung 58"/>
            <p:cNvCxnSpPr>
              <a:cxnSpLocks noChangeShapeType="1"/>
              <a:stCxn id="108" idx="3"/>
              <a:endCxn id="107" idx="2"/>
            </p:cNvCxnSpPr>
            <p:nvPr/>
          </p:nvCxnSpPr>
          <p:spPr bwMode="auto">
            <a:xfrm flipV="1">
              <a:off x="6563406" y="3283823"/>
              <a:ext cx="852910" cy="1800781"/>
            </a:xfrm>
            <a:prstGeom prst="curvedConnector2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sp>
          <p:nvSpPr>
            <p:cNvPr id="120" name="TextBox 84"/>
            <p:cNvSpPr txBox="1">
              <a:spLocks noChangeArrowheads="1"/>
            </p:cNvSpPr>
            <p:nvPr/>
          </p:nvSpPr>
          <p:spPr bwMode="auto">
            <a:xfrm>
              <a:off x="3369074" y="1916253"/>
              <a:ext cx="77457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same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endParaRPr>
            </a:p>
          </p:txBody>
        </p:sp>
        <p:sp>
          <p:nvSpPr>
            <p:cNvPr id="121" name="TextBox 84"/>
            <p:cNvSpPr txBox="1">
              <a:spLocks noChangeArrowheads="1"/>
            </p:cNvSpPr>
            <p:nvPr/>
          </p:nvSpPr>
          <p:spPr bwMode="auto">
            <a:xfrm>
              <a:off x="4910270" y="1829730"/>
              <a:ext cx="77457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same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endParaRPr>
            </a:p>
          </p:txBody>
        </p:sp>
        <p:sp>
          <p:nvSpPr>
            <p:cNvPr id="122" name="TextBox 84"/>
            <p:cNvSpPr txBox="1">
              <a:spLocks noChangeArrowheads="1"/>
            </p:cNvSpPr>
            <p:nvPr/>
          </p:nvSpPr>
          <p:spPr bwMode="auto">
            <a:xfrm>
              <a:off x="7359102" y="4091589"/>
              <a:ext cx="77457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same</a:t>
              </a: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endParaRPr>
            </a:p>
          </p:txBody>
        </p:sp>
        <p:cxnSp>
          <p:nvCxnSpPr>
            <p:cNvPr id="123" name="Form 72"/>
            <p:cNvCxnSpPr>
              <a:cxnSpLocks noChangeShapeType="1"/>
              <a:stCxn id="109" idx="1"/>
              <a:endCxn id="110" idx="0"/>
            </p:cNvCxnSpPr>
            <p:nvPr/>
          </p:nvCxnSpPr>
          <p:spPr bwMode="auto">
            <a:xfrm rot="10800000" flipV="1">
              <a:off x="743168" y="4148500"/>
              <a:ext cx="1524577" cy="504636"/>
            </a:xfrm>
            <a:prstGeom prst="curvedConnector2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124" name="Gekrümmte Verbindung 80"/>
            <p:cNvCxnSpPr>
              <a:cxnSpLocks noChangeShapeType="1"/>
              <a:stCxn id="113" idx="2"/>
              <a:endCxn id="111" idx="0"/>
            </p:cNvCxnSpPr>
            <p:nvPr/>
          </p:nvCxnSpPr>
          <p:spPr bwMode="auto">
            <a:xfrm rot="5400000">
              <a:off x="622778" y="4988389"/>
              <a:ext cx="361201" cy="264437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cxnSp>
          <p:nvCxnSpPr>
            <p:cNvPr id="125" name="Gekrümmte Verbindung 83"/>
            <p:cNvCxnSpPr>
              <a:cxnSpLocks noChangeShapeType="1"/>
              <a:stCxn id="114" idx="2"/>
              <a:endCxn id="112" idx="1"/>
            </p:cNvCxnSpPr>
            <p:nvPr/>
          </p:nvCxnSpPr>
          <p:spPr bwMode="auto">
            <a:xfrm rot="16200000" flipH="1">
              <a:off x="1253137" y="5366140"/>
              <a:ext cx="432629" cy="876505"/>
            </a:xfrm>
            <a:prstGeom prst="curvedConnector2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</p:cxnSp>
        <p:sp>
          <p:nvSpPr>
            <p:cNvPr id="126" name="TextBox 84"/>
            <p:cNvSpPr txBox="1">
              <a:spLocks noChangeArrowheads="1"/>
            </p:cNvSpPr>
            <p:nvPr/>
          </p:nvSpPr>
          <p:spPr bwMode="auto">
            <a:xfrm>
              <a:off x="323528" y="3933056"/>
              <a:ext cx="77457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same</a:t>
              </a: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endParaRPr>
            </a:p>
          </p:txBody>
        </p:sp>
        <p:sp>
          <p:nvSpPr>
            <p:cNvPr id="127" name="TextBox 84"/>
            <p:cNvSpPr txBox="1">
              <a:spLocks noChangeArrowheads="1"/>
            </p:cNvSpPr>
            <p:nvPr/>
          </p:nvSpPr>
          <p:spPr bwMode="auto">
            <a:xfrm>
              <a:off x="287245" y="5740514"/>
              <a:ext cx="77457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same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endParaRPr>
            </a:p>
          </p:txBody>
        </p:sp>
        <p:sp>
          <p:nvSpPr>
            <p:cNvPr id="128" name="TextBox 84"/>
            <p:cNvSpPr txBox="1">
              <a:spLocks noChangeArrowheads="1"/>
            </p:cNvSpPr>
            <p:nvPr/>
          </p:nvSpPr>
          <p:spPr bwMode="auto">
            <a:xfrm>
              <a:off x="1389694" y="2298070"/>
              <a:ext cx="77457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</a:rPr>
                <a:t>same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sp>
        <p:nvSpPr>
          <p:cNvPr id="129" name="Textfeld 96"/>
          <p:cNvSpPr txBox="1">
            <a:spLocks noChangeArrowheads="1"/>
          </p:cNvSpPr>
          <p:nvPr/>
        </p:nvSpPr>
        <p:spPr bwMode="auto">
          <a:xfrm>
            <a:off x="5364163" y="4221163"/>
            <a:ext cx="2635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0" name="Textfeld 97"/>
          <p:cNvSpPr txBox="1">
            <a:spLocks noChangeArrowheads="1"/>
          </p:cNvSpPr>
          <p:nvPr/>
        </p:nvSpPr>
        <p:spPr bwMode="auto">
          <a:xfrm>
            <a:off x="6011863" y="3500438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1" name="Textfeld 98"/>
          <p:cNvSpPr txBox="1">
            <a:spLocks noChangeArrowheads="1"/>
          </p:cNvSpPr>
          <p:nvPr/>
        </p:nvSpPr>
        <p:spPr bwMode="auto">
          <a:xfrm>
            <a:off x="2916238" y="4005263"/>
            <a:ext cx="2635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2" name="Textfeld 105"/>
          <p:cNvSpPr txBox="1">
            <a:spLocks noChangeArrowheads="1"/>
          </p:cNvSpPr>
          <p:nvPr/>
        </p:nvSpPr>
        <p:spPr bwMode="auto">
          <a:xfrm>
            <a:off x="6227763" y="4221163"/>
            <a:ext cx="2635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3" name="Textfeld 106"/>
          <p:cNvSpPr txBox="1">
            <a:spLocks noChangeArrowheads="1"/>
          </p:cNvSpPr>
          <p:nvPr/>
        </p:nvSpPr>
        <p:spPr bwMode="auto">
          <a:xfrm>
            <a:off x="7956550" y="2060575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4" name="Textfeld 113"/>
          <p:cNvSpPr txBox="1">
            <a:spLocks noChangeArrowheads="1"/>
          </p:cNvSpPr>
          <p:nvPr/>
        </p:nvSpPr>
        <p:spPr bwMode="auto">
          <a:xfrm>
            <a:off x="1692275" y="1773238"/>
            <a:ext cx="2619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35" name="Textfeld 114"/>
          <p:cNvSpPr txBox="1">
            <a:spLocks noChangeArrowheads="1"/>
          </p:cNvSpPr>
          <p:nvPr/>
        </p:nvSpPr>
        <p:spPr bwMode="auto">
          <a:xfrm>
            <a:off x="1547813" y="4941888"/>
            <a:ext cx="215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136" name="Gruppieren 141"/>
          <p:cNvGrpSpPr>
            <a:grpSpLocks/>
          </p:cNvGrpSpPr>
          <p:nvPr/>
        </p:nvGrpSpPr>
        <p:grpSpPr bwMode="auto">
          <a:xfrm>
            <a:off x="539750" y="2203449"/>
            <a:ext cx="1284287" cy="2738438"/>
            <a:chOff x="539552" y="2203702"/>
            <a:chExt cx="1283735" cy="2737465"/>
          </a:xfrm>
        </p:grpSpPr>
        <p:cxnSp>
          <p:nvCxnSpPr>
            <p:cNvPr id="137" name="Gekrümmte Verbindung 116"/>
            <p:cNvCxnSpPr>
              <a:cxnSpLocks noChangeShapeType="1"/>
              <a:stCxn id="134" idx="2"/>
              <a:endCxn id="135" idx="0"/>
            </p:cNvCxnSpPr>
            <p:nvPr/>
          </p:nvCxnSpPr>
          <p:spPr bwMode="auto">
            <a:xfrm rot="5400000">
              <a:off x="370750" y="3488630"/>
              <a:ext cx="2737465" cy="167611"/>
            </a:xfrm>
            <a:prstGeom prst="curvedConnector3">
              <a:avLst>
                <a:gd name="adj1" fmla="val 50000"/>
              </a:avLst>
            </a:prstGeom>
            <a:noFill/>
            <a:ln w="3810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  <p:sp>
          <p:nvSpPr>
            <p:cNvPr id="138" name="TextBox 84"/>
            <p:cNvSpPr txBox="1">
              <a:spLocks noChangeArrowheads="1"/>
            </p:cNvSpPr>
            <p:nvPr/>
          </p:nvSpPr>
          <p:spPr bwMode="auto">
            <a:xfrm>
              <a:off x="539552" y="3356992"/>
              <a:ext cx="1043876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</a:rPr>
                <a:t>uncleOf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sp>
        <p:nvSpPr>
          <p:cNvPr id="139" name="Textfeld 122"/>
          <p:cNvSpPr txBox="1">
            <a:spLocks noChangeArrowheads="1"/>
          </p:cNvSpPr>
          <p:nvPr/>
        </p:nvSpPr>
        <p:spPr bwMode="auto">
          <a:xfrm>
            <a:off x="4427538" y="2349500"/>
            <a:ext cx="263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0" name="Textfeld 123"/>
          <p:cNvSpPr txBox="1">
            <a:spLocks noChangeArrowheads="1"/>
          </p:cNvSpPr>
          <p:nvPr/>
        </p:nvSpPr>
        <p:spPr bwMode="auto">
          <a:xfrm>
            <a:off x="4716463" y="4868863"/>
            <a:ext cx="2159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141" name="Gruppieren 142"/>
          <p:cNvGrpSpPr>
            <a:grpSpLocks/>
          </p:cNvGrpSpPr>
          <p:nvPr/>
        </p:nvGrpSpPr>
        <p:grpSpPr bwMode="auto">
          <a:xfrm>
            <a:off x="3492500" y="2563813"/>
            <a:ext cx="1223963" cy="2520950"/>
            <a:chOff x="3491880" y="2564324"/>
            <a:chExt cx="1224136" cy="2520280"/>
          </a:xfrm>
        </p:grpSpPr>
        <p:cxnSp>
          <p:nvCxnSpPr>
            <p:cNvPr id="142" name="Form 125"/>
            <p:cNvCxnSpPr>
              <a:cxnSpLocks noChangeShapeType="1"/>
              <a:stCxn id="139" idx="1"/>
              <a:endCxn id="140" idx="1"/>
            </p:cNvCxnSpPr>
            <p:nvPr/>
          </p:nvCxnSpPr>
          <p:spPr bwMode="auto">
            <a:xfrm rot="10800000" flipH="1" flipV="1">
              <a:off x="4427984" y="2564324"/>
              <a:ext cx="288032" cy="2520280"/>
            </a:xfrm>
            <a:prstGeom prst="curvedConnector3">
              <a:avLst>
                <a:gd name="adj1" fmla="val -79366"/>
              </a:avLst>
            </a:prstGeom>
            <a:noFill/>
            <a:ln w="3810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  <p:sp>
          <p:nvSpPr>
            <p:cNvPr id="143" name="TextBox 84"/>
            <p:cNvSpPr txBox="1">
              <a:spLocks noChangeArrowheads="1"/>
            </p:cNvSpPr>
            <p:nvPr/>
          </p:nvSpPr>
          <p:spPr bwMode="auto">
            <a:xfrm>
              <a:off x="3491880" y="2708920"/>
              <a:ext cx="77457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</a:rPr>
                <a:t>owns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grpSp>
        <p:nvGrpSpPr>
          <p:cNvPr id="144" name="Gruppieren 144"/>
          <p:cNvGrpSpPr>
            <a:grpSpLocks/>
          </p:cNvGrpSpPr>
          <p:nvPr/>
        </p:nvGrpSpPr>
        <p:grpSpPr bwMode="auto">
          <a:xfrm>
            <a:off x="2471738" y="2203450"/>
            <a:ext cx="2892425" cy="2233613"/>
            <a:chOff x="2471359" y="2203702"/>
            <a:chExt cx="2892729" cy="2232829"/>
          </a:xfrm>
        </p:grpSpPr>
        <p:cxnSp>
          <p:nvCxnSpPr>
            <p:cNvPr id="145" name="Form 133"/>
            <p:cNvCxnSpPr>
              <a:cxnSpLocks noChangeShapeType="1"/>
              <a:stCxn id="102" idx="2"/>
              <a:endCxn id="129" idx="1"/>
            </p:cNvCxnSpPr>
            <p:nvPr/>
          </p:nvCxnSpPr>
          <p:spPr bwMode="auto">
            <a:xfrm rot="16200000" flipH="1">
              <a:off x="2801309" y="1873752"/>
              <a:ext cx="2232829" cy="2892729"/>
            </a:xfrm>
            <a:prstGeom prst="curvedConnector2">
              <a:avLst/>
            </a:prstGeom>
            <a:noFill/>
            <a:ln w="3810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  <p:sp>
          <p:nvSpPr>
            <p:cNvPr id="146" name="TextBox 84"/>
            <p:cNvSpPr txBox="1">
              <a:spLocks noChangeArrowheads="1"/>
            </p:cNvSpPr>
            <p:nvPr/>
          </p:nvSpPr>
          <p:spPr bwMode="auto">
            <a:xfrm>
              <a:off x="3347864" y="3356992"/>
              <a:ext cx="792088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</a:rPr>
                <a:t>hires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sp>
        <p:nvSpPr>
          <p:cNvPr id="147" name="Textfeld 135"/>
          <p:cNvSpPr txBox="1">
            <a:spLocks noChangeArrowheads="1"/>
          </p:cNvSpPr>
          <p:nvPr/>
        </p:nvSpPr>
        <p:spPr bwMode="auto">
          <a:xfrm>
            <a:off x="3635375" y="4724400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8" name="Textfeld 136"/>
          <p:cNvSpPr txBox="1">
            <a:spLocks noChangeArrowheads="1"/>
          </p:cNvSpPr>
          <p:nvPr/>
        </p:nvSpPr>
        <p:spPr bwMode="auto">
          <a:xfrm>
            <a:off x="5003800" y="4724400"/>
            <a:ext cx="2635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149" name="Gruppieren 143"/>
          <p:cNvGrpSpPr>
            <a:grpSpLocks/>
          </p:cNvGrpSpPr>
          <p:nvPr/>
        </p:nvGrpSpPr>
        <p:grpSpPr bwMode="auto">
          <a:xfrm>
            <a:off x="3768724" y="5154613"/>
            <a:ext cx="1368425" cy="660398"/>
            <a:chOff x="3768296" y="5155237"/>
            <a:chExt cx="1368152" cy="659319"/>
          </a:xfrm>
        </p:grpSpPr>
        <p:cxnSp>
          <p:nvCxnSpPr>
            <p:cNvPr id="150" name="Gekrümmte Verbindung 138"/>
            <p:cNvCxnSpPr>
              <a:cxnSpLocks noChangeShapeType="1"/>
              <a:stCxn id="147" idx="2"/>
              <a:endCxn id="148" idx="2"/>
            </p:cNvCxnSpPr>
            <p:nvPr/>
          </p:nvCxnSpPr>
          <p:spPr bwMode="auto">
            <a:xfrm rot="16200000" flipH="1">
              <a:off x="4451579" y="4471955"/>
              <a:ext cx="1588" cy="1368152"/>
            </a:xfrm>
            <a:prstGeom prst="curvedConnector3">
              <a:avLst>
                <a:gd name="adj1" fmla="val 14395468"/>
              </a:avLst>
            </a:prstGeom>
            <a:noFill/>
            <a:ln w="38100" algn="ctr">
              <a:solidFill>
                <a:srgbClr val="008000"/>
              </a:solidFill>
              <a:round/>
              <a:headEnd/>
              <a:tailEnd type="arrow" w="med" len="med"/>
            </a:ln>
          </p:spPr>
        </p:cxnSp>
        <p:sp>
          <p:nvSpPr>
            <p:cNvPr id="151" name="TextBox 84"/>
            <p:cNvSpPr txBox="1">
              <a:spLocks noChangeArrowheads="1"/>
            </p:cNvSpPr>
            <p:nvPr/>
          </p:nvSpPr>
          <p:spPr bwMode="auto">
            <a:xfrm>
              <a:off x="4067944" y="5445224"/>
              <a:ext cx="979755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</a:rPr>
                <a:t>headOf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grpSp>
        <p:nvGrpSpPr>
          <p:cNvPr id="152" name="Gruppieren 145"/>
          <p:cNvGrpSpPr>
            <a:grpSpLocks/>
          </p:cNvGrpSpPr>
          <p:nvPr/>
        </p:nvGrpSpPr>
        <p:grpSpPr bwMode="auto">
          <a:xfrm>
            <a:off x="2987675" y="4221163"/>
            <a:ext cx="2376488" cy="512762"/>
            <a:chOff x="2987824" y="4220508"/>
            <a:chExt cx="2376264" cy="513928"/>
          </a:xfrm>
        </p:grpSpPr>
        <p:cxnSp>
          <p:nvCxnSpPr>
            <p:cNvPr id="153" name="Gekrümmte Verbindung 102"/>
            <p:cNvCxnSpPr>
              <a:cxnSpLocks noChangeShapeType="1"/>
              <a:stCxn id="129" idx="1"/>
              <a:endCxn id="131" idx="3"/>
            </p:cNvCxnSpPr>
            <p:nvPr/>
          </p:nvCxnSpPr>
          <p:spPr bwMode="auto">
            <a:xfrm rot="10800000">
              <a:off x="3179030" y="4220508"/>
              <a:ext cx="2185058" cy="216024"/>
            </a:xfrm>
            <a:prstGeom prst="curvedConnector3">
              <a:avLst>
                <a:gd name="adj1" fmla="val 50000"/>
              </a:avLst>
            </a:prstGeom>
            <a:noFill/>
            <a:ln w="38100" algn="ctr">
              <a:noFill/>
              <a:round/>
              <a:headEnd type="arrow" w="med" len="med"/>
              <a:tailEnd type="arrow" w="med" len="med"/>
            </a:ln>
          </p:spPr>
        </p:cxnSp>
        <p:sp>
          <p:nvSpPr>
            <p:cNvPr id="154" name="TextBox 84"/>
            <p:cNvSpPr txBox="1">
              <a:spLocks noChangeArrowheads="1"/>
            </p:cNvSpPr>
            <p:nvPr/>
          </p:nvSpPr>
          <p:spPr bwMode="auto">
            <a:xfrm>
              <a:off x="2987824" y="4365104"/>
              <a:ext cx="1247008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Gill Sans MT"/>
                </a:rPr>
                <a:t>affairWith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grpSp>
        <p:nvGrpSpPr>
          <p:cNvPr id="155" name="Gruppieren 146"/>
          <p:cNvGrpSpPr>
            <a:grpSpLocks/>
          </p:cNvGrpSpPr>
          <p:nvPr/>
        </p:nvGrpSpPr>
        <p:grpSpPr bwMode="auto">
          <a:xfrm>
            <a:off x="5292725" y="3716338"/>
            <a:ext cx="1246188" cy="720725"/>
            <a:chOff x="5292080" y="3716452"/>
            <a:chExt cx="1247008" cy="720080"/>
          </a:xfrm>
        </p:grpSpPr>
        <p:cxnSp>
          <p:nvCxnSpPr>
            <p:cNvPr id="156" name="Gekrümmte Verbindung 100"/>
            <p:cNvCxnSpPr>
              <a:cxnSpLocks noChangeShapeType="1"/>
              <a:stCxn id="129" idx="1"/>
              <a:endCxn id="130" idx="1"/>
            </p:cNvCxnSpPr>
            <p:nvPr/>
          </p:nvCxnSpPr>
          <p:spPr bwMode="auto">
            <a:xfrm rot="10800000" flipH="1">
              <a:off x="5364088" y="3716452"/>
              <a:ext cx="648072" cy="720080"/>
            </a:xfrm>
            <a:prstGeom prst="curvedConnector3">
              <a:avLst>
                <a:gd name="adj1" fmla="val -44231"/>
              </a:avLst>
            </a:prstGeom>
            <a:noFill/>
            <a:ln w="38100" algn="ctr">
              <a:solidFill>
                <a:srgbClr val="A5002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57" name="TextBox 84"/>
            <p:cNvSpPr txBox="1">
              <a:spLocks noChangeArrowheads="1"/>
            </p:cNvSpPr>
            <p:nvPr/>
          </p:nvSpPr>
          <p:spPr bwMode="auto">
            <a:xfrm>
              <a:off x="5292080" y="3933056"/>
              <a:ext cx="1247008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Gill Sans MT"/>
                </a:rPr>
                <a:t>affairWith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grpSp>
        <p:nvGrpSpPr>
          <p:cNvPr id="158" name="Gruppieren 147"/>
          <p:cNvGrpSpPr>
            <a:grpSpLocks/>
          </p:cNvGrpSpPr>
          <p:nvPr/>
        </p:nvGrpSpPr>
        <p:grpSpPr bwMode="auto">
          <a:xfrm>
            <a:off x="6562725" y="2492375"/>
            <a:ext cx="2493963" cy="2592388"/>
            <a:chOff x="6563406" y="2491735"/>
            <a:chExt cx="2493078" cy="2592869"/>
          </a:xfrm>
        </p:grpSpPr>
        <p:cxnSp>
          <p:nvCxnSpPr>
            <p:cNvPr id="159" name="Form 108"/>
            <p:cNvCxnSpPr>
              <a:cxnSpLocks noChangeShapeType="1"/>
              <a:stCxn id="108" idx="3"/>
              <a:endCxn id="133" idx="2"/>
            </p:cNvCxnSpPr>
            <p:nvPr/>
          </p:nvCxnSpPr>
          <p:spPr bwMode="auto">
            <a:xfrm flipV="1">
              <a:off x="6563406" y="2491735"/>
              <a:ext cx="1524577" cy="2592869"/>
            </a:xfrm>
            <a:prstGeom prst="curvedConnector2">
              <a:avLst/>
            </a:prstGeom>
            <a:noFill/>
            <a:ln w="38100" algn="ctr">
              <a:solidFill>
                <a:srgbClr val="A5002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60" name="TextBox 84"/>
            <p:cNvSpPr txBox="1">
              <a:spLocks noChangeArrowheads="1"/>
            </p:cNvSpPr>
            <p:nvPr/>
          </p:nvSpPr>
          <p:spPr bwMode="auto">
            <a:xfrm>
              <a:off x="7884368" y="3789040"/>
              <a:ext cx="1172116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A50021"/>
                  </a:solidFill>
                  <a:effectLst/>
                  <a:uLnTx/>
                  <a:uFillTx/>
                  <a:latin typeface="Gill Sans MT"/>
                </a:rPr>
                <a:t>enemyOf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Gill Sans MT"/>
              </a:endParaRPr>
            </a:p>
          </p:txBody>
        </p:sp>
      </p:grpSp>
      <p:sp>
        <p:nvSpPr>
          <p:cNvPr id="161" name="Textfeld 4"/>
          <p:cNvSpPr txBox="1">
            <a:spLocks noChangeArrowheads="1"/>
          </p:cNvSpPr>
          <p:nvPr/>
        </p:nvSpPr>
        <p:spPr bwMode="auto">
          <a:xfrm>
            <a:off x="0" y="6331386"/>
            <a:ext cx="9144000" cy="553998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1500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Etzioni</a:t>
            </a:r>
            <a:r>
              <a:rPr lang="en-US" sz="15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1500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Banko</a:t>
            </a:r>
            <a:r>
              <a:rPr lang="en-US" sz="15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1500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Cafarella</a:t>
            </a:r>
            <a:r>
              <a:rPr lang="en-US" sz="15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: Machine Reading. AAAI'06</a:t>
            </a:r>
          </a:p>
          <a:p>
            <a:r>
              <a:rPr lang="en-US" sz="15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Mitchell, Carlson et al.: Toward an Architecture for Never-Ending Language Learning. AAAI'10</a:t>
            </a:r>
            <a:endParaRPr lang="en-US" sz="15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1232" y="-59958"/>
            <a:ext cx="1468846" cy="219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69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-396552" y="0"/>
            <a:ext cx="9937104" cy="802564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Use Case: Text Analytics </a:t>
            </a:r>
            <a:r>
              <a:rPr lang="en-US" sz="3000" dirty="0" smtClean="0"/>
              <a:t>(Disease Networks)</a:t>
            </a:r>
          </a:p>
        </p:txBody>
      </p:sp>
      <p:grpSp>
        <p:nvGrpSpPr>
          <p:cNvPr id="3" name="Gruppieren 830"/>
          <p:cNvGrpSpPr>
            <a:grpSpLocks/>
          </p:cNvGrpSpPr>
          <p:nvPr/>
        </p:nvGrpSpPr>
        <p:grpSpPr bwMode="auto">
          <a:xfrm>
            <a:off x="0" y="2781300"/>
            <a:ext cx="3203575" cy="2219325"/>
            <a:chOff x="0" y="2780928"/>
            <a:chExt cx="3203575" cy="2220465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0" y="2802434"/>
              <a:ext cx="280244" cy="392479"/>
              <a:chOff x="838200" y="1371600"/>
              <a:chExt cx="381000" cy="533400"/>
            </a:xfrm>
          </p:grpSpPr>
          <p:sp>
            <p:nvSpPr>
              <p:cNvPr id="821" name="Folded Corner 6"/>
              <p:cNvSpPr/>
              <p:nvPr/>
            </p:nvSpPr>
            <p:spPr>
              <a:xfrm>
                <a:off x="838200" y="1372593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22" name="Straight Connector 8"/>
              <p:cNvCxnSpPr/>
              <p:nvPr/>
            </p:nvCxnSpPr>
            <p:spPr>
              <a:xfrm>
                <a:off x="913740" y="1448145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3" name="Straight Connector 11"/>
              <p:cNvCxnSpPr/>
              <p:nvPr/>
            </p:nvCxnSpPr>
            <p:spPr>
              <a:xfrm>
                <a:off x="913740" y="1491317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4" name="Straight Connector 12"/>
              <p:cNvCxnSpPr/>
              <p:nvPr/>
            </p:nvCxnSpPr>
            <p:spPr>
              <a:xfrm>
                <a:off x="913740" y="1536647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5" name="Straight Connector 13"/>
              <p:cNvCxnSpPr/>
              <p:nvPr/>
            </p:nvCxnSpPr>
            <p:spPr>
              <a:xfrm>
                <a:off x="913740" y="1588453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6" name="Straight Connector 14"/>
              <p:cNvCxnSpPr/>
              <p:nvPr/>
            </p:nvCxnSpPr>
            <p:spPr>
              <a:xfrm>
                <a:off x="913740" y="1633785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7" name="Straight Connector 15"/>
              <p:cNvCxnSpPr/>
              <p:nvPr/>
            </p:nvCxnSpPr>
            <p:spPr>
              <a:xfrm>
                <a:off x="922373" y="167695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8" name="Straight Connector 16"/>
              <p:cNvCxnSpPr/>
              <p:nvPr/>
            </p:nvCxnSpPr>
            <p:spPr>
              <a:xfrm>
                <a:off x="913740" y="1720129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9" name="Straight Connector 17"/>
              <p:cNvCxnSpPr/>
              <p:nvPr/>
            </p:nvCxnSpPr>
            <p:spPr>
              <a:xfrm>
                <a:off x="913740" y="1771936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0" name="Straight Connector 18"/>
              <p:cNvCxnSpPr/>
              <p:nvPr/>
            </p:nvCxnSpPr>
            <p:spPr>
              <a:xfrm>
                <a:off x="913740" y="1815108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31880" y="2931468"/>
              <a:ext cx="280244" cy="392479"/>
              <a:chOff x="838200" y="1371600"/>
              <a:chExt cx="381000" cy="533400"/>
            </a:xfrm>
          </p:grpSpPr>
          <p:sp>
            <p:nvSpPr>
              <p:cNvPr id="811" name="Folded Corner 21"/>
              <p:cNvSpPr/>
              <p:nvPr/>
            </p:nvSpPr>
            <p:spPr>
              <a:xfrm>
                <a:off x="838041" y="1372076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12" name="Straight Connector 22"/>
              <p:cNvCxnSpPr/>
              <p:nvPr/>
            </p:nvCxnSpPr>
            <p:spPr>
              <a:xfrm>
                <a:off x="915738" y="1447627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3" name="Straight Connector 23"/>
              <p:cNvCxnSpPr/>
              <p:nvPr/>
            </p:nvCxnSpPr>
            <p:spPr>
              <a:xfrm>
                <a:off x="915738" y="149295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4" name="Straight Connector 24"/>
              <p:cNvCxnSpPr/>
              <p:nvPr/>
            </p:nvCxnSpPr>
            <p:spPr>
              <a:xfrm>
                <a:off x="915738" y="1538288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5" name="Straight Connector 25"/>
              <p:cNvCxnSpPr/>
              <p:nvPr/>
            </p:nvCxnSpPr>
            <p:spPr>
              <a:xfrm>
                <a:off x="915738" y="158793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6" name="Straight Connector 26"/>
              <p:cNvCxnSpPr/>
              <p:nvPr/>
            </p:nvCxnSpPr>
            <p:spPr>
              <a:xfrm>
                <a:off x="915738" y="163326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7" name="Straight Connector 27"/>
              <p:cNvCxnSpPr/>
              <p:nvPr/>
            </p:nvCxnSpPr>
            <p:spPr>
              <a:xfrm>
                <a:off x="922212" y="1676439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8" name="Straight Connector 28"/>
              <p:cNvCxnSpPr/>
              <p:nvPr/>
            </p:nvCxnSpPr>
            <p:spPr>
              <a:xfrm>
                <a:off x="915738" y="172177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9" name="Straight Connector 29"/>
              <p:cNvCxnSpPr/>
              <p:nvPr/>
            </p:nvCxnSpPr>
            <p:spPr>
              <a:xfrm>
                <a:off x="915738" y="177357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0" name="Straight Connector 30"/>
              <p:cNvCxnSpPr/>
              <p:nvPr/>
            </p:nvCxnSpPr>
            <p:spPr>
              <a:xfrm>
                <a:off x="915738" y="181674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263759" y="3060502"/>
              <a:ext cx="280244" cy="392479"/>
              <a:chOff x="838200" y="1371600"/>
              <a:chExt cx="381000" cy="533400"/>
            </a:xfrm>
          </p:grpSpPr>
          <p:sp>
            <p:nvSpPr>
              <p:cNvPr id="801" name="Folded Corner 32"/>
              <p:cNvSpPr/>
              <p:nvPr/>
            </p:nvSpPr>
            <p:spPr>
              <a:xfrm>
                <a:off x="837882" y="1371559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02" name="Straight Connector 33"/>
              <p:cNvCxnSpPr/>
              <p:nvPr/>
            </p:nvCxnSpPr>
            <p:spPr>
              <a:xfrm>
                <a:off x="913421" y="144711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3" name="Straight Connector 34"/>
              <p:cNvCxnSpPr/>
              <p:nvPr/>
            </p:nvCxnSpPr>
            <p:spPr>
              <a:xfrm>
                <a:off x="913421" y="149028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4" name="Straight Connector 35"/>
              <p:cNvCxnSpPr/>
              <p:nvPr/>
            </p:nvCxnSpPr>
            <p:spPr>
              <a:xfrm>
                <a:off x="913421" y="153561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5" name="Straight Connector 36"/>
              <p:cNvCxnSpPr/>
              <p:nvPr/>
            </p:nvCxnSpPr>
            <p:spPr>
              <a:xfrm>
                <a:off x="913421" y="158742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6" name="Straight Connector 37"/>
              <p:cNvCxnSpPr/>
              <p:nvPr/>
            </p:nvCxnSpPr>
            <p:spPr>
              <a:xfrm>
                <a:off x="913421" y="163275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7" name="Straight Connector 38"/>
              <p:cNvCxnSpPr/>
              <p:nvPr/>
            </p:nvCxnSpPr>
            <p:spPr>
              <a:xfrm>
                <a:off x="919895" y="1675924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8" name="Straight Connector 39"/>
              <p:cNvCxnSpPr/>
              <p:nvPr/>
            </p:nvCxnSpPr>
            <p:spPr>
              <a:xfrm>
                <a:off x="913421" y="171909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9" name="Straight Connector 40"/>
              <p:cNvCxnSpPr/>
              <p:nvPr/>
            </p:nvCxnSpPr>
            <p:spPr>
              <a:xfrm>
                <a:off x="913421" y="177090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0" name="Straight Connector 41"/>
              <p:cNvCxnSpPr/>
              <p:nvPr/>
            </p:nvCxnSpPr>
            <p:spPr>
              <a:xfrm>
                <a:off x="913421" y="181623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395639" y="3189537"/>
              <a:ext cx="280244" cy="392479"/>
              <a:chOff x="838200" y="1371600"/>
              <a:chExt cx="381000" cy="533400"/>
            </a:xfrm>
          </p:grpSpPr>
          <p:sp>
            <p:nvSpPr>
              <p:cNvPr id="791" name="Folded Corner 43"/>
              <p:cNvSpPr/>
              <p:nvPr/>
            </p:nvSpPr>
            <p:spPr>
              <a:xfrm>
                <a:off x="837723" y="1371041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92" name="Straight Connector 44"/>
              <p:cNvCxnSpPr/>
              <p:nvPr/>
            </p:nvCxnSpPr>
            <p:spPr>
              <a:xfrm>
                <a:off x="913261" y="1448751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3" name="Straight Connector 45"/>
              <p:cNvCxnSpPr/>
              <p:nvPr/>
            </p:nvCxnSpPr>
            <p:spPr>
              <a:xfrm>
                <a:off x="913261" y="1491923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4" name="Straight Connector 46"/>
              <p:cNvCxnSpPr/>
              <p:nvPr/>
            </p:nvCxnSpPr>
            <p:spPr>
              <a:xfrm>
                <a:off x="913261" y="1537253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5" name="Straight Connector 47"/>
              <p:cNvCxnSpPr/>
              <p:nvPr/>
            </p:nvCxnSpPr>
            <p:spPr>
              <a:xfrm>
                <a:off x="913261" y="1589060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6" name="Straight Connector 48"/>
              <p:cNvCxnSpPr/>
              <p:nvPr/>
            </p:nvCxnSpPr>
            <p:spPr>
              <a:xfrm>
                <a:off x="913261" y="1632232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7" name="Straight Connector 49"/>
              <p:cNvCxnSpPr/>
              <p:nvPr/>
            </p:nvCxnSpPr>
            <p:spPr>
              <a:xfrm>
                <a:off x="921894" y="167540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8" name="Straight Connector 50"/>
              <p:cNvCxnSpPr/>
              <p:nvPr/>
            </p:nvCxnSpPr>
            <p:spPr>
              <a:xfrm>
                <a:off x="913261" y="1718576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9" name="Straight Connector 51"/>
              <p:cNvCxnSpPr/>
              <p:nvPr/>
            </p:nvCxnSpPr>
            <p:spPr>
              <a:xfrm>
                <a:off x="913261" y="1772542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0" name="Straight Connector 52"/>
              <p:cNvCxnSpPr/>
              <p:nvPr/>
            </p:nvCxnSpPr>
            <p:spPr>
              <a:xfrm>
                <a:off x="913261" y="1815715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" name="Group 53"/>
            <p:cNvGrpSpPr>
              <a:grpSpLocks/>
            </p:cNvGrpSpPr>
            <p:nvPr/>
          </p:nvGrpSpPr>
          <p:grpSpPr bwMode="auto">
            <a:xfrm>
              <a:off x="527518" y="3318571"/>
              <a:ext cx="280244" cy="392479"/>
              <a:chOff x="838200" y="1371600"/>
              <a:chExt cx="381000" cy="533400"/>
            </a:xfrm>
          </p:grpSpPr>
          <p:sp>
            <p:nvSpPr>
              <p:cNvPr id="781" name="Folded Corner 54"/>
              <p:cNvSpPr/>
              <p:nvPr/>
            </p:nvSpPr>
            <p:spPr>
              <a:xfrm>
                <a:off x="837564" y="1230214"/>
                <a:ext cx="382011" cy="675644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82" name="Straight Connector 55"/>
              <p:cNvCxnSpPr/>
              <p:nvPr/>
            </p:nvCxnSpPr>
            <p:spPr>
              <a:xfrm>
                <a:off x="915261" y="144607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3" name="Straight Connector 56"/>
              <p:cNvCxnSpPr/>
              <p:nvPr/>
            </p:nvCxnSpPr>
            <p:spPr>
              <a:xfrm>
                <a:off x="915261" y="1489247"/>
                <a:ext cx="228775" cy="431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4" name="Straight Connector 57"/>
              <p:cNvCxnSpPr/>
              <p:nvPr/>
            </p:nvCxnSpPr>
            <p:spPr>
              <a:xfrm>
                <a:off x="915261" y="153673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5" name="Straight Connector 58"/>
              <p:cNvCxnSpPr/>
              <p:nvPr/>
            </p:nvCxnSpPr>
            <p:spPr>
              <a:xfrm>
                <a:off x="915261" y="158854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6" name="Straight Connector 59"/>
              <p:cNvCxnSpPr/>
              <p:nvPr/>
            </p:nvCxnSpPr>
            <p:spPr>
              <a:xfrm>
                <a:off x="915261" y="163387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7" name="Straight Connector 60"/>
              <p:cNvCxnSpPr/>
              <p:nvPr/>
            </p:nvCxnSpPr>
            <p:spPr>
              <a:xfrm>
                <a:off x="921736" y="1677045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8" name="Straight Connector 61"/>
              <p:cNvCxnSpPr/>
              <p:nvPr/>
            </p:nvCxnSpPr>
            <p:spPr>
              <a:xfrm>
                <a:off x="915261" y="172021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9" name="Straight Connector 62"/>
              <p:cNvCxnSpPr/>
              <p:nvPr/>
            </p:nvCxnSpPr>
            <p:spPr>
              <a:xfrm>
                <a:off x="915261" y="177202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90" name="Straight Connector 63"/>
              <p:cNvCxnSpPr/>
              <p:nvPr/>
            </p:nvCxnSpPr>
            <p:spPr>
              <a:xfrm>
                <a:off x="915261" y="181735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659398" y="3447605"/>
              <a:ext cx="280244" cy="392479"/>
              <a:chOff x="838200" y="1371600"/>
              <a:chExt cx="381000" cy="533400"/>
            </a:xfrm>
          </p:grpSpPr>
          <p:sp>
            <p:nvSpPr>
              <p:cNvPr id="771" name="Folded Corner 65"/>
              <p:cNvSpPr/>
              <p:nvPr/>
            </p:nvSpPr>
            <p:spPr>
              <a:xfrm>
                <a:off x="837405" y="1372164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72" name="Straight Connector 66"/>
              <p:cNvCxnSpPr/>
              <p:nvPr/>
            </p:nvCxnSpPr>
            <p:spPr>
              <a:xfrm>
                <a:off x="912943" y="144987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3" name="Straight Connector 67"/>
              <p:cNvCxnSpPr/>
              <p:nvPr/>
            </p:nvCxnSpPr>
            <p:spPr>
              <a:xfrm>
                <a:off x="912943" y="149304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4" name="Straight Connector 68"/>
              <p:cNvCxnSpPr/>
              <p:nvPr/>
            </p:nvCxnSpPr>
            <p:spPr>
              <a:xfrm>
                <a:off x="912943" y="1536219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5" name="Straight Connector 69"/>
              <p:cNvCxnSpPr/>
              <p:nvPr/>
            </p:nvCxnSpPr>
            <p:spPr>
              <a:xfrm>
                <a:off x="912943" y="1588025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6" name="Straight Connector 70"/>
              <p:cNvCxnSpPr/>
              <p:nvPr/>
            </p:nvCxnSpPr>
            <p:spPr>
              <a:xfrm>
                <a:off x="912943" y="163119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7" name="Straight Connector 71"/>
              <p:cNvCxnSpPr/>
              <p:nvPr/>
            </p:nvCxnSpPr>
            <p:spPr>
              <a:xfrm>
                <a:off x="919418" y="1678687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8" name="Straight Connector 72"/>
              <p:cNvCxnSpPr/>
              <p:nvPr/>
            </p:nvCxnSpPr>
            <p:spPr>
              <a:xfrm>
                <a:off x="912943" y="172185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9" name="Straight Connector 73"/>
              <p:cNvCxnSpPr/>
              <p:nvPr/>
            </p:nvCxnSpPr>
            <p:spPr>
              <a:xfrm>
                <a:off x="912943" y="177150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0" name="Straight Connector 74"/>
              <p:cNvCxnSpPr/>
              <p:nvPr/>
            </p:nvCxnSpPr>
            <p:spPr>
              <a:xfrm>
                <a:off x="912943" y="181468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0" name="Group 75"/>
            <p:cNvGrpSpPr>
              <a:grpSpLocks/>
            </p:cNvGrpSpPr>
            <p:nvPr/>
          </p:nvGrpSpPr>
          <p:grpSpPr bwMode="auto">
            <a:xfrm>
              <a:off x="791278" y="3576640"/>
              <a:ext cx="280244" cy="392479"/>
              <a:chOff x="838200" y="1371600"/>
              <a:chExt cx="381000" cy="533400"/>
            </a:xfrm>
          </p:grpSpPr>
          <p:sp>
            <p:nvSpPr>
              <p:cNvPr id="761" name="Folded Corner 76"/>
              <p:cNvSpPr/>
              <p:nvPr/>
            </p:nvSpPr>
            <p:spPr>
              <a:xfrm>
                <a:off x="837244" y="1371648"/>
                <a:ext cx="382011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62" name="Straight Connector 77"/>
              <p:cNvCxnSpPr/>
              <p:nvPr/>
            </p:nvCxnSpPr>
            <p:spPr>
              <a:xfrm>
                <a:off x="914941" y="144719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3" name="Straight Connector 78"/>
              <p:cNvCxnSpPr/>
              <p:nvPr/>
            </p:nvCxnSpPr>
            <p:spPr>
              <a:xfrm>
                <a:off x="914941" y="149037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4" name="Straight Connector 79"/>
              <p:cNvCxnSpPr/>
              <p:nvPr/>
            </p:nvCxnSpPr>
            <p:spPr>
              <a:xfrm>
                <a:off x="914941" y="1537860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5" name="Straight Connector 80"/>
              <p:cNvCxnSpPr/>
              <p:nvPr/>
            </p:nvCxnSpPr>
            <p:spPr>
              <a:xfrm>
                <a:off x="914941" y="158750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6" name="Straight Connector 81"/>
              <p:cNvCxnSpPr/>
              <p:nvPr/>
            </p:nvCxnSpPr>
            <p:spPr>
              <a:xfrm>
                <a:off x="914941" y="163283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7" name="Straight Connector 82"/>
              <p:cNvCxnSpPr/>
              <p:nvPr/>
            </p:nvCxnSpPr>
            <p:spPr>
              <a:xfrm>
                <a:off x="921417" y="167601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8" name="Straight Connector 83"/>
              <p:cNvCxnSpPr/>
              <p:nvPr/>
            </p:nvCxnSpPr>
            <p:spPr>
              <a:xfrm>
                <a:off x="914941" y="171918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9" name="Straight Connector 84"/>
              <p:cNvCxnSpPr/>
              <p:nvPr/>
            </p:nvCxnSpPr>
            <p:spPr>
              <a:xfrm>
                <a:off x="914941" y="177314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0" name="Straight Connector 85"/>
              <p:cNvCxnSpPr/>
              <p:nvPr/>
            </p:nvCxnSpPr>
            <p:spPr>
              <a:xfrm>
                <a:off x="914941" y="181632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1" name="Group 86"/>
            <p:cNvGrpSpPr>
              <a:grpSpLocks/>
            </p:cNvGrpSpPr>
            <p:nvPr/>
          </p:nvGrpSpPr>
          <p:grpSpPr bwMode="auto">
            <a:xfrm>
              <a:off x="923157" y="3705674"/>
              <a:ext cx="280244" cy="392479"/>
              <a:chOff x="838200" y="1371600"/>
              <a:chExt cx="381000" cy="533400"/>
            </a:xfrm>
          </p:grpSpPr>
          <p:sp>
            <p:nvSpPr>
              <p:cNvPr id="751" name="Folded Corner 87"/>
              <p:cNvSpPr/>
              <p:nvPr/>
            </p:nvSpPr>
            <p:spPr>
              <a:xfrm>
                <a:off x="837087" y="1371130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52" name="Straight Connector 88"/>
              <p:cNvCxnSpPr/>
              <p:nvPr/>
            </p:nvCxnSpPr>
            <p:spPr>
              <a:xfrm>
                <a:off x="914784" y="1448839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3" name="Straight Connector 89"/>
              <p:cNvCxnSpPr/>
              <p:nvPr/>
            </p:nvCxnSpPr>
            <p:spPr>
              <a:xfrm>
                <a:off x="914784" y="1492012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4" name="Straight Connector 90"/>
              <p:cNvCxnSpPr/>
              <p:nvPr/>
            </p:nvCxnSpPr>
            <p:spPr>
              <a:xfrm>
                <a:off x="914784" y="1535184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5" name="Straight Connector 91"/>
              <p:cNvCxnSpPr/>
              <p:nvPr/>
            </p:nvCxnSpPr>
            <p:spPr>
              <a:xfrm>
                <a:off x="914784" y="1586990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6" name="Straight Connector 92"/>
              <p:cNvCxnSpPr/>
              <p:nvPr/>
            </p:nvCxnSpPr>
            <p:spPr>
              <a:xfrm>
                <a:off x="914784" y="1630163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7" name="Straight Connector 93"/>
              <p:cNvCxnSpPr/>
              <p:nvPr/>
            </p:nvCxnSpPr>
            <p:spPr>
              <a:xfrm>
                <a:off x="921258" y="167765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8" name="Straight Connector 94"/>
              <p:cNvCxnSpPr/>
              <p:nvPr/>
            </p:nvCxnSpPr>
            <p:spPr>
              <a:xfrm>
                <a:off x="914784" y="1720824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9" name="Straight Connector 95"/>
              <p:cNvCxnSpPr/>
              <p:nvPr/>
            </p:nvCxnSpPr>
            <p:spPr>
              <a:xfrm>
                <a:off x="914784" y="1770473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0" name="Straight Connector 96"/>
              <p:cNvCxnSpPr/>
              <p:nvPr/>
            </p:nvCxnSpPr>
            <p:spPr>
              <a:xfrm>
                <a:off x="914784" y="1813645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2" name="Group 97"/>
            <p:cNvGrpSpPr>
              <a:grpSpLocks/>
            </p:cNvGrpSpPr>
            <p:nvPr/>
          </p:nvGrpSpPr>
          <p:grpSpPr bwMode="auto">
            <a:xfrm>
              <a:off x="1055037" y="3834708"/>
              <a:ext cx="280244" cy="392479"/>
              <a:chOff x="838200" y="1371600"/>
              <a:chExt cx="381000" cy="533400"/>
            </a:xfrm>
          </p:grpSpPr>
          <p:sp>
            <p:nvSpPr>
              <p:cNvPr id="741" name="Folded Corner 98"/>
              <p:cNvSpPr/>
              <p:nvPr/>
            </p:nvSpPr>
            <p:spPr>
              <a:xfrm>
                <a:off x="839085" y="1370613"/>
                <a:ext cx="379853" cy="535335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42" name="Straight Connector 99"/>
              <p:cNvCxnSpPr/>
              <p:nvPr/>
            </p:nvCxnSpPr>
            <p:spPr>
              <a:xfrm>
                <a:off x="914623" y="144616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3" name="Straight Connector 100"/>
              <p:cNvCxnSpPr/>
              <p:nvPr/>
            </p:nvCxnSpPr>
            <p:spPr>
              <a:xfrm>
                <a:off x="914623" y="148933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4" name="Straight Connector 101"/>
              <p:cNvCxnSpPr/>
              <p:nvPr/>
            </p:nvCxnSpPr>
            <p:spPr>
              <a:xfrm>
                <a:off x="914623" y="1536825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5" name="Straight Connector 102"/>
              <p:cNvCxnSpPr/>
              <p:nvPr/>
            </p:nvCxnSpPr>
            <p:spPr>
              <a:xfrm>
                <a:off x="914623" y="158863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6" name="Straight Connector 103"/>
              <p:cNvCxnSpPr/>
              <p:nvPr/>
            </p:nvCxnSpPr>
            <p:spPr>
              <a:xfrm>
                <a:off x="914623" y="163396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7" name="Straight Connector 104"/>
              <p:cNvCxnSpPr/>
              <p:nvPr/>
            </p:nvCxnSpPr>
            <p:spPr>
              <a:xfrm>
                <a:off x="921099" y="167713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8" name="Straight Connector 105"/>
              <p:cNvCxnSpPr/>
              <p:nvPr/>
            </p:nvCxnSpPr>
            <p:spPr>
              <a:xfrm>
                <a:off x="914623" y="172030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9" name="Straight Connector 106"/>
              <p:cNvCxnSpPr/>
              <p:nvPr/>
            </p:nvCxnSpPr>
            <p:spPr>
              <a:xfrm>
                <a:off x="914623" y="177427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0" name="Straight Connector 107"/>
              <p:cNvCxnSpPr/>
              <p:nvPr/>
            </p:nvCxnSpPr>
            <p:spPr>
              <a:xfrm>
                <a:off x="914623" y="181744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" name="Group 108"/>
            <p:cNvGrpSpPr>
              <a:grpSpLocks/>
            </p:cNvGrpSpPr>
            <p:nvPr/>
          </p:nvGrpSpPr>
          <p:grpSpPr bwMode="auto">
            <a:xfrm>
              <a:off x="1186916" y="3963743"/>
              <a:ext cx="280244" cy="392479"/>
              <a:chOff x="838200" y="1371600"/>
              <a:chExt cx="381000" cy="533400"/>
            </a:xfrm>
          </p:grpSpPr>
          <p:sp>
            <p:nvSpPr>
              <p:cNvPr id="731" name="Folded Corner 109"/>
              <p:cNvSpPr/>
              <p:nvPr/>
            </p:nvSpPr>
            <p:spPr>
              <a:xfrm>
                <a:off x="838926" y="1372253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32" name="Straight Connector 110"/>
              <p:cNvCxnSpPr/>
              <p:nvPr/>
            </p:nvCxnSpPr>
            <p:spPr>
              <a:xfrm>
                <a:off x="914466" y="144996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3" name="Straight Connector 111"/>
              <p:cNvCxnSpPr/>
              <p:nvPr/>
            </p:nvCxnSpPr>
            <p:spPr>
              <a:xfrm>
                <a:off x="914466" y="149313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4" name="Straight Connector 112"/>
              <p:cNvCxnSpPr/>
              <p:nvPr/>
            </p:nvCxnSpPr>
            <p:spPr>
              <a:xfrm>
                <a:off x="914466" y="153630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5" name="Straight Connector 113"/>
              <p:cNvCxnSpPr/>
              <p:nvPr/>
            </p:nvCxnSpPr>
            <p:spPr>
              <a:xfrm>
                <a:off x="914466" y="158811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6" name="Straight Connector 114"/>
              <p:cNvCxnSpPr/>
              <p:nvPr/>
            </p:nvCxnSpPr>
            <p:spPr>
              <a:xfrm>
                <a:off x="914466" y="163344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7" name="Straight Connector 115"/>
              <p:cNvCxnSpPr/>
              <p:nvPr/>
            </p:nvCxnSpPr>
            <p:spPr>
              <a:xfrm>
                <a:off x="923099" y="1678775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8" name="Straight Connector 116"/>
              <p:cNvCxnSpPr/>
              <p:nvPr/>
            </p:nvCxnSpPr>
            <p:spPr>
              <a:xfrm>
                <a:off x="914466" y="172194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9" name="Straight Connector 117"/>
              <p:cNvCxnSpPr/>
              <p:nvPr/>
            </p:nvCxnSpPr>
            <p:spPr>
              <a:xfrm>
                <a:off x="914466" y="1771595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0" name="Straight Connector 118"/>
              <p:cNvCxnSpPr/>
              <p:nvPr/>
            </p:nvCxnSpPr>
            <p:spPr>
              <a:xfrm>
                <a:off x="914466" y="1814767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4" name="Group 119"/>
            <p:cNvGrpSpPr>
              <a:grpSpLocks/>
            </p:cNvGrpSpPr>
            <p:nvPr/>
          </p:nvGrpSpPr>
          <p:grpSpPr bwMode="auto">
            <a:xfrm>
              <a:off x="1318796" y="4092777"/>
              <a:ext cx="280244" cy="392479"/>
              <a:chOff x="838200" y="1371600"/>
              <a:chExt cx="381000" cy="533400"/>
            </a:xfrm>
          </p:grpSpPr>
          <p:sp>
            <p:nvSpPr>
              <p:cNvPr id="721" name="Folded Corner 120"/>
              <p:cNvSpPr/>
              <p:nvPr/>
            </p:nvSpPr>
            <p:spPr>
              <a:xfrm>
                <a:off x="838767" y="1371736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22" name="Straight Connector 121"/>
              <p:cNvCxnSpPr/>
              <p:nvPr/>
            </p:nvCxnSpPr>
            <p:spPr>
              <a:xfrm>
                <a:off x="914305" y="1447288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3" name="Straight Connector 122"/>
              <p:cNvCxnSpPr/>
              <p:nvPr/>
            </p:nvCxnSpPr>
            <p:spPr>
              <a:xfrm>
                <a:off x="914305" y="1492618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4" name="Straight Connector 123"/>
              <p:cNvCxnSpPr/>
              <p:nvPr/>
            </p:nvCxnSpPr>
            <p:spPr>
              <a:xfrm>
                <a:off x="914305" y="1537950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5" name="Straight Connector 124"/>
              <p:cNvCxnSpPr/>
              <p:nvPr/>
            </p:nvCxnSpPr>
            <p:spPr>
              <a:xfrm>
                <a:off x="914305" y="1587597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6" name="Straight Connector 125"/>
              <p:cNvCxnSpPr/>
              <p:nvPr/>
            </p:nvCxnSpPr>
            <p:spPr>
              <a:xfrm>
                <a:off x="914305" y="1635086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7" name="Straight Connector 126"/>
              <p:cNvCxnSpPr/>
              <p:nvPr/>
            </p:nvCxnSpPr>
            <p:spPr>
              <a:xfrm>
                <a:off x="920781" y="167825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8" name="Straight Connector 127"/>
              <p:cNvCxnSpPr/>
              <p:nvPr/>
            </p:nvCxnSpPr>
            <p:spPr>
              <a:xfrm>
                <a:off x="914305" y="1719273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9" name="Straight Connector 128"/>
              <p:cNvCxnSpPr/>
              <p:nvPr/>
            </p:nvCxnSpPr>
            <p:spPr>
              <a:xfrm>
                <a:off x="914305" y="1771079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0" name="Straight Connector 129"/>
              <p:cNvCxnSpPr/>
              <p:nvPr/>
            </p:nvCxnSpPr>
            <p:spPr>
              <a:xfrm>
                <a:off x="914305" y="1816409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5" name="Group 130"/>
            <p:cNvGrpSpPr>
              <a:grpSpLocks/>
            </p:cNvGrpSpPr>
            <p:nvPr/>
          </p:nvGrpSpPr>
          <p:grpSpPr bwMode="auto">
            <a:xfrm>
              <a:off x="1450675" y="4221811"/>
              <a:ext cx="280244" cy="392479"/>
              <a:chOff x="838200" y="1371600"/>
              <a:chExt cx="381000" cy="533400"/>
            </a:xfrm>
          </p:grpSpPr>
          <p:sp>
            <p:nvSpPr>
              <p:cNvPr id="711" name="Folded Corner 131"/>
              <p:cNvSpPr/>
              <p:nvPr/>
            </p:nvSpPr>
            <p:spPr>
              <a:xfrm>
                <a:off x="838608" y="1371219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12" name="Straight Connector 132"/>
              <p:cNvCxnSpPr/>
              <p:nvPr/>
            </p:nvCxnSpPr>
            <p:spPr>
              <a:xfrm>
                <a:off x="914147" y="144677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3" name="Straight Connector 133"/>
              <p:cNvCxnSpPr/>
              <p:nvPr/>
            </p:nvCxnSpPr>
            <p:spPr>
              <a:xfrm>
                <a:off x="914147" y="148994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4" name="Straight Connector 134"/>
              <p:cNvCxnSpPr/>
              <p:nvPr/>
            </p:nvCxnSpPr>
            <p:spPr>
              <a:xfrm>
                <a:off x="914147" y="153527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5" name="Straight Connector 135"/>
              <p:cNvCxnSpPr/>
              <p:nvPr/>
            </p:nvCxnSpPr>
            <p:spPr>
              <a:xfrm>
                <a:off x="914147" y="158492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6" name="Straight Connector 136"/>
              <p:cNvCxnSpPr/>
              <p:nvPr/>
            </p:nvCxnSpPr>
            <p:spPr>
              <a:xfrm>
                <a:off x="914147" y="1632410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7" name="Straight Connector 137"/>
              <p:cNvCxnSpPr/>
              <p:nvPr/>
            </p:nvCxnSpPr>
            <p:spPr>
              <a:xfrm>
                <a:off x="920621" y="167558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8" name="Straight Connector 138"/>
              <p:cNvCxnSpPr/>
              <p:nvPr/>
            </p:nvCxnSpPr>
            <p:spPr>
              <a:xfrm>
                <a:off x="914147" y="1718755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9" name="Straight Connector 139"/>
              <p:cNvCxnSpPr/>
              <p:nvPr/>
            </p:nvCxnSpPr>
            <p:spPr>
              <a:xfrm>
                <a:off x="914147" y="177056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0" name="Straight Connector 140"/>
              <p:cNvCxnSpPr/>
              <p:nvPr/>
            </p:nvCxnSpPr>
            <p:spPr>
              <a:xfrm>
                <a:off x="914147" y="181373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" name="Group 141"/>
            <p:cNvGrpSpPr>
              <a:grpSpLocks/>
            </p:cNvGrpSpPr>
            <p:nvPr/>
          </p:nvGrpSpPr>
          <p:grpSpPr bwMode="auto">
            <a:xfrm>
              <a:off x="1582555" y="4350846"/>
              <a:ext cx="280244" cy="392479"/>
              <a:chOff x="838200" y="1371600"/>
              <a:chExt cx="381000" cy="533400"/>
            </a:xfrm>
          </p:grpSpPr>
          <p:sp>
            <p:nvSpPr>
              <p:cNvPr id="701" name="Folded Corner 142"/>
              <p:cNvSpPr/>
              <p:nvPr/>
            </p:nvSpPr>
            <p:spPr>
              <a:xfrm>
                <a:off x="838449" y="1370700"/>
                <a:ext cx="379853" cy="535335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02" name="Straight Connector 143"/>
              <p:cNvCxnSpPr/>
              <p:nvPr/>
            </p:nvCxnSpPr>
            <p:spPr>
              <a:xfrm>
                <a:off x="916146" y="1446252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3" name="Straight Connector 144"/>
              <p:cNvCxnSpPr/>
              <p:nvPr/>
            </p:nvCxnSpPr>
            <p:spPr>
              <a:xfrm>
                <a:off x="916146" y="1491582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4" name="Straight Connector 145"/>
              <p:cNvCxnSpPr/>
              <p:nvPr/>
            </p:nvCxnSpPr>
            <p:spPr>
              <a:xfrm>
                <a:off x="916146" y="1536913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5" name="Straight Connector 146"/>
              <p:cNvCxnSpPr/>
              <p:nvPr/>
            </p:nvCxnSpPr>
            <p:spPr>
              <a:xfrm>
                <a:off x="916146" y="1586561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6" name="Straight Connector 147"/>
              <p:cNvCxnSpPr/>
              <p:nvPr/>
            </p:nvCxnSpPr>
            <p:spPr>
              <a:xfrm>
                <a:off x="916146" y="1631892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7" name="Straight Connector 148"/>
              <p:cNvCxnSpPr/>
              <p:nvPr/>
            </p:nvCxnSpPr>
            <p:spPr>
              <a:xfrm>
                <a:off x="922620" y="1677222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8" name="Straight Connector 149"/>
              <p:cNvCxnSpPr/>
              <p:nvPr/>
            </p:nvCxnSpPr>
            <p:spPr>
              <a:xfrm>
                <a:off x="916146" y="1722554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9" name="Straight Connector 150"/>
              <p:cNvCxnSpPr/>
              <p:nvPr/>
            </p:nvCxnSpPr>
            <p:spPr>
              <a:xfrm>
                <a:off x="916146" y="1774360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0" name="Straight Connector 151"/>
              <p:cNvCxnSpPr/>
              <p:nvPr/>
            </p:nvCxnSpPr>
            <p:spPr>
              <a:xfrm>
                <a:off x="916146" y="1817533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7" name="Group 152"/>
            <p:cNvGrpSpPr>
              <a:grpSpLocks/>
            </p:cNvGrpSpPr>
            <p:nvPr/>
          </p:nvGrpSpPr>
          <p:grpSpPr bwMode="auto">
            <a:xfrm>
              <a:off x="1714435" y="4479880"/>
              <a:ext cx="280244" cy="392479"/>
              <a:chOff x="838200" y="1371600"/>
              <a:chExt cx="381000" cy="533400"/>
            </a:xfrm>
          </p:grpSpPr>
          <p:sp>
            <p:nvSpPr>
              <p:cNvPr id="691" name="Folded Corner 153"/>
              <p:cNvSpPr/>
              <p:nvPr/>
            </p:nvSpPr>
            <p:spPr>
              <a:xfrm>
                <a:off x="838288" y="1372341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92" name="Straight Connector 154"/>
              <p:cNvCxnSpPr/>
              <p:nvPr/>
            </p:nvCxnSpPr>
            <p:spPr>
              <a:xfrm>
                <a:off x="913828" y="1447893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3" name="Straight Connector 155"/>
              <p:cNvCxnSpPr/>
              <p:nvPr/>
            </p:nvCxnSpPr>
            <p:spPr>
              <a:xfrm>
                <a:off x="913828" y="1491065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4" name="Straight Connector 156"/>
              <p:cNvCxnSpPr/>
              <p:nvPr/>
            </p:nvCxnSpPr>
            <p:spPr>
              <a:xfrm>
                <a:off x="913828" y="1536395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5" name="Straight Connector 157"/>
              <p:cNvCxnSpPr/>
              <p:nvPr/>
            </p:nvCxnSpPr>
            <p:spPr>
              <a:xfrm>
                <a:off x="913828" y="1588202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6" name="Straight Connector 158"/>
              <p:cNvCxnSpPr/>
              <p:nvPr/>
            </p:nvCxnSpPr>
            <p:spPr>
              <a:xfrm>
                <a:off x="913828" y="1633533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7" name="Straight Connector 159"/>
              <p:cNvCxnSpPr/>
              <p:nvPr/>
            </p:nvCxnSpPr>
            <p:spPr>
              <a:xfrm>
                <a:off x="920302" y="167670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8" name="Straight Connector 160"/>
              <p:cNvCxnSpPr/>
              <p:nvPr/>
            </p:nvCxnSpPr>
            <p:spPr>
              <a:xfrm>
                <a:off x="913828" y="1719878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9" name="Straight Connector 161"/>
              <p:cNvCxnSpPr/>
              <p:nvPr/>
            </p:nvCxnSpPr>
            <p:spPr>
              <a:xfrm>
                <a:off x="913828" y="1771684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0" name="Straight Connector 162"/>
              <p:cNvCxnSpPr/>
              <p:nvPr/>
            </p:nvCxnSpPr>
            <p:spPr>
              <a:xfrm>
                <a:off x="913828" y="1817014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8" name="Group 163"/>
            <p:cNvGrpSpPr>
              <a:grpSpLocks/>
            </p:cNvGrpSpPr>
            <p:nvPr/>
          </p:nvGrpSpPr>
          <p:grpSpPr bwMode="auto">
            <a:xfrm>
              <a:off x="1846314" y="4608914"/>
              <a:ext cx="280244" cy="392479"/>
              <a:chOff x="838200" y="1371600"/>
              <a:chExt cx="381000" cy="533400"/>
            </a:xfrm>
          </p:grpSpPr>
          <p:sp>
            <p:nvSpPr>
              <p:cNvPr id="681" name="Folded Corner 164"/>
              <p:cNvSpPr/>
              <p:nvPr/>
            </p:nvSpPr>
            <p:spPr>
              <a:xfrm>
                <a:off x="838131" y="1371824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82" name="Straight Connector 165"/>
              <p:cNvCxnSpPr/>
              <p:nvPr/>
            </p:nvCxnSpPr>
            <p:spPr>
              <a:xfrm>
                <a:off x="913669" y="1447375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3" name="Straight Connector 166"/>
              <p:cNvCxnSpPr/>
              <p:nvPr/>
            </p:nvCxnSpPr>
            <p:spPr>
              <a:xfrm>
                <a:off x="913669" y="1490547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4" name="Straight Connector 167"/>
              <p:cNvCxnSpPr/>
              <p:nvPr/>
            </p:nvCxnSpPr>
            <p:spPr>
              <a:xfrm>
                <a:off x="913669" y="1535879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5" name="Straight Connector 168"/>
              <p:cNvCxnSpPr/>
              <p:nvPr/>
            </p:nvCxnSpPr>
            <p:spPr>
              <a:xfrm>
                <a:off x="913669" y="1587685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6" name="Straight Connector 169"/>
              <p:cNvCxnSpPr/>
              <p:nvPr/>
            </p:nvCxnSpPr>
            <p:spPr>
              <a:xfrm>
                <a:off x="913669" y="1633015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7" name="Straight Connector 170"/>
              <p:cNvCxnSpPr/>
              <p:nvPr/>
            </p:nvCxnSpPr>
            <p:spPr>
              <a:xfrm>
                <a:off x="922302" y="1676187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8" name="Straight Connector 171"/>
              <p:cNvCxnSpPr/>
              <p:nvPr/>
            </p:nvCxnSpPr>
            <p:spPr>
              <a:xfrm>
                <a:off x="913669" y="1719360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9" name="Straight Connector 172"/>
              <p:cNvCxnSpPr/>
              <p:nvPr/>
            </p:nvCxnSpPr>
            <p:spPr>
              <a:xfrm>
                <a:off x="913669" y="1773326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0" name="Straight Connector 173"/>
              <p:cNvCxnSpPr/>
              <p:nvPr/>
            </p:nvCxnSpPr>
            <p:spPr>
              <a:xfrm>
                <a:off x="913669" y="1816498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9" name="Group 174"/>
            <p:cNvGrpSpPr>
              <a:grpSpLocks/>
            </p:cNvGrpSpPr>
            <p:nvPr/>
          </p:nvGrpSpPr>
          <p:grpSpPr bwMode="auto">
            <a:xfrm>
              <a:off x="357174" y="2797057"/>
              <a:ext cx="280244" cy="392479"/>
              <a:chOff x="838200" y="1371600"/>
              <a:chExt cx="381000" cy="533400"/>
            </a:xfrm>
          </p:grpSpPr>
          <p:sp>
            <p:nvSpPr>
              <p:cNvPr id="671" name="Folded Corner 175"/>
              <p:cNvSpPr/>
              <p:nvPr/>
            </p:nvSpPr>
            <p:spPr>
              <a:xfrm>
                <a:off x="838219" y="1371266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72" name="Straight Connector 176"/>
              <p:cNvCxnSpPr/>
              <p:nvPr/>
            </p:nvCxnSpPr>
            <p:spPr>
              <a:xfrm>
                <a:off x="913757" y="144681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3" name="Straight Connector 177"/>
              <p:cNvCxnSpPr/>
              <p:nvPr/>
            </p:nvCxnSpPr>
            <p:spPr>
              <a:xfrm>
                <a:off x="913757" y="148999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4" name="Straight Connector 178"/>
              <p:cNvCxnSpPr/>
              <p:nvPr/>
            </p:nvCxnSpPr>
            <p:spPr>
              <a:xfrm>
                <a:off x="913757" y="153747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5" name="Straight Connector 179"/>
              <p:cNvCxnSpPr/>
              <p:nvPr/>
            </p:nvCxnSpPr>
            <p:spPr>
              <a:xfrm>
                <a:off x="913757" y="158712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6" name="Straight Connector 180"/>
              <p:cNvCxnSpPr/>
              <p:nvPr/>
            </p:nvCxnSpPr>
            <p:spPr>
              <a:xfrm>
                <a:off x="913757" y="1632458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7" name="Straight Connector 181"/>
              <p:cNvCxnSpPr/>
              <p:nvPr/>
            </p:nvCxnSpPr>
            <p:spPr>
              <a:xfrm>
                <a:off x="920233" y="1675630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8" name="Straight Connector 182"/>
              <p:cNvCxnSpPr/>
              <p:nvPr/>
            </p:nvCxnSpPr>
            <p:spPr>
              <a:xfrm>
                <a:off x="913757" y="171880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9" name="Straight Connector 183"/>
              <p:cNvCxnSpPr/>
              <p:nvPr/>
            </p:nvCxnSpPr>
            <p:spPr>
              <a:xfrm>
                <a:off x="913757" y="1772767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0" name="Straight Connector 184"/>
              <p:cNvCxnSpPr/>
              <p:nvPr/>
            </p:nvCxnSpPr>
            <p:spPr>
              <a:xfrm>
                <a:off x="913757" y="1815939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0" name="Group 185"/>
            <p:cNvGrpSpPr>
              <a:grpSpLocks/>
            </p:cNvGrpSpPr>
            <p:nvPr/>
          </p:nvGrpSpPr>
          <p:grpSpPr bwMode="auto">
            <a:xfrm>
              <a:off x="489053" y="2926092"/>
              <a:ext cx="280244" cy="392479"/>
              <a:chOff x="838200" y="1371600"/>
              <a:chExt cx="381000" cy="533400"/>
            </a:xfrm>
          </p:grpSpPr>
          <p:sp>
            <p:nvSpPr>
              <p:cNvPr id="661" name="Folded Corner 186"/>
              <p:cNvSpPr/>
              <p:nvPr/>
            </p:nvSpPr>
            <p:spPr>
              <a:xfrm>
                <a:off x="838060" y="1370749"/>
                <a:ext cx="382011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62" name="Straight Connector 187"/>
              <p:cNvCxnSpPr/>
              <p:nvPr/>
            </p:nvCxnSpPr>
            <p:spPr>
              <a:xfrm>
                <a:off x="913600" y="1448459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3" name="Straight Connector 188"/>
              <p:cNvCxnSpPr/>
              <p:nvPr/>
            </p:nvCxnSpPr>
            <p:spPr>
              <a:xfrm>
                <a:off x="913600" y="1491631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4" name="Straight Connector 189"/>
              <p:cNvCxnSpPr/>
              <p:nvPr/>
            </p:nvCxnSpPr>
            <p:spPr>
              <a:xfrm>
                <a:off x="913600" y="1532644"/>
                <a:ext cx="230932" cy="431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5" name="Straight Connector 190"/>
              <p:cNvCxnSpPr/>
              <p:nvPr/>
            </p:nvCxnSpPr>
            <p:spPr>
              <a:xfrm>
                <a:off x="913600" y="1586610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6" name="Straight Connector 191"/>
              <p:cNvCxnSpPr/>
              <p:nvPr/>
            </p:nvCxnSpPr>
            <p:spPr>
              <a:xfrm>
                <a:off x="913600" y="1629782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7" name="Straight Connector 192"/>
              <p:cNvCxnSpPr/>
              <p:nvPr/>
            </p:nvCxnSpPr>
            <p:spPr>
              <a:xfrm>
                <a:off x="922233" y="167511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8" name="Straight Connector 193"/>
              <p:cNvCxnSpPr/>
              <p:nvPr/>
            </p:nvCxnSpPr>
            <p:spPr>
              <a:xfrm>
                <a:off x="913600" y="1720443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9" name="Straight Connector 194"/>
              <p:cNvCxnSpPr/>
              <p:nvPr/>
            </p:nvCxnSpPr>
            <p:spPr>
              <a:xfrm>
                <a:off x="913600" y="1770091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0" name="Straight Connector 195"/>
              <p:cNvCxnSpPr/>
              <p:nvPr/>
            </p:nvCxnSpPr>
            <p:spPr>
              <a:xfrm>
                <a:off x="913600" y="1813263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1" name="Group 196"/>
            <p:cNvGrpSpPr>
              <a:grpSpLocks/>
            </p:cNvGrpSpPr>
            <p:nvPr/>
          </p:nvGrpSpPr>
          <p:grpSpPr bwMode="auto">
            <a:xfrm>
              <a:off x="620933" y="3055126"/>
              <a:ext cx="280244" cy="392479"/>
              <a:chOff x="838200" y="1371600"/>
              <a:chExt cx="381000" cy="533400"/>
            </a:xfrm>
          </p:grpSpPr>
          <p:sp>
            <p:nvSpPr>
              <p:cNvPr id="651" name="Folded Corner 197"/>
              <p:cNvSpPr/>
              <p:nvPr/>
            </p:nvSpPr>
            <p:spPr>
              <a:xfrm>
                <a:off x="837901" y="1372390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52" name="Straight Connector 198"/>
              <p:cNvCxnSpPr/>
              <p:nvPr/>
            </p:nvCxnSpPr>
            <p:spPr>
              <a:xfrm>
                <a:off x="915598" y="144794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3" name="Straight Connector 199"/>
              <p:cNvCxnSpPr/>
              <p:nvPr/>
            </p:nvCxnSpPr>
            <p:spPr>
              <a:xfrm>
                <a:off x="915598" y="149327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4" name="Straight Connector 200"/>
              <p:cNvCxnSpPr/>
              <p:nvPr/>
            </p:nvCxnSpPr>
            <p:spPr>
              <a:xfrm>
                <a:off x="915598" y="153860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5" name="Straight Connector 201"/>
              <p:cNvCxnSpPr/>
              <p:nvPr/>
            </p:nvCxnSpPr>
            <p:spPr>
              <a:xfrm>
                <a:off x="915598" y="158825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6" name="Straight Connector 202"/>
              <p:cNvCxnSpPr/>
              <p:nvPr/>
            </p:nvCxnSpPr>
            <p:spPr>
              <a:xfrm>
                <a:off x="915598" y="163358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7" name="Straight Connector 203"/>
              <p:cNvCxnSpPr/>
              <p:nvPr/>
            </p:nvCxnSpPr>
            <p:spPr>
              <a:xfrm>
                <a:off x="922072" y="167675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8" name="Straight Connector 204"/>
              <p:cNvCxnSpPr/>
              <p:nvPr/>
            </p:nvCxnSpPr>
            <p:spPr>
              <a:xfrm>
                <a:off x="915598" y="172208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9" name="Straight Connector 205"/>
              <p:cNvCxnSpPr/>
              <p:nvPr/>
            </p:nvCxnSpPr>
            <p:spPr>
              <a:xfrm>
                <a:off x="915598" y="177389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0" name="Straight Connector 206"/>
              <p:cNvCxnSpPr/>
              <p:nvPr/>
            </p:nvCxnSpPr>
            <p:spPr>
              <a:xfrm>
                <a:off x="915598" y="181706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2" name="Group 207"/>
            <p:cNvGrpSpPr>
              <a:grpSpLocks/>
            </p:cNvGrpSpPr>
            <p:nvPr/>
          </p:nvGrpSpPr>
          <p:grpSpPr bwMode="auto">
            <a:xfrm>
              <a:off x="752813" y="3184160"/>
              <a:ext cx="280244" cy="392479"/>
              <a:chOff x="838200" y="1371600"/>
              <a:chExt cx="381000" cy="533400"/>
            </a:xfrm>
          </p:grpSpPr>
          <p:sp>
            <p:nvSpPr>
              <p:cNvPr id="641" name="Folded Corner 208"/>
              <p:cNvSpPr/>
              <p:nvPr/>
            </p:nvSpPr>
            <p:spPr>
              <a:xfrm>
                <a:off x="837740" y="1371872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42" name="Straight Connector 209"/>
              <p:cNvCxnSpPr/>
              <p:nvPr/>
            </p:nvCxnSpPr>
            <p:spPr>
              <a:xfrm>
                <a:off x="913280" y="144742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3" name="Straight Connector 210"/>
              <p:cNvCxnSpPr/>
              <p:nvPr/>
            </p:nvCxnSpPr>
            <p:spPr>
              <a:xfrm>
                <a:off x="913280" y="149059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4" name="Straight Connector 211"/>
              <p:cNvCxnSpPr/>
              <p:nvPr/>
            </p:nvCxnSpPr>
            <p:spPr>
              <a:xfrm>
                <a:off x="913280" y="1535926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5" name="Straight Connector 212"/>
              <p:cNvCxnSpPr/>
              <p:nvPr/>
            </p:nvCxnSpPr>
            <p:spPr>
              <a:xfrm>
                <a:off x="913280" y="158557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6" name="Straight Connector 213"/>
              <p:cNvCxnSpPr/>
              <p:nvPr/>
            </p:nvCxnSpPr>
            <p:spPr>
              <a:xfrm>
                <a:off x="913280" y="163306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7" name="Straight Connector 214"/>
              <p:cNvCxnSpPr/>
              <p:nvPr/>
            </p:nvCxnSpPr>
            <p:spPr>
              <a:xfrm>
                <a:off x="919754" y="1676236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8" name="Straight Connector 215"/>
              <p:cNvCxnSpPr/>
              <p:nvPr/>
            </p:nvCxnSpPr>
            <p:spPr>
              <a:xfrm>
                <a:off x="913280" y="171940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9" name="Straight Connector 216"/>
              <p:cNvCxnSpPr/>
              <p:nvPr/>
            </p:nvCxnSpPr>
            <p:spPr>
              <a:xfrm>
                <a:off x="913280" y="177121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0" name="Straight Connector 217"/>
              <p:cNvCxnSpPr/>
              <p:nvPr/>
            </p:nvCxnSpPr>
            <p:spPr>
              <a:xfrm>
                <a:off x="913280" y="181438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3" name="Group 218"/>
            <p:cNvGrpSpPr>
              <a:grpSpLocks/>
            </p:cNvGrpSpPr>
            <p:nvPr/>
          </p:nvGrpSpPr>
          <p:grpSpPr bwMode="auto">
            <a:xfrm>
              <a:off x="884692" y="3313195"/>
              <a:ext cx="280244" cy="392479"/>
              <a:chOff x="838200" y="1371600"/>
              <a:chExt cx="381000" cy="533400"/>
            </a:xfrm>
          </p:grpSpPr>
          <p:sp>
            <p:nvSpPr>
              <p:cNvPr id="631" name="Folded Corner 219"/>
              <p:cNvSpPr/>
              <p:nvPr/>
            </p:nvSpPr>
            <p:spPr>
              <a:xfrm>
                <a:off x="837583" y="1371354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32" name="Straight Connector 220"/>
              <p:cNvCxnSpPr/>
              <p:nvPr/>
            </p:nvCxnSpPr>
            <p:spPr>
              <a:xfrm>
                <a:off x="915280" y="144906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3" name="Straight Connector 221"/>
              <p:cNvCxnSpPr/>
              <p:nvPr/>
            </p:nvCxnSpPr>
            <p:spPr>
              <a:xfrm>
                <a:off x="915280" y="149223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4" name="Straight Connector 222"/>
              <p:cNvCxnSpPr/>
              <p:nvPr/>
            </p:nvCxnSpPr>
            <p:spPr>
              <a:xfrm>
                <a:off x="915280" y="1537566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5" name="Straight Connector 223"/>
              <p:cNvCxnSpPr/>
              <p:nvPr/>
            </p:nvCxnSpPr>
            <p:spPr>
              <a:xfrm>
                <a:off x="915280" y="158721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6" name="Straight Connector 224"/>
              <p:cNvCxnSpPr/>
              <p:nvPr/>
            </p:nvCxnSpPr>
            <p:spPr>
              <a:xfrm>
                <a:off x="915280" y="163470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7" name="Straight Connector 225"/>
              <p:cNvCxnSpPr/>
              <p:nvPr/>
            </p:nvCxnSpPr>
            <p:spPr>
              <a:xfrm>
                <a:off x="921754" y="167787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8" name="Straight Connector 226"/>
              <p:cNvCxnSpPr/>
              <p:nvPr/>
            </p:nvCxnSpPr>
            <p:spPr>
              <a:xfrm>
                <a:off x="915280" y="172104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9" name="Straight Connector 227"/>
              <p:cNvCxnSpPr/>
              <p:nvPr/>
            </p:nvCxnSpPr>
            <p:spPr>
              <a:xfrm>
                <a:off x="915280" y="177501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0" name="Straight Connector 228"/>
              <p:cNvCxnSpPr/>
              <p:nvPr/>
            </p:nvCxnSpPr>
            <p:spPr>
              <a:xfrm>
                <a:off x="915280" y="1818185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4" name="Group 229"/>
            <p:cNvGrpSpPr>
              <a:grpSpLocks/>
            </p:cNvGrpSpPr>
            <p:nvPr/>
          </p:nvGrpSpPr>
          <p:grpSpPr bwMode="auto">
            <a:xfrm>
              <a:off x="1016572" y="3442229"/>
              <a:ext cx="280244" cy="392479"/>
              <a:chOff x="838200" y="1371600"/>
              <a:chExt cx="381000" cy="533400"/>
            </a:xfrm>
          </p:grpSpPr>
          <p:sp>
            <p:nvSpPr>
              <p:cNvPr id="621" name="Folded Corner 230"/>
              <p:cNvSpPr/>
              <p:nvPr/>
            </p:nvSpPr>
            <p:spPr>
              <a:xfrm>
                <a:off x="835265" y="1370837"/>
                <a:ext cx="384169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22" name="Straight Connector 231"/>
              <p:cNvCxnSpPr/>
              <p:nvPr/>
            </p:nvCxnSpPr>
            <p:spPr>
              <a:xfrm>
                <a:off x="912962" y="144638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3" name="Straight Connector 232"/>
              <p:cNvCxnSpPr/>
              <p:nvPr/>
            </p:nvCxnSpPr>
            <p:spPr>
              <a:xfrm>
                <a:off x="912962" y="148956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4" name="Straight Connector 233"/>
              <p:cNvCxnSpPr/>
              <p:nvPr/>
            </p:nvCxnSpPr>
            <p:spPr>
              <a:xfrm>
                <a:off x="912962" y="153489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5" name="Straight Connector 234"/>
              <p:cNvCxnSpPr/>
              <p:nvPr/>
            </p:nvCxnSpPr>
            <p:spPr>
              <a:xfrm>
                <a:off x="912962" y="158669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6" name="Straight Connector 235"/>
              <p:cNvCxnSpPr/>
              <p:nvPr/>
            </p:nvCxnSpPr>
            <p:spPr>
              <a:xfrm>
                <a:off x="912962" y="163202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7" name="Straight Connector 236"/>
              <p:cNvCxnSpPr/>
              <p:nvPr/>
            </p:nvCxnSpPr>
            <p:spPr>
              <a:xfrm>
                <a:off x="919436" y="167520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8" name="Straight Connector 237"/>
              <p:cNvCxnSpPr/>
              <p:nvPr/>
            </p:nvCxnSpPr>
            <p:spPr>
              <a:xfrm>
                <a:off x="912962" y="171837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9" name="Straight Connector 238"/>
              <p:cNvCxnSpPr/>
              <p:nvPr/>
            </p:nvCxnSpPr>
            <p:spPr>
              <a:xfrm>
                <a:off x="912962" y="177018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0" name="Straight Connector 239"/>
              <p:cNvCxnSpPr/>
              <p:nvPr/>
            </p:nvCxnSpPr>
            <p:spPr>
              <a:xfrm>
                <a:off x="912962" y="181551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5" name="Group 240"/>
            <p:cNvGrpSpPr>
              <a:grpSpLocks/>
            </p:cNvGrpSpPr>
            <p:nvPr/>
          </p:nvGrpSpPr>
          <p:grpSpPr bwMode="auto">
            <a:xfrm>
              <a:off x="1148451" y="3571263"/>
              <a:ext cx="280244" cy="392479"/>
              <a:chOff x="838200" y="1371600"/>
              <a:chExt cx="381000" cy="533400"/>
            </a:xfrm>
          </p:grpSpPr>
          <p:sp>
            <p:nvSpPr>
              <p:cNvPr id="611" name="Folded Corner 241"/>
              <p:cNvSpPr/>
              <p:nvPr/>
            </p:nvSpPr>
            <p:spPr>
              <a:xfrm>
                <a:off x="837265" y="1372478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12" name="Straight Connector 242"/>
              <p:cNvCxnSpPr/>
              <p:nvPr/>
            </p:nvCxnSpPr>
            <p:spPr>
              <a:xfrm>
                <a:off x="912803" y="145018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3" name="Straight Connector 243"/>
              <p:cNvCxnSpPr/>
              <p:nvPr/>
            </p:nvCxnSpPr>
            <p:spPr>
              <a:xfrm>
                <a:off x="912803" y="149336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4" name="Straight Connector 244"/>
              <p:cNvCxnSpPr/>
              <p:nvPr/>
            </p:nvCxnSpPr>
            <p:spPr>
              <a:xfrm>
                <a:off x="912803" y="153869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5" name="Straight Connector 245"/>
              <p:cNvCxnSpPr/>
              <p:nvPr/>
            </p:nvCxnSpPr>
            <p:spPr>
              <a:xfrm>
                <a:off x="912803" y="1588339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6" name="Straight Connector 246"/>
              <p:cNvCxnSpPr/>
              <p:nvPr/>
            </p:nvCxnSpPr>
            <p:spPr>
              <a:xfrm>
                <a:off x="912803" y="163367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7" name="Straight Connector 247"/>
              <p:cNvCxnSpPr/>
              <p:nvPr/>
            </p:nvCxnSpPr>
            <p:spPr>
              <a:xfrm>
                <a:off x="921436" y="1676843"/>
                <a:ext cx="228775" cy="431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8" name="Straight Connector 248"/>
              <p:cNvCxnSpPr/>
              <p:nvPr/>
            </p:nvCxnSpPr>
            <p:spPr>
              <a:xfrm>
                <a:off x="912803" y="172217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9" name="Straight Connector 249"/>
              <p:cNvCxnSpPr/>
              <p:nvPr/>
            </p:nvCxnSpPr>
            <p:spPr>
              <a:xfrm>
                <a:off x="912803" y="177398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0" name="Straight Connector 250"/>
              <p:cNvCxnSpPr/>
              <p:nvPr/>
            </p:nvCxnSpPr>
            <p:spPr>
              <a:xfrm>
                <a:off x="912803" y="181715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6" name="Group 251"/>
            <p:cNvGrpSpPr>
              <a:grpSpLocks/>
            </p:cNvGrpSpPr>
            <p:nvPr/>
          </p:nvGrpSpPr>
          <p:grpSpPr bwMode="auto">
            <a:xfrm>
              <a:off x="1280331" y="3700298"/>
              <a:ext cx="280244" cy="392479"/>
              <a:chOff x="838200" y="1371600"/>
              <a:chExt cx="381000" cy="533400"/>
            </a:xfrm>
          </p:grpSpPr>
          <p:sp>
            <p:nvSpPr>
              <p:cNvPr id="601" name="Folded Corner 252"/>
              <p:cNvSpPr/>
              <p:nvPr/>
            </p:nvSpPr>
            <p:spPr>
              <a:xfrm>
                <a:off x="839263" y="1371960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02" name="Straight Connector 253"/>
              <p:cNvCxnSpPr/>
              <p:nvPr/>
            </p:nvCxnSpPr>
            <p:spPr>
              <a:xfrm>
                <a:off x="914801" y="144751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3" name="Straight Connector 254"/>
              <p:cNvCxnSpPr/>
              <p:nvPr/>
            </p:nvCxnSpPr>
            <p:spPr>
              <a:xfrm>
                <a:off x="914801" y="149068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4" name="Straight Connector 255"/>
              <p:cNvCxnSpPr/>
              <p:nvPr/>
            </p:nvCxnSpPr>
            <p:spPr>
              <a:xfrm>
                <a:off x="914801" y="1536015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5" name="Straight Connector 256"/>
              <p:cNvCxnSpPr/>
              <p:nvPr/>
            </p:nvCxnSpPr>
            <p:spPr>
              <a:xfrm>
                <a:off x="914801" y="158782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6" name="Straight Connector 257"/>
              <p:cNvCxnSpPr/>
              <p:nvPr/>
            </p:nvCxnSpPr>
            <p:spPr>
              <a:xfrm>
                <a:off x="914801" y="163315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7" name="Straight Connector 258"/>
              <p:cNvCxnSpPr/>
              <p:nvPr/>
            </p:nvCxnSpPr>
            <p:spPr>
              <a:xfrm>
                <a:off x="923434" y="1676323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8" name="Straight Connector 259"/>
              <p:cNvCxnSpPr/>
              <p:nvPr/>
            </p:nvCxnSpPr>
            <p:spPr>
              <a:xfrm>
                <a:off x="914801" y="171949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9" name="Straight Connector 260"/>
              <p:cNvCxnSpPr/>
              <p:nvPr/>
            </p:nvCxnSpPr>
            <p:spPr>
              <a:xfrm>
                <a:off x="914801" y="177130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0" name="Straight Connector 261"/>
              <p:cNvCxnSpPr/>
              <p:nvPr/>
            </p:nvCxnSpPr>
            <p:spPr>
              <a:xfrm>
                <a:off x="914801" y="181663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7" name="Group 262"/>
            <p:cNvGrpSpPr>
              <a:grpSpLocks/>
            </p:cNvGrpSpPr>
            <p:nvPr/>
          </p:nvGrpSpPr>
          <p:grpSpPr bwMode="auto">
            <a:xfrm>
              <a:off x="1412211" y="3829332"/>
              <a:ext cx="280244" cy="392479"/>
              <a:chOff x="838200" y="1371600"/>
              <a:chExt cx="381000" cy="533400"/>
            </a:xfrm>
          </p:grpSpPr>
          <p:sp>
            <p:nvSpPr>
              <p:cNvPr id="591" name="Folded Corner 263"/>
              <p:cNvSpPr/>
              <p:nvPr/>
            </p:nvSpPr>
            <p:spPr>
              <a:xfrm>
                <a:off x="839103" y="1371442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92" name="Straight Connector 264"/>
              <p:cNvCxnSpPr/>
              <p:nvPr/>
            </p:nvCxnSpPr>
            <p:spPr>
              <a:xfrm>
                <a:off x="914642" y="1449152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3" name="Straight Connector 265"/>
              <p:cNvCxnSpPr/>
              <p:nvPr/>
            </p:nvCxnSpPr>
            <p:spPr>
              <a:xfrm>
                <a:off x="914642" y="1492324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4" name="Straight Connector 266"/>
              <p:cNvCxnSpPr/>
              <p:nvPr/>
            </p:nvCxnSpPr>
            <p:spPr>
              <a:xfrm>
                <a:off x="914642" y="1535497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5" name="Straight Connector 267"/>
              <p:cNvCxnSpPr/>
              <p:nvPr/>
            </p:nvCxnSpPr>
            <p:spPr>
              <a:xfrm>
                <a:off x="914642" y="1587303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6" name="Straight Connector 268"/>
              <p:cNvCxnSpPr/>
              <p:nvPr/>
            </p:nvCxnSpPr>
            <p:spPr>
              <a:xfrm>
                <a:off x="914642" y="1630475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7" name="Straight Connector 269"/>
              <p:cNvCxnSpPr/>
              <p:nvPr/>
            </p:nvCxnSpPr>
            <p:spPr>
              <a:xfrm>
                <a:off x="921116" y="167580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8" name="Straight Connector 270"/>
              <p:cNvCxnSpPr/>
              <p:nvPr/>
            </p:nvCxnSpPr>
            <p:spPr>
              <a:xfrm>
                <a:off x="914642" y="1718979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9" name="Straight Connector 271"/>
              <p:cNvCxnSpPr/>
              <p:nvPr/>
            </p:nvCxnSpPr>
            <p:spPr>
              <a:xfrm>
                <a:off x="914642" y="1770786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0" name="Straight Connector 272"/>
              <p:cNvCxnSpPr/>
              <p:nvPr/>
            </p:nvCxnSpPr>
            <p:spPr>
              <a:xfrm>
                <a:off x="914642" y="1813958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8" name="Group 273"/>
            <p:cNvGrpSpPr>
              <a:grpSpLocks/>
            </p:cNvGrpSpPr>
            <p:nvPr/>
          </p:nvGrpSpPr>
          <p:grpSpPr bwMode="auto">
            <a:xfrm>
              <a:off x="1544090" y="3958366"/>
              <a:ext cx="280244" cy="392479"/>
              <a:chOff x="838200" y="1371600"/>
              <a:chExt cx="381000" cy="533400"/>
            </a:xfrm>
          </p:grpSpPr>
          <p:sp>
            <p:nvSpPr>
              <p:cNvPr id="581" name="Folded Corner 274"/>
              <p:cNvSpPr/>
              <p:nvPr/>
            </p:nvSpPr>
            <p:spPr>
              <a:xfrm>
                <a:off x="838945" y="1370927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82" name="Straight Connector 275"/>
              <p:cNvCxnSpPr/>
              <p:nvPr/>
            </p:nvCxnSpPr>
            <p:spPr>
              <a:xfrm>
                <a:off x="914483" y="144647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3" name="Straight Connector 276"/>
              <p:cNvCxnSpPr/>
              <p:nvPr/>
            </p:nvCxnSpPr>
            <p:spPr>
              <a:xfrm>
                <a:off x="914483" y="148965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4" name="Straight Connector 277"/>
              <p:cNvCxnSpPr/>
              <p:nvPr/>
            </p:nvCxnSpPr>
            <p:spPr>
              <a:xfrm>
                <a:off x="914483" y="153713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5" name="Straight Connector 278"/>
              <p:cNvCxnSpPr/>
              <p:nvPr/>
            </p:nvCxnSpPr>
            <p:spPr>
              <a:xfrm>
                <a:off x="914483" y="158678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6" name="Straight Connector 279"/>
              <p:cNvCxnSpPr/>
              <p:nvPr/>
            </p:nvCxnSpPr>
            <p:spPr>
              <a:xfrm>
                <a:off x="914483" y="1632118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7" name="Straight Connector 280"/>
              <p:cNvCxnSpPr/>
              <p:nvPr/>
            </p:nvCxnSpPr>
            <p:spPr>
              <a:xfrm>
                <a:off x="920959" y="167529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8" name="Straight Connector 281"/>
              <p:cNvCxnSpPr/>
              <p:nvPr/>
            </p:nvCxnSpPr>
            <p:spPr>
              <a:xfrm>
                <a:off x="914483" y="171846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9" name="Straight Connector 282"/>
              <p:cNvCxnSpPr/>
              <p:nvPr/>
            </p:nvCxnSpPr>
            <p:spPr>
              <a:xfrm>
                <a:off x="914483" y="177242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0" name="Straight Connector 283"/>
              <p:cNvCxnSpPr/>
              <p:nvPr/>
            </p:nvCxnSpPr>
            <p:spPr>
              <a:xfrm>
                <a:off x="914483" y="181560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9" name="Group 284"/>
            <p:cNvGrpSpPr>
              <a:grpSpLocks/>
            </p:cNvGrpSpPr>
            <p:nvPr/>
          </p:nvGrpSpPr>
          <p:grpSpPr bwMode="auto">
            <a:xfrm>
              <a:off x="1675970" y="4087401"/>
              <a:ext cx="280244" cy="392479"/>
              <a:chOff x="838200" y="1371600"/>
              <a:chExt cx="381000" cy="533400"/>
            </a:xfrm>
          </p:grpSpPr>
          <p:sp>
            <p:nvSpPr>
              <p:cNvPr id="571" name="Folded Corner 285"/>
              <p:cNvSpPr/>
              <p:nvPr/>
            </p:nvSpPr>
            <p:spPr>
              <a:xfrm>
                <a:off x="838785" y="1372567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72" name="Straight Connector 286"/>
              <p:cNvCxnSpPr/>
              <p:nvPr/>
            </p:nvCxnSpPr>
            <p:spPr>
              <a:xfrm>
                <a:off x="916482" y="1450277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3" name="Straight Connector 287"/>
              <p:cNvCxnSpPr/>
              <p:nvPr/>
            </p:nvCxnSpPr>
            <p:spPr>
              <a:xfrm>
                <a:off x="916482" y="1493449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4" name="Straight Connector 288"/>
              <p:cNvCxnSpPr/>
              <p:nvPr/>
            </p:nvCxnSpPr>
            <p:spPr>
              <a:xfrm>
                <a:off x="916482" y="1536621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5" name="Straight Connector 289"/>
              <p:cNvCxnSpPr/>
              <p:nvPr/>
            </p:nvCxnSpPr>
            <p:spPr>
              <a:xfrm>
                <a:off x="916482" y="1588428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6" name="Straight Connector 290"/>
              <p:cNvCxnSpPr/>
              <p:nvPr/>
            </p:nvCxnSpPr>
            <p:spPr>
              <a:xfrm>
                <a:off x="916482" y="1631600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7" name="Straight Connector 291"/>
              <p:cNvCxnSpPr/>
              <p:nvPr/>
            </p:nvCxnSpPr>
            <p:spPr>
              <a:xfrm>
                <a:off x="922957" y="1679089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8" name="Straight Connector 292"/>
              <p:cNvCxnSpPr/>
              <p:nvPr/>
            </p:nvCxnSpPr>
            <p:spPr>
              <a:xfrm>
                <a:off x="916482" y="1722261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9" name="Straight Connector 293"/>
              <p:cNvCxnSpPr/>
              <p:nvPr/>
            </p:nvCxnSpPr>
            <p:spPr>
              <a:xfrm>
                <a:off x="916482" y="1771909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0" name="Straight Connector 294"/>
              <p:cNvCxnSpPr/>
              <p:nvPr/>
            </p:nvCxnSpPr>
            <p:spPr>
              <a:xfrm>
                <a:off x="916482" y="1815081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0" name="Group 295"/>
            <p:cNvGrpSpPr>
              <a:grpSpLocks/>
            </p:cNvGrpSpPr>
            <p:nvPr/>
          </p:nvGrpSpPr>
          <p:grpSpPr bwMode="auto">
            <a:xfrm>
              <a:off x="1807849" y="4216435"/>
              <a:ext cx="280244" cy="392479"/>
              <a:chOff x="838200" y="1371600"/>
              <a:chExt cx="381000" cy="533400"/>
            </a:xfrm>
          </p:grpSpPr>
          <p:sp>
            <p:nvSpPr>
              <p:cNvPr id="561" name="Folded Corner 296"/>
              <p:cNvSpPr/>
              <p:nvPr/>
            </p:nvSpPr>
            <p:spPr>
              <a:xfrm>
                <a:off x="838627" y="1372049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62" name="Straight Connector 297"/>
              <p:cNvCxnSpPr/>
              <p:nvPr/>
            </p:nvCxnSpPr>
            <p:spPr>
              <a:xfrm>
                <a:off x="914165" y="1447601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3" name="Straight Connector 298"/>
              <p:cNvCxnSpPr/>
              <p:nvPr/>
            </p:nvCxnSpPr>
            <p:spPr>
              <a:xfrm>
                <a:off x="914165" y="1490773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4" name="Straight Connector 299"/>
              <p:cNvCxnSpPr/>
              <p:nvPr/>
            </p:nvCxnSpPr>
            <p:spPr>
              <a:xfrm>
                <a:off x="914165" y="1538262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5" name="Straight Connector 300"/>
              <p:cNvCxnSpPr/>
              <p:nvPr/>
            </p:nvCxnSpPr>
            <p:spPr>
              <a:xfrm>
                <a:off x="914165" y="1587910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6" name="Straight Connector 301"/>
              <p:cNvCxnSpPr/>
              <p:nvPr/>
            </p:nvCxnSpPr>
            <p:spPr>
              <a:xfrm>
                <a:off x="914165" y="1633241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7" name="Straight Connector 302"/>
              <p:cNvCxnSpPr/>
              <p:nvPr/>
            </p:nvCxnSpPr>
            <p:spPr>
              <a:xfrm>
                <a:off x="920641" y="167641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8" name="Straight Connector 303"/>
              <p:cNvCxnSpPr/>
              <p:nvPr/>
            </p:nvCxnSpPr>
            <p:spPr>
              <a:xfrm>
                <a:off x="914165" y="1719585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9" name="Straight Connector 304"/>
              <p:cNvCxnSpPr/>
              <p:nvPr/>
            </p:nvCxnSpPr>
            <p:spPr>
              <a:xfrm>
                <a:off x="914165" y="1773550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0" name="Straight Connector 305"/>
              <p:cNvCxnSpPr/>
              <p:nvPr/>
            </p:nvCxnSpPr>
            <p:spPr>
              <a:xfrm>
                <a:off x="914165" y="1816722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1" name="Group 306"/>
            <p:cNvGrpSpPr>
              <a:grpSpLocks/>
            </p:cNvGrpSpPr>
            <p:nvPr/>
          </p:nvGrpSpPr>
          <p:grpSpPr bwMode="auto">
            <a:xfrm>
              <a:off x="1939729" y="4345469"/>
              <a:ext cx="280244" cy="392479"/>
              <a:chOff x="838200" y="1371600"/>
              <a:chExt cx="381000" cy="533400"/>
            </a:xfrm>
          </p:grpSpPr>
          <p:sp>
            <p:nvSpPr>
              <p:cNvPr id="551" name="Folded Corner 307"/>
              <p:cNvSpPr/>
              <p:nvPr/>
            </p:nvSpPr>
            <p:spPr>
              <a:xfrm>
                <a:off x="838466" y="1371532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52" name="Straight Connector 308"/>
              <p:cNvCxnSpPr/>
              <p:nvPr/>
            </p:nvCxnSpPr>
            <p:spPr>
              <a:xfrm>
                <a:off x="914006" y="144924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3" name="Straight Connector 309"/>
              <p:cNvCxnSpPr/>
              <p:nvPr/>
            </p:nvCxnSpPr>
            <p:spPr>
              <a:xfrm>
                <a:off x="914006" y="149241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4" name="Straight Connector 310"/>
              <p:cNvCxnSpPr/>
              <p:nvPr/>
            </p:nvCxnSpPr>
            <p:spPr>
              <a:xfrm>
                <a:off x="914006" y="153558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5" name="Straight Connector 311"/>
              <p:cNvCxnSpPr/>
              <p:nvPr/>
            </p:nvCxnSpPr>
            <p:spPr>
              <a:xfrm>
                <a:off x="914006" y="158739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6" name="Straight Connector 312"/>
              <p:cNvCxnSpPr/>
              <p:nvPr/>
            </p:nvCxnSpPr>
            <p:spPr>
              <a:xfrm>
                <a:off x="914006" y="163272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7" name="Straight Connector 313"/>
              <p:cNvCxnSpPr/>
              <p:nvPr/>
            </p:nvCxnSpPr>
            <p:spPr>
              <a:xfrm>
                <a:off x="920480" y="167805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8" name="Straight Connector 314"/>
              <p:cNvCxnSpPr/>
              <p:nvPr/>
            </p:nvCxnSpPr>
            <p:spPr>
              <a:xfrm>
                <a:off x="914006" y="172122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9" name="Straight Connector 315"/>
              <p:cNvCxnSpPr/>
              <p:nvPr/>
            </p:nvCxnSpPr>
            <p:spPr>
              <a:xfrm>
                <a:off x="914006" y="177087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0" name="Straight Connector 316"/>
              <p:cNvCxnSpPr/>
              <p:nvPr/>
            </p:nvCxnSpPr>
            <p:spPr>
              <a:xfrm>
                <a:off x="914006" y="181404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1" name="Group 317"/>
            <p:cNvGrpSpPr>
              <a:grpSpLocks/>
            </p:cNvGrpSpPr>
            <p:nvPr/>
          </p:nvGrpSpPr>
          <p:grpSpPr bwMode="auto">
            <a:xfrm>
              <a:off x="2071609" y="4474504"/>
              <a:ext cx="280244" cy="392479"/>
              <a:chOff x="838200" y="1371600"/>
              <a:chExt cx="381000" cy="533400"/>
            </a:xfrm>
          </p:grpSpPr>
          <p:sp>
            <p:nvSpPr>
              <p:cNvPr id="541" name="Folded Corner 318"/>
              <p:cNvSpPr/>
              <p:nvPr/>
            </p:nvSpPr>
            <p:spPr>
              <a:xfrm>
                <a:off x="838307" y="1371013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42" name="Straight Connector 319"/>
              <p:cNvCxnSpPr/>
              <p:nvPr/>
            </p:nvCxnSpPr>
            <p:spPr>
              <a:xfrm>
                <a:off x="916005" y="1446565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3" name="Straight Connector 320"/>
              <p:cNvCxnSpPr/>
              <p:nvPr/>
            </p:nvCxnSpPr>
            <p:spPr>
              <a:xfrm>
                <a:off x="916005" y="1491895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4" name="Straight Connector 321"/>
              <p:cNvCxnSpPr/>
              <p:nvPr/>
            </p:nvCxnSpPr>
            <p:spPr>
              <a:xfrm>
                <a:off x="916005" y="1537226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5" name="Straight Connector 322"/>
              <p:cNvCxnSpPr/>
              <p:nvPr/>
            </p:nvCxnSpPr>
            <p:spPr>
              <a:xfrm>
                <a:off x="916005" y="1586873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6" name="Straight Connector 323"/>
              <p:cNvCxnSpPr/>
              <p:nvPr/>
            </p:nvCxnSpPr>
            <p:spPr>
              <a:xfrm>
                <a:off x="916005" y="1632205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7" name="Straight Connector 324"/>
              <p:cNvCxnSpPr/>
              <p:nvPr/>
            </p:nvCxnSpPr>
            <p:spPr>
              <a:xfrm>
                <a:off x="922479" y="1675377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8" name="Straight Connector 325"/>
              <p:cNvCxnSpPr/>
              <p:nvPr/>
            </p:nvCxnSpPr>
            <p:spPr>
              <a:xfrm>
                <a:off x="916005" y="1718549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9" name="Straight Connector 326"/>
              <p:cNvCxnSpPr/>
              <p:nvPr/>
            </p:nvCxnSpPr>
            <p:spPr>
              <a:xfrm>
                <a:off x="916005" y="1772514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0" name="Straight Connector 327"/>
              <p:cNvCxnSpPr/>
              <p:nvPr/>
            </p:nvCxnSpPr>
            <p:spPr>
              <a:xfrm>
                <a:off x="916005" y="1815686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3" name="Group 328"/>
            <p:cNvGrpSpPr>
              <a:grpSpLocks/>
            </p:cNvGrpSpPr>
            <p:nvPr/>
          </p:nvGrpSpPr>
          <p:grpSpPr bwMode="auto">
            <a:xfrm>
              <a:off x="2203488" y="4603538"/>
              <a:ext cx="280244" cy="392479"/>
              <a:chOff x="838200" y="1371600"/>
              <a:chExt cx="381000" cy="533400"/>
            </a:xfrm>
          </p:grpSpPr>
          <p:sp>
            <p:nvSpPr>
              <p:cNvPr id="531" name="Folded Corner 329"/>
              <p:cNvSpPr/>
              <p:nvPr/>
            </p:nvSpPr>
            <p:spPr>
              <a:xfrm>
                <a:off x="838148" y="1372655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32" name="Straight Connector 330"/>
              <p:cNvCxnSpPr/>
              <p:nvPr/>
            </p:nvCxnSpPr>
            <p:spPr>
              <a:xfrm>
                <a:off x="913688" y="144820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3" name="Straight Connector 331"/>
              <p:cNvCxnSpPr/>
              <p:nvPr/>
            </p:nvCxnSpPr>
            <p:spPr>
              <a:xfrm>
                <a:off x="913688" y="149137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4" name="Straight Connector 332"/>
              <p:cNvCxnSpPr/>
              <p:nvPr/>
            </p:nvCxnSpPr>
            <p:spPr>
              <a:xfrm>
                <a:off x="913688" y="153670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5" name="Straight Connector 333"/>
              <p:cNvCxnSpPr/>
              <p:nvPr/>
            </p:nvCxnSpPr>
            <p:spPr>
              <a:xfrm>
                <a:off x="913688" y="158635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6" name="Straight Connector 334"/>
              <p:cNvCxnSpPr/>
              <p:nvPr/>
            </p:nvCxnSpPr>
            <p:spPr>
              <a:xfrm>
                <a:off x="913688" y="163384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7" name="Straight Connector 335"/>
              <p:cNvCxnSpPr/>
              <p:nvPr/>
            </p:nvCxnSpPr>
            <p:spPr>
              <a:xfrm>
                <a:off x="920162" y="1677020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8" name="Straight Connector 336"/>
              <p:cNvCxnSpPr/>
              <p:nvPr/>
            </p:nvCxnSpPr>
            <p:spPr>
              <a:xfrm>
                <a:off x="913688" y="172019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9" name="Straight Connector 337"/>
              <p:cNvCxnSpPr/>
              <p:nvPr/>
            </p:nvCxnSpPr>
            <p:spPr>
              <a:xfrm>
                <a:off x="913688" y="177199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0" name="Straight Connector 338"/>
              <p:cNvCxnSpPr/>
              <p:nvPr/>
            </p:nvCxnSpPr>
            <p:spPr>
              <a:xfrm>
                <a:off x="913688" y="181517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4" name="Group 339"/>
            <p:cNvGrpSpPr>
              <a:grpSpLocks/>
            </p:cNvGrpSpPr>
            <p:nvPr/>
          </p:nvGrpSpPr>
          <p:grpSpPr bwMode="auto">
            <a:xfrm>
              <a:off x="703358" y="2797057"/>
              <a:ext cx="280244" cy="392479"/>
              <a:chOff x="838200" y="1371600"/>
              <a:chExt cx="381000" cy="533400"/>
            </a:xfrm>
          </p:grpSpPr>
          <p:sp>
            <p:nvSpPr>
              <p:cNvPr id="521" name="Folded Corner 340"/>
              <p:cNvSpPr/>
              <p:nvPr/>
            </p:nvSpPr>
            <p:spPr>
              <a:xfrm>
                <a:off x="838071" y="1371266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22" name="Straight Connector 341"/>
              <p:cNvCxnSpPr/>
              <p:nvPr/>
            </p:nvCxnSpPr>
            <p:spPr>
              <a:xfrm>
                <a:off x="913609" y="1446817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3" name="Straight Connector 342"/>
              <p:cNvCxnSpPr/>
              <p:nvPr/>
            </p:nvCxnSpPr>
            <p:spPr>
              <a:xfrm>
                <a:off x="913609" y="1489990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4" name="Straight Connector 343"/>
              <p:cNvCxnSpPr/>
              <p:nvPr/>
            </p:nvCxnSpPr>
            <p:spPr>
              <a:xfrm>
                <a:off x="913609" y="1537479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5" name="Straight Connector 344"/>
              <p:cNvCxnSpPr/>
              <p:nvPr/>
            </p:nvCxnSpPr>
            <p:spPr>
              <a:xfrm>
                <a:off x="913609" y="1587126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6" name="Straight Connector 345"/>
              <p:cNvCxnSpPr/>
              <p:nvPr/>
            </p:nvCxnSpPr>
            <p:spPr>
              <a:xfrm>
                <a:off x="913609" y="1632458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7" name="Straight Connector 346"/>
              <p:cNvCxnSpPr/>
              <p:nvPr/>
            </p:nvCxnSpPr>
            <p:spPr>
              <a:xfrm>
                <a:off x="922242" y="167563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8" name="Straight Connector 347"/>
              <p:cNvCxnSpPr/>
              <p:nvPr/>
            </p:nvCxnSpPr>
            <p:spPr>
              <a:xfrm>
                <a:off x="913609" y="1718802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9" name="Straight Connector 348"/>
              <p:cNvCxnSpPr/>
              <p:nvPr/>
            </p:nvCxnSpPr>
            <p:spPr>
              <a:xfrm>
                <a:off x="913609" y="1772767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0" name="Straight Connector 349"/>
              <p:cNvCxnSpPr/>
              <p:nvPr/>
            </p:nvCxnSpPr>
            <p:spPr>
              <a:xfrm>
                <a:off x="913609" y="1815939"/>
                <a:ext cx="230934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5" name="Group 350"/>
            <p:cNvGrpSpPr>
              <a:grpSpLocks/>
            </p:cNvGrpSpPr>
            <p:nvPr/>
          </p:nvGrpSpPr>
          <p:grpSpPr bwMode="auto">
            <a:xfrm>
              <a:off x="835237" y="2926092"/>
              <a:ext cx="280244" cy="392479"/>
              <a:chOff x="838200" y="1371600"/>
              <a:chExt cx="381000" cy="533400"/>
            </a:xfrm>
          </p:grpSpPr>
          <p:sp>
            <p:nvSpPr>
              <p:cNvPr id="511" name="Folded Corner 351"/>
              <p:cNvSpPr/>
              <p:nvPr/>
            </p:nvSpPr>
            <p:spPr>
              <a:xfrm>
                <a:off x="837912" y="1370749"/>
                <a:ext cx="382011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12" name="Straight Connector 352"/>
              <p:cNvCxnSpPr/>
              <p:nvPr/>
            </p:nvCxnSpPr>
            <p:spPr>
              <a:xfrm>
                <a:off x="915609" y="144845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3" name="Straight Connector 353"/>
              <p:cNvCxnSpPr/>
              <p:nvPr/>
            </p:nvCxnSpPr>
            <p:spPr>
              <a:xfrm>
                <a:off x="915609" y="149163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4" name="Straight Connector 354"/>
              <p:cNvCxnSpPr/>
              <p:nvPr/>
            </p:nvCxnSpPr>
            <p:spPr>
              <a:xfrm>
                <a:off x="915609" y="1532644"/>
                <a:ext cx="228775" cy="431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5" name="Straight Connector 355"/>
              <p:cNvCxnSpPr/>
              <p:nvPr/>
            </p:nvCxnSpPr>
            <p:spPr>
              <a:xfrm>
                <a:off x="915609" y="1586610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6" name="Straight Connector 356"/>
              <p:cNvCxnSpPr/>
              <p:nvPr/>
            </p:nvCxnSpPr>
            <p:spPr>
              <a:xfrm>
                <a:off x="915609" y="162978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7" name="Straight Connector 357"/>
              <p:cNvCxnSpPr/>
              <p:nvPr/>
            </p:nvCxnSpPr>
            <p:spPr>
              <a:xfrm>
                <a:off x="922084" y="167511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8" name="Straight Connector 358"/>
              <p:cNvCxnSpPr/>
              <p:nvPr/>
            </p:nvCxnSpPr>
            <p:spPr>
              <a:xfrm>
                <a:off x="915609" y="172044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9" name="Straight Connector 359"/>
              <p:cNvCxnSpPr/>
              <p:nvPr/>
            </p:nvCxnSpPr>
            <p:spPr>
              <a:xfrm>
                <a:off x="915609" y="177009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0" name="Straight Connector 360"/>
              <p:cNvCxnSpPr/>
              <p:nvPr/>
            </p:nvCxnSpPr>
            <p:spPr>
              <a:xfrm>
                <a:off x="915609" y="181326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6" name="Group 361"/>
            <p:cNvGrpSpPr>
              <a:grpSpLocks/>
            </p:cNvGrpSpPr>
            <p:nvPr/>
          </p:nvGrpSpPr>
          <p:grpSpPr bwMode="auto">
            <a:xfrm>
              <a:off x="967117" y="3055126"/>
              <a:ext cx="280244" cy="392479"/>
              <a:chOff x="838200" y="1371600"/>
              <a:chExt cx="381000" cy="533400"/>
            </a:xfrm>
          </p:grpSpPr>
          <p:sp>
            <p:nvSpPr>
              <p:cNvPr id="501" name="Folded Corner 362"/>
              <p:cNvSpPr/>
              <p:nvPr/>
            </p:nvSpPr>
            <p:spPr>
              <a:xfrm>
                <a:off x="837753" y="1372390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02" name="Straight Connector 363"/>
              <p:cNvCxnSpPr/>
              <p:nvPr/>
            </p:nvCxnSpPr>
            <p:spPr>
              <a:xfrm>
                <a:off x="913291" y="144794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3" name="Straight Connector 364"/>
              <p:cNvCxnSpPr/>
              <p:nvPr/>
            </p:nvCxnSpPr>
            <p:spPr>
              <a:xfrm>
                <a:off x="913291" y="149327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4" name="Straight Connector 365"/>
              <p:cNvCxnSpPr/>
              <p:nvPr/>
            </p:nvCxnSpPr>
            <p:spPr>
              <a:xfrm>
                <a:off x="913291" y="153860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5" name="Straight Connector 366"/>
              <p:cNvCxnSpPr/>
              <p:nvPr/>
            </p:nvCxnSpPr>
            <p:spPr>
              <a:xfrm>
                <a:off x="913291" y="158825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6" name="Straight Connector 367"/>
              <p:cNvCxnSpPr/>
              <p:nvPr/>
            </p:nvCxnSpPr>
            <p:spPr>
              <a:xfrm>
                <a:off x="913291" y="163358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7" name="Straight Connector 368"/>
              <p:cNvCxnSpPr/>
              <p:nvPr/>
            </p:nvCxnSpPr>
            <p:spPr>
              <a:xfrm>
                <a:off x="919766" y="167675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8" name="Straight Connector 369"/>
              <p:cNvCxnSpPr/>
              <p:nvPr/>
            </p:nvCxnSpPr>
            <p:spPr>
              <a:xfrm>
                <a:off x="913291" y="172208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9" name="Straight Connector 370"/>
              <p:cNvCxnSpPr/>
              <p:nvPr/>
            </p:nvCxnSpPr>
            <p:spPr>
              <a:xfrm>
                <a:off x="913291" y="177389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0" name="Straight Connector 371"/>
              <p:cNvCxnSpPr/>
              <p:nvPr/>
            </p:nvCxnSpPr>
            <p:spPr>
              <a:xfrm>
                <a:off x="913291" y="181706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7" name="Group 372"/>
            <p:cNvGrpSpPr>
              <a:grpSpLocks/>
            </p:cNvGrpSpPr>
            <p:nvPr/>
          </p:nvGrpSpPr>
          <p:grpSpPr bwMode="auto">
            <a:xfrm>
              <a:off x="1098997" y="3184160"/>
              <a:ext cx="280244" cy="392479"/>
              <a:chOff x="838200" y="1371600"/>
              <a:chExt cx="381000" cy="533400"/>
            </a:xfrm>
          </p:grpSpPr>
          <p:sp>
            <p:nvSpPr>
              <p:cNvPr id="491" name="Folded Corner 373"/>
              <p:cNvSpPr/>
              <p:nvPr/>
            </p:nvSpPr>
            <p:spPr>
              <a:xfrm>
                <a:off x="837592" y="1371872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92" name="Straight Connector 374"/>
              <p:cNvCxnSpPr/>
              <p:nvPr/>
            </p:nvCxnSpPr>
            <p:spPr>
              <a:xfrm>
                <a:off x="913132" y="1447424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3" name="Straight Connector 375"/>
              <p:cNvCxnSpPr/>
              <p:nvPr/>
            </p:nvCxnSpPr>
            <p:spPr>
              <a:xfrm>
                <a:off x="913132" y="1490596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4" name="Straight Connector 376"/>
              <p:cNvCxnSpPr/>
              <p:nvPr/>
            </p:nvCxnSpPr>
            <p:spPr>
              <a:xfrm>
                <a:off x="913132" y="1535926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5" name="Straight Connector 377"/>
              <p:cNvCxnSpPr/>
              <p:nvPr/>
            </p:nvCxnSpPr>
            <p:spPr>
              <a:xfrm>
                <a:off x="913132" y="1585575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6" name="Straight Connector 378"/>
              <p:cNvCxnSpPr/>
              <p:nvPr/>
            </p:nvCxnSpPr>
            <p:spPr>
              <a:xfrm>
                <a:off x="913132" y="1633064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7" name="Straight Connector 379"/>
              <p:cNvCxnSpPr/>
              <p:nvPr/>
            </p:nvCxnSpPr>
            <p:spPr>
              <a:xfrm>
                <a:off x="921765" y="167623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8" name="Straight Connector 380"/>
              <p:cNvCxnSpPr/>
              <p:nvPr/>
            </p:nvCxnSpPr>
            <p:spPr>
              <a:xfrm>
                <a:off x="913132" y="1719409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9" name="Straight Connector 381"/>
              <p:cNvCxnSpPr/>
              <p:nvPr/>
            </p:nvCxnSpPr>
            <p:spPr>
              <a:xfrm>
                <a:off x="913132" y="1771215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0" name="Straight Connector 382"/>
              <p:cNvCxnSpPr/>
              <p:nvPr/>
            </p:nvCxnSpPr>
            <p:spPr>
              <a:xfrm>
                <a:off x="913132" y="1814387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8" name="Group 383"/>
            <p:cNvGrpSpPr>
              <a:grpSpLocks/>
            </p:cNvGrpSpPr>
            <p:nvPr/>
          </p:nvGrpSpPr>
          <p:grpSpPr bwMode="auto">
            <a:xfrm>
              <a:off x="1230876" y="3313195"/>
              <a:ext cx="280244" cy="392479"/>
              <a:chOff x="838200" y="1371600"/>
              <a:chExt cx="381000" cy="533400"/>
            </a:xfrm>
          </p:grpSpPr>
          <p:sp>
            <p:nvSpPr>
              <p:cNvPr id="481" name="Folded Corner 384"/>
              <p:cNvSpPr/>
              <p:nvPr/>
            </p:nvSpPr>
            <p:spPr>
              <a:xfrm>
                <a:off x="837435" y="1371354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82" name="Straight Connector 385"/>
              <p:cNvCxnSpPr/>
              <p:nvPr/>
            </p:nvCxnSpPr>
            <p:spPr>
              <a:xfrm>
                <a:off x="915132" y="144906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3" name="Straight Connector 386"/>
              <p:cNvCxnSpPr/>
              <p:nvPr/>
            </p:nvCxnSpPr>
            <p:spPr>
              <a:xfrm>
                <a:off x="915132" y="149223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4" name="Straight Connector 387"/>
              <p:cNvCxnSpPr/>
              <p:nvPr/>
            </p:nvCxnSpPr>
            <p:spPr>
              <a:xfrm>
                <a:off x="915132" y="1537566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5" name="Straight Connector 388"/>
              <p:cNvCxnSpPr/>
              <p:nvPr/>
            </p:nvCxnSpPr>
            <p:spPr>
              <a:xfrm>
                <a:off x="915132" y="158721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6" name="Straight Connector 389"/>
              <p:cNvCxnSpPr/>
              <p:nvPr/>
            </p:nvCxnSpPr>
            <p:spPr>
              <a:xfrm>
                <a:off x="915132" y="163470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7" name="Straight Connector 390"/>
              <p:cNvCxnSpPr/>
              <p:nvPr/>
            </p:nvCxnSpPr>
            <p:spPr>
              <a:xfrm>
                <a:off x="921606" y="167787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8" name="Straight Connector 391"/>
              <p:cNvCxnSpPr/>
              <p:nvPr/>
            </p:nvCxnSpPr>
            <p:spPr>
              <a:xfrm>
                <a:off x="915132" y="172104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9" name="Straight Connector 392"/>
              <p:cNvCxnSpPr/>
              <p:nvPr/>
            </p:nvCxnSpPr>
            <p:spPr>
              <a:xfrm>
                <a:off x="915132" y="177501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0" name="Straight Connector 393"/>
              <p:cNvCxnSpPr/>
              <p:nvPr/>
            </p:nvCxnSpPr>
            <p:spPr>
              <a:xfrm>
                <a:off x="915132" y="1818185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39" name="Group 394"/>
            <p:cNvGrpSpPr>
              <a:grpSpLocks/>
            </p:cNvGrpSpPr>
            <p:nvPr/>
          </p:nvGrpSpPr>
          <p:grpSpPr bwMode="auto">
            <a:xfrm>
              <a:off x="1362756" y="3442229"/>
              <a:ext cx="280244" cy="392479"/>
              <a:chOff x="838200" y="1371600"/>
              <a:chExt cx="381000" cy="533400"/>
            </a:xfrm>
          </p:grpSpPr>
          <p:sp>
            <p:nvSpPr>
              <p:cNvPr id="471" name="Folded Corner 395"/>
              <p:cNvSpPr/>
              <p:nvPr/>
            </p:nvSpPr>
            <p:spPr>
              <a:xfrm>
                <a:off x="837274" y="1370837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72" name="Straight Connector 396"/>
              <p:cNvCxnSpPr/>
              <p:nvPr/>
            </p:nvCxnSpPr>
            <p:spPr>
              <a:xfrm>
                <a:off x="912814" y="144638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3" name="Straight Connector 397"/>
              <p:cNvCxnSpPr/>
              <p:nvPr/>
            </p:nvCxnSpPr>
            <p:spPr>
              <a:xfrm>
                <a:off x="912814" y="148956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4" name="Straight Connector 398"/>
              <p:cNvCxnSpPr/>
              <p:nvPr/>
            </p:nvCxnSpPr>
            <p:spPr>
              <a:xfrm>
                <a:off x="912814" y="153489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5" name="Straight Connector 399"/>
              <p:cNvCxnSpPr/>
              <p:nvPr/>
            </p:nvCxnSpPr>
            <p:spPr>
              <a:xfrm>
                <a:off x="912814" y="158669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6" name="Straight Connector 400"/>
              <p:cNvCxnSpPr/>
              <p:nvPr/>
            </p:nvCxnSpPr>
            <p:spPr>
              <a:xfrm>
                <a:off x="912814" y="163202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7" name="Straight Connector 401"/>
              <p:cNvCxnSpPr/>
              <p:nvPr/>
            </p:nvCxnSpPr>
            <p:spPr>
              <a:xfrm>
                <a:off x="919288" y="1675202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8" name="Straight Connector 402"/>
              <p:cNvCxnSpPr/>
              <p:nvPr/>
            </p:nvCxnSpPr>
            <p:spPr>
              <a:xfrm>
                <a:off x="912814" y="171837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9" name="Straight Connector 403"/>
              <p:cNvCxnSpPr/>
              <p:nvPr/>
            </p:nvCxnSpPr>
            <p:spPr>
              <a:xfrm>
                <a:off x="912814" y="177018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0" name="Straight Connector 404"/>
              <p:cNvCxnSpPr/>
              <p:nvPr/>
            </p:nvCxnSpPr>
            <p:spPr>
              <a:xfrm>
                <a:off x="912814" y="181551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0" name="Group 405"/>
            <p:cNvGrpSpPr>
              <a:grpSpLocks/>
            </p:cNvGrpSpPr>
            <p:nvPr/>
          </p:nvGrpSpPr>
          <p:grpSpPr bwMode="auto">
            <a:xfrm>
              <a:off x="1494635" y="3571263"/>
              <a:ext cx="280244" cy="392479"/>
              <a:chOff x="838200" y="1371600"/>
              <a:chExt cx="381000" cy="533400"/>
            </a:xfrm>
          </p:grpSpPr>
          <p:sp>
            <p:nvSpPr>
              <p:cNvPr id="461" name="Folded Corner 406"/>
              <p:cNvSpPr/>
              <p:nvPr/>
            </p:nvSpPr>
            <p:spPr>
              <a:xfrm>
                <a:off x="839274" y="1372478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62" name="Straight Connector 407"/>
              <p:cNvCxnSpPr/>
              <p:nvPr/>
            </p:nvCxnSpPr>
            <p:spPr>
              <a:xfrm>
                <a:off x="914814" y="145018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3" name="Straight Connector 408"/>
              <p:cNvCxnSpPr/>
              <p:nvPr/>
            </p:nvCxnSpPr>
            <p:spPr>
              <a:xfrm>
                <a:off x="914814" y="149336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4" name="Straight Connector 409"/>
              <p:cNvCxnSpPr/>
              <p:nvPr/>
            </p:nvCxnSpPr>
            <p:spPr>
              <a:xfrm>
                <a:off x="914814" y="153869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5" name="Straight Connector 410"/>
              <p:cNvCxnSpPr/>
              <p:nvPr/>
            </p:nvCxnSpPr>
            <p:spPr>
              <a:xfrm>
                <a:off x="914814" y="1588339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6" name="Straight Connector 411"/>
              <p:cNvCxnSpPr/>
              <p:nvPr/>
            </p:nvCxnSpPr>
            <p:spPr>
              <a:xfrm>
                <a:off x="914814" y="163367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7" name="Straight Connector 412"/>
              <p:cNvCxnSpPr/>
              <p:nvPr/>
            </p:nvCxnSpPr>
            <p:spPr>
              <a:xfrm>
                <a:off x="921288" y="1676843"/>
                <a:ext cx="228775" cy="431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8" name="Straight Connector 413"/>
              <p:cNvCxnSpPr/>
              <p:nvPr/>
            </p:nvCxnSpPr>
            <p:spPr>
              <a:xfrm>
                <a:off x="914814" y="172217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9" name="Straight Connector 414"/>
              <p:cNvCxnSpPr/>
              <p:nvPr/>
            </p:nvCxnSpPr>
            <p:spPr>
              <a:xfrm>
                <a:off x="914814" y="177398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0" name="Straight Connector 415"/>
              <p:cNvCxnSpPr/>
              <p:nvPr/>
            </p:nvCxnSpPr>
            <p:spPr>
              <a:xfrm>
                <a:off x="914814" y="181715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1" name="Group 416"/>
            <p:cNvGrpSpPr>
              <a:grpSpLocks/>
            </p:cNvGrpSpPr>
            <p:nvPr/>
          </p:nvGrpSpPr>
          <p:grpSpPr bwMode="auto">
            <a:xfrm>
              <a:off x="1626515" y="3700298"/>
              <a:ext cx="280244" cy="392479"/>
              <a:chOff x="838200" y="1371600"/>
              <a:chExt cx="381000" cy="533400"/>
            </a:xfrm>
          </p:grpSpPr>
          <p:sp>
            <p:nvSpPr>
              <p:cNvPr id="451" name="Folded Corner 417"/>
              <p:cNvSpPr/>
              <p:nvPr/>
            </p:nvSpPr>
            <p:spPr>
              <a:xfrm>
                <a:off x="839115" y="1371960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52" name="Straight Connector 418"/>
              <p:cNvCxnSpPr/>
              <p:nvPr/>
            </p:nvCxnSpPr>
            <p:spPr>
              <a:xfrm>
                <a:off x="916812" y="1447511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3" name="Straight Connector 419"/>
              <p:cNvCxnSpPr/>
              <p:nvPr/>
            </p:nvCxnSpPr>
            <p:spPr>
              <a:xfrm>
                <a:off x="916812" y="1490683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4" name="Straight Connector 420"/>
              <p:cNvCxnSpPr/>
              <p:nvPr/>
            </p:nvCxnSpPr>
            <p:spPr>
              <a:xfrm>
                <a:off x="916812" y="1536015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5" name="Straight Connector 421"/>
              <p:cNvCxnSpPr/>
              <p:nvPr/>
            </p:nvCxnSpPr>
            <p:spPr>
              <a:xfrm>
                <a:off x="916812" y="1587821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6" name="Straight Connector 422"/>
              <p:cNvCxnSpPr/>
              <p:nvPr/>
            </p:nvCxnSpPr>
            <p:spPr>
              <a:xfrm>
                <a:off x="916812" y="1633151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7" name="Straight Connector 423"/>
              <p:cNvCxnSpPr/>
              <p:nvPr/>
            </p:nvCxnSpPr>
            <p:spPr>
              <a:xfrm>
                <a:off x="923286" y="1676323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8" name="Straight Connector 424"/>
              <p:cNvCxnSpPr/>
              <p:nvPr/>
            </p:nvCxnSpPr>
            <p:spPr>
              <a:xfrm>
                <a:off x="916812" y="1719496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9" name="Straight Connector 425"/>
              <p:cNvCxnSpPr/>
              <p:nvPr/>
            </p:nvCxnSpPr>
            <p:spPr>
              <a:xfrm>
                <a:off x="916812" y="1771302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0" name="Straight Connector 426"/>
              <p:cNvCxnSpPr/>
              <p:nvPr/>
            </p:nvCxnSpPr>
            <p:spPr>
              <a:xfrm>
                <a:off x="916812" y="1816634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2" name="Group 427"/>
            <p:cNvGrpSpPr>
              <a:grpSpLocks/>
            </p:cNvGrpSpPr>
            <p:nvPr/>
          </p:nvGrpSpPr>
          <p:grpSpPr bwMode="auto">
            <a:xfrm>
              <a:off x="1758395" y="3829332"/>
              <a:ext cx="280244" cy="392479"/>
              <a:chOff x="838200" y="1371600"/>
              <a:chExt cx="381000" cy="533400"/>
            </a:xfrm>
          </p:grpSpPr>
          <p:sp>
            <p:nvSpPr>
              <p:cNvPr id="441" name="Folded Corner 428"/>
              <p:cNvSpPr/>
              <p:nvPr/>
            </p:nvSpPr>
            <p:spPr>
              <a:xfrm>
                <a:off x="838955" y="1371442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42" name="Straight Connector 429"/>
              <p:cNvCxnSpPr/>
              <p:nvPr/>
            </p:nvCxnSpPr>
            <p:spPr>
              <a:xfrm>
                <a:off x="914494" y="144915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3" name="Straight Connector 430"/>
              <p:cNvCxnSpPr/>
              <p:nvPr/>
            </p:nvCxnSpPr>
            <p:spPr>
              <a:xfrm>
                <a:off x="914494" y="149232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4" name="Straight Connector 431"/>
              <p:cNvCxnSpPr/>
              <p:nvPr/>
            </p:nvCxnSpPr>
            <p:spPr>
              <a:xfrm>
                <a:off x="914494" y="1535497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5" name="Straight Connector 432"/>
              <p:cNvCxnSpPr/>
              <p:nvPr/>
            </p:nvCxnSpPr>
            <p:spPr>
              <a:xfrm>
                <a:off x="914494" y="158730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6" name="Straight Connector 433"/>
              <p:cNvCxnSpPr/>
              <p:nvPr/>
            </p:nvCxnSpPr>
            <p:spPr>
              <a:xfrm>
                <a:off x="914494" y="1630475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7" name="Straight Connector 434"/>
              <p:cNvCxnSpPr/>
              <p:nvPr/>
            </p:nvCxnSpPr>
            <p:spPr>
              <a:xfrm>
                <a:off x="920968" y="167580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8" name="Straight Connector 435"/>
              <p:cNvCxnSpPr/>
              <p:nvPr/>
            </p:nvCxnSpPr>
            <p:spPr>
              <a:xfrm>
                <a:off x="914494" y="171897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9" name="Straight Connector 436"/>
              <p:cNvCxnSpPr/>
              <p:nvPr/>
            </p:nvCxnSpPr>
            <p:spPr>
              <a:xfrm>
                <a:off x="914494" y="177078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0" name="Straight Connector 437"/>
              <p:cNvCxnSpPr/>
              <p:nvPr/>
            </p:nvCxnSpPr>
            <p:spPr>
              <a:xfrm>
                <a:off x="914494" y="181395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3" name="Group 438"/>
            <p:cNvGrpSpPr>
              <a:grpSpLocks/>
            </p:cNvGrpSpPr>
            <p:nvPr/>
          </p:nvGrpSpPr>
          <p:grpSpPr bwMode="auto">
            <a:xfrm>
              <a:off x="1890274" y="3958366"/>
              <a:ext cx="280244" cy="392479"/>
              <a:chOff x="838200" y="1371600"/>
              <a:chExt cx="381000" cy="533400"/>
            </a:xfrm>
          </p:grpSpPr>
          <p:sp>
            <p:nvSpPr>
              <p:cNvPr id="431" name="Folded Corner 439"/>
              <p:cNvSpPr/>
              <p:nvPr/>
            </p:nvSpPr>
            <p:spPr>
              <a:xfrm>
                <a:off x="838797" y="1370927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32" name="Straight Connector 440"/>
              <p:cNvCxnSpPr/>
              <p:nvPr/>
            </p:nvCxnSpPr>
            <p:spPr>
              <a:xfrm>
                <a:off x="914335" y="144647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3" name="Straight Connector 441"/>
              <p:cNvCxnSpPr/>
              <p:nvPr/>
            </p:nvCxnSpPr>
            <p:spPr>
              <a:xfrm>
                <a:off x="914335" y="148965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4" name="Straight Connector 442"/>
              <p:cNvCxnSpPr/>
              <p:nvPr/>
            </p:nvCxnSpPr>
            <p:spPr>
              <a:xfrm>
                <a:off x="914335" y="153713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5" name="Straight Connector 443"/>
              <p:cNvCxnSpPr/>
              <p:nvPr/>
            </p:nvCxnSpPr>
            <p:spPr>
              <a:xfrm>
                <a:off x="914335" y="158678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6" name="Straight Connector 444"/>
              <p:cNvCxnSpPr/>
              <p:nvPr/>
            </p:nvCxnSpPr>
            <p:spPr>
              <a:xfrm>
                <a:off x="914335" y="1632118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7" name="Straight Connector 445"/>
              <p:cNvCxnSpPr/>
              <p:nvPr/>
            </p:nvCxnSpPr>
            <p:spPr>
              <a:xfrm>
                <a:off x="922968" y="1675290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8" name="Straight Connector 446"/>
              <p:cNvCxnSpPr/>
              <p:nvPr/>
            </p:nvCxnSpPr>
            <p:spPr>
              <a:xfrm>
                <a:off x="914335" y="171846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9" name="Straight Connector 447"/>
              <p:cNvCxnSpPr/>
              <p:nvPr/>
            </p:nvCxnSpPr>
            <p:spPr>
              <a:xfrm>
                <a:off x="914335" y="177242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0" name="Straight Connector 448"/>
              <p:cNvCxnSpPr/>
              <p:nvPr/>
            </p:nvCxnSpPr>
            <p:spPr>
              <a:xfrm>
                <a:off x="914335" y="181560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4" name="Group 449"/>
            <p:cNvGrpSpPr>
              <a:grpSpLocks/>
            </p:cNvGrpSpPr>
            <p:nvPr/>
          </p:nvGrpSpPr>
          <p:grpSpPr bwMode="auto">
            <a:xfrm>
              <a:off x="2022154" y="4087401"/>
              <a:ext cx="280244" cy="392479"/>
              <a:chOff x="838200" y="1371600"/>
              <a:chExt cx="381000" cy="533400"/>
            </a:xfrm>
          </p:grpSpPr>
          <p:sp>
            <p:nvSpPr>
              <p:cNvPr id="421" name="Folded Corner 450"/>
              <p:cNvSpPr/>
              <p:nvPr/>
            </p:nvSpPr>
            <p:spPr>
              <a:xfrm>
                <a:off x="836479" y="1372567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22" name="Straight Connector 451"/>
              <p:cNvCxnSpPr/>
              <p:nvPr/>
            </p:nvCxnSpPr>
            <p:spPr>
              <a:xfrm>
                <a:off x="914176" y="1450277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3" name="Straight Connector 452"/>
              <p:cNvCxnSpPr/>
              <p:nvPr/>
            </p:nvCxnSpPr>
            <p:spPr>
              <a:xfrm>
                <a:off x="914176" y="1493449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4" name="Straight Connector 453"/>
              <p:cNvCxnSpPr/>
              <p:nvPr/>
            </p:nvCxnSpPr>
            <p:spPr>
              <a:xfrm>
                <a:off x="914176" y="1536621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5" name="Straight Connector 454"/>
              <p:cNvCxnSpPr/>
              <p:nvPr/>
            </p:nvCxnSpPr>
            <p:spPr>
              <a:xfrm>
                <a:off x="914176" y="1588428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6" name="Straight Connector 455"/>
              <p:cNvCxnSpPr/>
              <p:nvPr/>
            </p:nvCxnSpPr>
            <p:spPr>
              <a:xfrm>
                <a:off x="914176" y="1631600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7" name="Straight Connector 456"/>
              <p:cNvCxnSpPr/>
              <p:nvPr/>
            </p:nvCxnSpPr>
            <p:spPr>
              <a:xfrm>
                <a:off x="920650" y="167908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8" name="Straight Connector 457"/>
              <p:cNvCxnSpPr/>
              <p:nvPr/>
            </p:nvCxnSpPr>
            <p:spPr>
              <a:xfrm>
                <a:off x="914176" y="1722261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9" name="Straight Connector 458"/>
              <p:cNvCxnSpPr/>
              <p:nvPr/>
            </p:nvCxnSpPr>
            <p:spPr>
              <a:xfrm>
                <a:off x="914176" y="1771909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0" name="Straight Connector 459"/>
              <p:cNvCxnSpPr/>
              <p:nvPr/>
            </p:nvCxnSpPr>
            <p:spPr>
              <a:xfrm>
                <a:off x="914176" y="1815081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5" name="Group 460"/>
            <p:cNvGrpSpPr>
              <a:grpSpLocks/>
            </p:cNvGrpSpPr>
            <p:nvPr/>
          </p:nvGrpSpPr>
          <p:grpSpPr bwMode="auto">
            <a:xfrm>
              <a:off x="2154033" y="4216435"/>
              <a:ext cx="280244" cy="392479"/>
              <a:chOff x="838200" y="1371600"/>
              <a:chExt cx="381000" cy="533400"/>
            </a:xfrm>
          </p:grpSpPr>
          <p:sp>
            <p:nvSpPr>
              <p:cNvPr id="411" name="Folded Corner 461"/>
              <p:cNvSpPr/>
              <p:nvPr/>
            </p:nvSpPr>
            <p:spPr>
              <a:xfrm>
                <a:off x="838479" y="1372049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12" name="Straight Connector 462"/>
              <p:cNvCxnSpPr/>
              <p:nvPr/>
            </p:nvCxnSpPr>
            <p:spPr>
              <a:xfrm>
                <a:off x="914017" y="144760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3" name="Straight Connector 463"/>
              <p:cNvCxnSpPr/>
              <p:nvPr/>
            </p:nvCxnSpPr>
            <p:spPr>
              <a:xfrm>
                <a:off x="914017" y="149077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4" name="Straight Connector 464"/>
              <p:cNvCxnSpPr/>
              <p:nvPr/>
            </p:nvCxnSpPr>
            <p:spPr>
              <a:xfrm>
                <a:off x="914017" y="153826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5" name="Straight Connector 465"/>
              <p:cNvCxnSpPr/>
              <p:nvPr/>
            </p:nvCxnSpPr>
            <p:spPr>
              <a:xfrm>
                <a:off x="914017" y="158791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6" name="Straight Connector 466"/>
              <p:cNvCxnSpPr/>
              <p:nvPr/>
            </p:nvCxnSpPr>
            <p:spPr>
              <a:xfrm>
                <a:off x="914017" y="163324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7" name="Straight Connector 467"/>
              <p:cNvCxnSpPr/>
              <p:nvPr/>
            </p:nvCxnSpPr>
            <p:spPr>
              <a:xfrm>
                <a:off x="920492" y="167641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8" name="Straight Connector 468"/>
              <p:cNvCxnSpPr/>
              <p:nvPr/>
            </p:nvCxnSpPr>
            <p:spPr>
              <a:xfrm>
                <a:off x="914017" y="171958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9" name="Straight Connector 469"/>
              <p:cNvCxnSpPr/>
              <p:nvPr/>
            </p:nvCxnSpPr>
            <p:spPr>
              <a:xfrm>
                <a:off x="914017" y="177355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0" name="Straight Connector 470"/>
              <p:cNvCxnSpPr/>
              <p:nvPr/>
            </p:nvCxnSpPr>
            <p:spPr>
              <a:xfrm>
                <a:off x="914017" y="181672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6" name="Group 471"/>
            <p:cNvGrpSpPr>
              <a:grpSpLocks/>
            </p:cNvGrpSpPr>
            <p:nvPr/>
          </p:nvGrpSpPr>
          <p:grpSpPr bwMode="auto">
            <a:xfrm>
              <a:off x="2285913" y="4345469"/>
              <a:ext cx="280244" cy="392479"/>
              <a:chOff x="838200" y="1371600"/>
              <a:chExt cx="381000" cy="533400"/>
            </a:xfrm>
          </p:grpSpPr>
          <p:sp>
            <p:nvSpPr>
              <p:cNvPr id="401" name="Folded Corner 472"/>
              <p:cNvSpPr/>
              <p:nvPr/>
            </p:nvSpPr>
            <p:spPr>
              <a:xfrm>
                <a:off x="838318" y="1371532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02" name="Straight Connector 473"/>
              <p:cNvCxnSpPr/>
              <p:nvPr/>
            </p:nvCxnSpPr>
            <p:spPr>
              <a:xfrm>
                <a:off x="913858" y="144924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3" name="Straight Connector 474"/>
              <p:cNvCxnSpPr/>
              <p:nvPr/>
            </p:nvCxnSpPr>
            <p:spPr>
              <a:xfrm>
                <a:off x="913858" y="149241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4" name="Straight Connector 475"/>
              <p:cNvCxnSpPr/>
              <p:nvPr/>
            </p:nvCxnSpPr>
            <p:spPr>
              <a:xfrm>
                <a:off x="913858" y="153558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5" name="Straight Connector 476"/>
              <p:cNvCxnSpPr/>
              <p:nvPr/>
            </p:nvCxnSpPr>
            <p:spPr>
              <a:xfrm>
                <a:off x="913858" y="158739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6" name="Straight Connector 477"/>
              <p:cNvCxnSpPr/>
              <p:nvPr/>
            </p:nvCxnSpPr>
            <p:spPr>
              <a:xfrm>
                <a:off x="913858" y="163272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7" name="Straight Connector 478"/>
              <p:cNvCxnSpPr/>
              <p:nvPr/>
            </p:nvCxnSpPr>
            <p:spPr>
              <a:xfrm>
                <a:off x="922491" y="1678054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8" name="Straight Connector 479"/>
              <p:cNvCxnSpPr/>
              <p:nvPr/>
            </p:nvCxnSpPr>
            <p:spPr>
              <a:xfrm>
                <a:off x="913858" y="172122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9" name="Straight Connector 480"/>
              <p:cNvCxnSpPr/>
              <p:nvPr/>
            </p:nvCxnSpPr>
            <p:spPr>
              <a:xfrm>
                <a:off x="913858" y="177087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0" name="Straight Connector 481"/>
              <p:cNvCxnSpPr/>
              <p:nvPr/>
            </p:nvCxnSpPr>
            <p:spPr>
              <a:xfrm>
                <a:off x="913858" y="181404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7" name="Group 482"/>
            <p:cNvGrpSpPr>
              <a:grpSpLocks/>
            </p:cNvGrpSpPr>
            <p:nvPr/>
          </p:nvGrpSpPr>
          <p:grpSpPr bwMode="auto">
            <a:xfrm>
              <a:off x="2417792" y="4474504"/>
              <a:ext cx="280244" cy="392479"/>
              <a:chOff x="838200" y="1371600"/>
              <a:chExt cx="381000" cy="533400"/>
            </a:xfrm>
          </p:grpSpPr>
          <p:sp>
            <p:nvSpPr>
              <p:cNvPr id="391" name="Folded Corner 483"/>
              <p:cNvSpPr/>
              <p:nvPr/>
            </p:nvSpPr>
            <p:spPr>
              <a:xfrm>
                <a:off x="838161" y="1371013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92" name="Straight Connector 484"/>
              <p:cNvCxnSpPr/>
              <p:nvPr/>
            </p:nvCxnSpPr>
            <p:spPr>
              <a:xfrm>
                <a:off x="913699" y="144656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3" name="Straight Connector 485"/>
              <p:cNvCxnSpPr/>
              <p:nvPr/>
            </p:nvCxnSpPr>
            <p:spPr>
              <a:xfrm>
                <a:off x="913699" y="1491895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4" name="Straight Connector 486"/>
              <p:cNvCxnSpPr/>
              <p:nvPr/>
            </p:nvCxnSpPr>
            <p:spPr>
              <a:xfrm>
                <a:off x="913699" y="1537226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5" name="Straight Connector 487"/>
              <p:cNvCxnSpPr/>
              <p:nvPr/>
            </p:nvCxnSpPr>
            <p:spPr>
              <a:xfrm>
                <a:off x="913699" y="158687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6" name="Straight Connector 488"/>
              <p:cNvCxnSpPr/>
              <p:nvPr/>
            </p:nvCxnSpPr>
            <p:spPr>
              <a:xfrm>
                <a:off x="913699" y="1632205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7" name="Straight Connector 489"/>
              <p:cNvCxnSpPr/>
              <p:nvPr/>
            </p:nvCxnSpPr>
            <p:spPr>
              <a:xfrm>
                <a:off x="920174" y="167537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8" name="Straight Connector 490"/>
              <p:cNvCxnSpPr/>
              <p:nvPr/>
            </p:nvCxnSpPr>
            <p:spPr>
              <a:xfrm>
                <a:off x="913699" y="171854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9" name="Straight Connector 491"/>
              <p:cNvCxnSpPr/>
              <p:nvPr/>
            </p:nvCxnSpPr>
            <p:spPr>
              <a:xfrm>
                <a:off x="913699" y="177251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0" name="Straight Connector 492"/>
              <p:cNvCxnSpPr/>
              <p:nvPr/>
            </p:nvCxnSpPr>
            <p:spPr>
              <a:xfrm>
                <a:off x="913699" y="181568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8" name="Group 493"/>
            <p:cNvGrpSpPr>
              <a:grpSpLocks/>
            </p:cNvGrpSpPr>
            <p:nvPr/>
          </p:nvGrpSpPr>
          <p:grpSpPr bwMode="auto">
            <a:xfrm>
              <a:off x="2549672" y="4603538"/>
              <a:ext cx="280244" cy="392479"/>
              <a:chOff x="838200" y="1371600"/>
              <a:chExt cx="381000" cy="533400"/>
            </a:xfrm>
          </p:grpSpPr>
          <p:sp>
            <p:nvSpPr>
              <p:cNvPr id="381" name="Folded Corner 494"/>
              <p:cNvSpPr/>
              <p:nvPr/>
            </p:nvSpPr>
            <p:spPr>
              <a:xfrm>
                <a:off x="838000" y="1372655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82" name="Straight Connector 495"/>
              <p:cNvCxnSpPr/>
              <p:nvPr/>
            </p:nvCxnSpPr>
            <p:spPr>
              <a:xfrm>
                <a:off x="913540" y="1448207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3" name="Straight Connector 496"/>
              <p:cNvCxnSpPr/>
              <p:nvPr/>
            </p:nvCxnSpPr>
            <p:spPr>
              <a:xfrm>
                <a:off x="913540" y="1491379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4" name="Straight Connector 497"/>
              <p:cNvCxnSpPr/>
              <p:nvPr/>
            </p:nvCxnSpPr>
            <p:spPr>
              <a:xfrm>
                <a:off x="913540" y="1536709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5" name="Straight Connector 498"/>
              <p:cNvCxnSpPr/>
              <p:nvPr/>
            </p:nvCxnSpPr>
            <p:spPr>
              <a:xfrm>
                <a:off x="913540" y="1586358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6" name="Straight Connector 499"/>
              <p:cNvCxnSpPr/>
              <p:nvPr/>
            </p:nvCxnSpPr>
            <p:spPr>
              <a:xfrm>
                <a:off x="913540" y="1633847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7" name="Straight Connector 500"/>
              <p:cNvCxnSpPr/>
              <p:nvPr/>
            </p:nvCxnSpPr>
            <p:spPr>
              <a:xfrm>
                <a:off x="922173" y="167702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8" name="Straight Connector 501"/>
              <p:cNvCxnSpPr/>
              <p:nvPr/>
            </p:nvCxnSpPr>
            <p:spPr>
              <a:xfrm>
                <a:off x="913540" y="1720192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9" name="Straight Connector 502"/>
              <p:cNvCxnSpPr/>
              <p:nvPr/>
            </p:nvCxnSpPr>
            <p:spPr>
              <a:xfrm>
                <a:off x="913540" y="1771998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0" name="Straight Connector 503"/>
              <p:cNvCxnSpPr/>
              <p:nvPr/>
            </p:nvCxnSpPr>
            <p:spPr>
              <a:xfrm>
                <a:off x="913540" y="1815171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49" name="Group 515"/>
            <p:cNvGrpSpPr>
              <a:grpSpLocks/>
            </p:cNvGrpSpPr>
            <p:nvPr/>
          </p:nvGrpSpPr>
          <p:grpSpPr bwMode="auto">
            <a:xfrm>
              <a:off x="1077017" y="2797057"/>
              <a:ext cx="280244" cy="392479"/>
              <a:chOff x="838200" y="1371600"/>
              <a:chExt cx="381000" cy="533400"/>
            </a:xfrm>
          </p:grpSpPr>
          <p:sp>
            <p:nvSpPr>
              <p:cNvPr id="371" name="Folded Corner 516"/>
              <p:cNvSpPr/>
              <p:nvPr/>
            </p:nvSpPr>
            <p:spPr>
              <a:xfrm>
                <a:off x="837259" y="1371266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72" name="Straight Connector 517"/>
              <p:cNvCxnSpPr/>
              <p:nvPr/>
            </p:nvCxnSpPr>
            <p:spPr>
              <a:xfrm>
                <a:off x="912799" y="1446817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3" name="Straight Connector 518"/>
              <p:cNvCxnSpPr/>
              <p:nvPr/>
            </p:nvCxnSpPr>
            <p:spPr>
              <a:xfrm>
                <a:off x="912799" y="1489990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4" name="Straight Connector 519"/>
              <p:cNvCxnSpPr/>
              <p:nvPr/>
            </p:nvCxnSpPr>
            <p:spPr>
              <a:xfrm>
                <a:off x="912799" y="1537479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5" name="Straight Connector 520"/>
              <p:cNvCxnSpPr/>
              <p:nvPr/>
            </p:nvCxnSpPr>
            <p:spPr>
              <a:xfrm>
                <a:off x="912799" y="1587126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6" name="Straight Connector 521"/>
              <p:cNvCxnSpPr/>
              <p:nvPr/>
            </p:nvCxnSpPr>
            <p:spPr>
              <a:xfrm>
                <a:off x="912799" y="1632458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7" name="Straight Connector 522"/>
              <p:cNvCxnSpPr/>
              <p:nvPr/>
            </p:nvCxnSpPr>
            <p:spPr>
              <a:xfrm>
                <a:off x="921432" y="167563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8" name="Straight Connector 523"/>
              <p:cNvCxnSpPr/>
              <p:nvPr/>
            </p:nvCxnSpPr>
            <p:spPr>
              <a:xfrm>
                <a:off x="912799" y="1718802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9" name="Straight Connector 524"/>
              <p:cNvCxnSpPr/>
              <p:nvPr/>
            </p:nvCxnSpPr>
            <p:spPr>
              <a:xfrm>
                <a:off x="912799" y="1772767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0" name="Straight Connector 525"/>
              <p:cNvCxnSpPr/>
              <p:nvPr/>
            </p:nvCxnSpPr>
            <p:spPr>
              <a:xfrm>
                <a:off x="912799" y="1815939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0" name="Group 526"/>
            <p:cNvGrpSpPr>
              <a:grpSpLocks/>
            </p:cNvGrpSpPr>
            <p:nvPr/>
          </p:nvGrpSpPr>
          <p:grpSpPr bwMode="auto">
            <a:xfrm>
              <a:off x="1183382" y="2926871"/>
              <a:ext cx="306296" cy="391315"/>
              <a:chOff x="803514" y="1372659"/>
              <a:chExt cx="416418" cy="531818"/>
            </a:xfrm>
          </p:grpSpPr>
          <p:sp>
            <p:nvSpPr>
              <p:cNvPr id="361" name="Folded Corner 527"/>
              <p:cNvSpPr/>
              <p:nvPr/>
            </p:nvSpPr>
            <p:spPr>
              <a:xfrm>
                <a:off x="837102" y="1372906"/>
                <a:ext cx="382010" cy="53101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62" name="Straight Connector 528"/>
              <p:cNvCxnSpPr/>
              <p:nvPr/>
            </p:nvCxnSpPr>
            <p:spPr>
              <a:xfrm>
                <a:off x="914800" y="144845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3" name="Straight Connector 529"/>
              <p:cNvCxnSpPr/>
              <p:nvPr/>
            </p:nvCxnSpPr>
            <p:spPr>
              <a:xfrm>
                <a:off x="914800" y="149163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4" name="Straight Connector 530"/>
              <p:cNvCxnSpPr/>
              <p:nvPr/>
            </p:nvCxnSpPr>
            <p:spPr>
              <a:xfrm>
                <a:off x="914800" y="153696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5" name="Straight Connector 531"/>
              <p:cNvCxnSpPr/>
              <p:nvPr/>
            </p:nvCxnSpPr>
            <p:spPr>
              <a:xfrm>
                <a:off x="914800" y="158876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6" name="Straight Connector 532"/>
              <p:cNvCxnSpPr/>
              <p:nvPr/>
            </p:nvCxnSpPr>
            <p:spPr>
              <a:xfrm>
                <a:off x="802570" y="163193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7" name="Straight Connector 533"/>
              <p:cNvCxnSpPr/>
              <p:nvPr/>
            </p:nvCxnSpPr>
            <p:spPr>
              <a:xfrm>
                <a:off x="921274" y="167727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8" name="Straight Connector 534"/>
              <p:cNvCxnSpPr/>
              <p:nvPr/>
            </p:nvCxnSpPr>
            <p:spPr>
              <a:xfrm>
                <a:off x="914800" y="172044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9" name="Straight Connector 535"/>
              <p:cNvCxnSpPr/>
              <p:nvPr/>
            </p:nvCxnSpPr>
            <p:spPr>
              <a:xfrm>
                <a:off x="914800" y="1770090"/>
                <a:ext cx="228775" cy="431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0" name="Straight Connector 536"/>
              <p:cNvCxnSpPr/>
              <p:nvPr/>
            </p:nvCxnSpPr>
            <p:spPr>
              <a:xfrm>
                <a:off x="914800" y="181542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1" name="Group 537"/>
            <p:cNvGrpSpPr>
              <a:grpSpLocks/>
            </p:cNvGrpSpPr>
            <p:nvPr/>
          </p:nvGrpSpPr>
          <p:grpSpPr bwMode="auto">
            <a:xfrm>
              <a:off x="1340200" y="3055171"/>
              <a:ext cx="280270" cy="392919"/>
              <a:chOff x="837420" y="1371661"/>
              <a:chExt cx="381036" cy="533997"/>
            </a:xfrm>
          </p:grpSpPr>
          <p:sp>
            <p:nvSpPr>
              <p:cNvPr id="351" name="Folded Corner 538"/>
              <p:cNvSpPr/>
              <p:nvPr/>
            </p:nvSpPr>
            <p:spPr>
              <a:xfrm>
                <a:off x="836944" y="1372390"/>
                <a:ext cx="382012" cy="533174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52" name="Straight Connector 539"/>
              <p:cNvCxnSpPr/>
              <p:nvPr/>
            </p:nvCxnSpPr>
            <p:spPr>
              <a:xfrm>
                <a:off x="912484" y="1447940"/>
                <a:ext cx="230933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3" name="Straight Connector 540"/>
              <p:cNvCxnSpPr/>
              <p:nvPr/>
            </p:nvCxnSpPr>
            <p:spPr>
              <a:xfrm>
                <a:off x="912484" y="1491112"/>
                <a:ext cx="230933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4" name="Straight Connector 541"/>
              <p:cNvCxnSpPr/>
              <p:nvPr/>
            </p:nvCxnSpPr>
            <p:spPr>
              <a:xfrm>
                <a:off x="912484" y="1538602"/>
                <a:ext cx="230933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5" name="Straight Connector 542"/>
              <p:cNvCxnSpPr/>
              <p:nvPr/>
            </p:nvCxnSpPr>
            <p:spPr>
              <a:xfrm>
                <a:off x="912484" y="1588250"/>
                <a:ext cx="230933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6" name="Straight Connector 543"/>
              <p:cNvCxnSpPr/>
              <p:nvPr/>
            </p:nvCxnSpPr>
            <p:spPr>
              <a:xfrm>
                <a:off x="912484" y="1633580"/>
                <a:ext cx="230933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7" name="Straight Connector 544"/>
              <p:cNvCxnSpPr/>
              <p:nvPr/>
            </p:nvCxnSpPr>
            <p:spPr>
              <a:xfrm>
                <a:off x="921117" y="167675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8" name="Straight Connector 545"/>
              <p:cNvCxnSpPr/>
              <p:nvPr/>
            </p:nvCxnSpPr>
            <p:spPr>
              <a:xfrm>
                <a:off x="912484" y="1719924"/>
                <a:ext cx="230933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9" name="Straight Connector 546"/>
              <p:cNvCxnSpPr/>
              <p:nvPr/>
            </p:nvCxnSpPr>
            <p:spPr>
              <a:xfrm>
                <a:off x="912484" y="1773890"/>
                <a:ext cx="230933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0" name="Straight Connector 547"/>
              <p:cNvCxnSpPr/>
              <p:nvPr/>
            </p:nvCxnSpPr>
            <p:spPr>
              <a:xfrm>
                <a:off x="912484" y="1817062"/>
                <a:ext cx="230933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2" name="Group 548"/>
            <p:cNvGrpSpPr>
              <a:grpSpLocks/>
            </p:cNvGrpSpPr>
            <p:nvPr/>
          </p:nvGrpSpPr>
          <p:grpSpPr bwMode="auto">
            <a:xfrm>
              <a:off x="1472655" y="3184160"/>
              <a:ext cx="280244" cy="392479"/>
              <a:chOff x="838200" y="1371600"/>
              <a:chExt cx="381000" cy="533400"/>
            </a:xfrm>
          </p:grpSpPr>
          <p:sp>
            <p:nvSpPr>
              <p:cNvPr id="341" name="Folded Corner 549"/>
              <p:cNvSpPr/>
              <p:nvPr/>
            </p:nvSpPr>
            <p:spPr>
              <a:xfrm>
                <a:off x="838941" y="1371872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42" name="Straight Connector 550"/>
              <p:cNvCxnSpPr/>
              <p:nvPr/>
            </p:nvCxnSpPr>
            <p:spPr>
              <a:xfrm>
                <a:off x="914480" y="144742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3" name="Straight Connector 551"/>
              <p:cNvCxnSpPr/>
              <p:nvPr/>
            </p:nvCxnSpPr>
            <p:spPr>
              <a:xfrm>
                <a:off x="914480" y="149059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4" name="Straight Connector 552"/>
              <p:cNvCxnSpPr/>
              <p:nvPr/>
            </p:nvCxnSpPr>
            <p:spPr>
              <a:xfrm>
                <a:off x="914480" y="1535926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5" name="Straight Connector 553"/>
              <p:cNvCxnSpPr/>
              <p:nvPr/>
            </p:nvCxnSpPr>
            <p:spPr>
              <a:xfrm>
                <a:off x="914480" y="158557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6" name="Straight Connector 554"/>
              <p:cNvCxnSpPr/>
              <p:nvPr/>
            </p:nvCxnSpPr>
            <p:spPr>
              <a:xfrm>
                <a:off x="914480" y="163306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7" name="Straight Connector 555"/>
              <p:cNvCxnSpPr/>
              <p:nvPr/>
            </p:nvCxnSpPr>
            <p:spPr>
              <a:xfrm>
                <a:off x="920955" y="167623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8" name="Straight Connector 556"/>
              <p:cNvCxnSpPr/>
              <p:nvPr/>
            </p:nvCxnSpPr>
            <p:spPr>
              <a:xfrm>
                <a:off x="914480" y="171940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9" name="Straight Connector 557"/>
              <p:cNvCxnSpPr/>
              <p:nvPr/>
            </p:nvCxnSpPr>
            <p:spPr>
              <a:xfrm>
                <a:off x="914480" y="177121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0" name="Straight Connector 558"/>
              <p:cNvCxnSpPr/>
              <p:nvPr/>
            </p:nvCxnSpPr>
            <p:spPr>
              <a:xfrm>
                <a:off x="914480" y="181438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3" name="Group 559"/>
            <p:cNvGrpSpPr>
              <a:grpSpLocks/>
            </p:cNvGrpSpPr>
            <p:nvPr/>
          </p:nvGrpSpPr>
          <p:grpSpPr bwMode="auto">
            <a:xfrm>
              <a:off x="1604535" y="3313195"/>
              <a:ext cx="280244" cy="392479"/>
              <a:chOff x="838200" y="1371600"/>
              <a:chExt cx="381000" cy="533400"/>
            </a:xfrm>
          </p:grpSpPr>
          <p:sp>
            <p:nvSpPr>
              <p:cNvPr id="331" name="Folded Corner 560"/>
              <p:cNvSpPr/>
              <p:nvPr/>
            </p:nvSpPr>
            <p:spPr>
              <a:xfrm>
                <a:off x="838782" y="1371354"/>
                <a:ext cx="379853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32" name="Straight Connector 561"/>
              <p:cNvCxnSpPr/>
              <p:nvPr/>
            </p:nvCxnSpPr>
            <p:spPr>
              <a:xfrm>
                <a:off x="916479" y="1449064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3" name="Straight Connector 562"/>
              <p:cNvCxnSpPr/>
              <p:nvPr/>
            </p:nvCxnSpPr>
            <p:spPr>
              <a:xfrm>
                <a:off x="916479" y="1492236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4" name="Straight Connector 563"/>
              <p:cNvCxnSpPr/>
              <p:nvPr/>
            </p:nvCxnSpPr>
            <p:spPr>
              <a:xfrm>
                <a:off x="916479" y="1537566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5" name="Straight Connector 564"/>
              <p:cNvCxnSpPr/>
              <p:nvPr/>
            </p:nvCxnSpPr>
            <p:spPr>
              <a:xfrm>
                <a:off x="916479" y="1587215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6" name="Straight Connector 565"/>
              <p:cNvCxnSpPr/>
              <p:nvPr/>
            </p:nvCxnSpPr>
            <p:spPr>
              <a:xfrm>
                <a:off x="916479" y="1634704"/>
                <a:ext cx="226616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7" name="Straight Connector 566"/>
              <p:cNvCxnSpPr/>
              <p:nvPr/>
            </p:nvCxnSpPr>
            <p:spPr>
              <a:xfrm>
                <a:off x="922953" y="1677876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8" name="Straight Connector 567"/>
              <p:cNvCxnSpPr/>
              <p:nvPr/>
            </p:nvCxnSpPr>
            <p:spPr>
              <a:xfrm>
                <a:off x="916479" y="1721048"/>
                <a:ext cx="226616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9" name="Straight Connector 568"/>
              <p:cNvCxnSpPr/>
              <p:nvPr/>
            </p:nvCxnSpPr>
            <p:spPr>
              <a:xfrm>
                <a:off x="916479" y="1775013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0" name="Straight Connector 569"/>
              <p:cNvCxnSpPr/>
              <p:nvPr/>
            </p:nvCxnSpPr>
            <p:spPr>
              <a:xfrm>
                <a:off x="916479" y="1818185"/>
                <a:ext cx="226616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4" name="Group 570"/>
            <p:cNvGrpSpPr>
              <a:grpSpLocks/>
            </p:cNvGrpSpPr>
            <p:nvPr/>
          </p:nvGrpSpPr>
          <p:grpSpPr bwMode="auto">
            <a:xfrm>
              <a:off x="1736415" y="3442229"/>
              <a:ext cx="280244" cy="392479"/>
              <a:chOff x="838200" y="1371600"/>
              <a:chExt cx="381000" cy="533400"/>
            </a:xfrm>
          </p:grpSpPr>
          <p:sp>
            <p:nvSpPr>
              <p:cNvPr id="321" name="Folded Corner 571"/>
              <p:cNvSpPr/>
              <p:nvPr/>
            </p:nvSpPr>
            <p:spPr>
              <a:xfrm>
                <a:off x="838621" y="1370837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22" name="Straight Connector 572"/>
              <p:cNvCxnSpPr/>
              <p:nvPr/>
            </p:nvCxnSpPr>
            <p:spPr>
              <a:xfrm>
                <a:off x="914161" y="144638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3" name="Straight Connector 573"/>
              <p:cNvCxnSpPr/>
              <p:nvPr/>
            </p:nvCxnSpPr>
            <p:spPr>
              <a:xfrm>
                <a:off x="914161" y="1489561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4" name="Straight Connector 574"/>
              <p:cNvCxnSpPr/>
              <p:nvPr/>
            </p:nvCxnSpPr>
            <p:spPr>
              <a:xfrm>
                <a:off x="914161" y="153489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5" name="Straight Connector 575"/>
              <p:cNvCxnSpPr/>
              <p:nvPr/>
            </p:nvCxnSpPr>
            <p:spPr>
              <a:xfrm>
                <a:off x="914161" y="158669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6" name="Straight Connector 576"/>
              <p:cNvCxnSpPr/>
              <p:nvPr/>
            </p:nvCxnSpPr>
            <p:spPr>
              <a:xfrm>
                <a:off x="914161" y="163202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7" name="Straight Connector 577"/>
              <p:cNvCxnSpPr/>
              <p:nvPr/>
            </p:nvCxnSpPr>
            <p:spPr>
              <a:xfrm>
                <a:off x="920635" y="167520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8" name="Straight Connector 578"/>
              <p:cNvCxnSpPr/>
              <p:nvPr/>
            </p:nvCxnSpPr>
            <p:spPr>
              <a:xfrm>
                <a:off x="914161" y="171837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9" name="Straight Connector 579"/>
              <p:cNvCxnSpPr/>
              <p:nvPr/>
            </p:nvCxnSpPr>
            <p:spPr>
              <a:xfrm>
                <a:off x="914161" y="177018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0" name="Straight Connector 580"/>
              <p:cNvCxnSpPr/>
              <p:nvPr/>
            </p:nvCxnSpPr>
            <p:spPr>
              <a:xfrm>
                <a:off x="914161" y="181551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5" name="Group 581"/>
            <p:cNvGrpSpPr>
              <a:grpSpLocks/>
            </p:cNvGrpSpPr>
            <p:nvPr/>
          </p:nvGrpSpPr>
          <p:grpSpPr bwMode="auto">
            <a:xfrm>
              <a:off x="1868294" y="3571263"/>
              <a:ext cx="280244" cy="392479"/>
              <a:chOff x="838200" y="1371600"/>
              <a:chExt cx="381000" cy="533400"/>
            </a:xfrm>
          </p:grpSpPr>
          <p:sp>
            <p:nvSpPr>
              <p:cNvPr id="311" name="Folded Corner 582"/>
              <p:cNvSpPr/>
              <p:nvPr/>
            </p:nvSpPr>
            <p:spPr>
              <a:xfrm>
                <a:off x="838464" y="1372478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12" name="Straight Connector 583"/>
              <p:cNvCxnSpPr/>
              <p:nvPr/>
            </p:nvCxnSpPr>
            <p:spPr>
              <a:xfrm>
                <a:off x="914002" y="145018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3" name="Straight Connector 584"/>
              <p:cNvCxnSpPr/>
              <p:nvPr/>
            </p:nvCxnSpPr>
            <p:spPr>
              <a:xfrm>
                <a:off x="914002" y="149336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4" name="Straight Connector 585"/>
              <p:cNvCxnSpPr/>
              <p:nvPr/>
            </p:nvCxnSpPr>
            <p:spPr>
              <a:xfrm>
                <a:off x="914002" y="153869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5" name="Straight Connector 586"/>
              <p:cNvCxnSpPr/>
              <p:nvPr/>
            </p:nvCxnSpPr>
            <p:spPr>
              <a:xfrm>
                <a:off x="914002" y="1588339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6" name="Straight Connector 587"/>
              <p:cNvCxnSpPr/>
              <p:nvPr/>
            </p:nvCxnSpPr>
            <p:spPr>
              <a:xfrm>
                <a:off x="914002" y="1633671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7" name="Straight Connector 588"/>
              <p:cNvCxnSpPr/>
              <p:nvPr/>
            </p:nvCxnSpPr>
            <p:spPr>
              <a:xfrm>
                <a:off x="922635" y="1676843"/>
                <a:ext cx="226617" cy="431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8" name="Straight Connector 589"/>
              <p:cNvCxnSpPr/>
              <p:nvPr/>
            </p:nvCxnSpPr>
            <p:spPr>
              <a:xfrm>
                <a:off x="914002" y="172217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9" name="Straight Connector 590"/>
              <p:cNvCxnSpPr/>
              <p:nvPr/>
            </p:nvCxnSpPr>
            <p:spPr>
              <a:xfrm>
                <a:off x="914002" y="177398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0" name="Straight Connector 591"/>
              <p:cNvCxnSpPr/>
              <p:nvPr/>
            </p:nvCxnSpPr>
            <p:spPr>
              <a:xfrm>
                <a:off x="914002" y="181715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6" name="Group 592"/>
            <p:cNvGrpSpPr>
              <a:grpSpLocks/>
            </p:cNvGrpSpPr>
            <p:nvPr/>
          </p:nvGrpSpPr>
          <p:grpSpPr bwMode="auto">
            <a:xfrm>
              <a:off x="2000174" y="3700298"/>
              <a:ext cx="280244" cy="392479"/>
              <a:chOff x="838200" y="1371600"/>
              <a:chExt cx="381000" cy="533400"/>
            </a:xfrm>
          </p:grpSpPr>
          <p:sp>
            <p:nvSpPr>
              <p:cNvPr id="301" name="Folded Corner 593"/>
              <p:cNvSpPr/>
              <p:nvPr/>
            </p:nvSpPr>
            <p:spPr>
              <a:xfrm>
                <a:off x="838303" y="1371960"/>
                <a:ext cx="382011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02" name="Straight Connector 594"/>
              <p:cNvCxnSpPr/>
              <p:nvPr/>
            </p:nvCxnSpPr>
            <p:spPr>
              <a:xfrm>
                <a:off x="916000" y="1447511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3" name="Straight Connector 595"/>
              <p:cNvCxnSpPr/>
              <p:nvPr/>
            </p:nvCxnSpPr>
            <p:spPr>
              <a:xfrm>
                <a:off x="916000" y="1490683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4" name="Straight Connector 596"/>
              <p:cNvCxnSpPr/>
              <p:nvPr/>
            </p:nvCxnSpPr>
            <p:spPr>
              <a:xfrm>
                <a:off x="916000" y="1536015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5" name="Straight Connector 597"/>
              <p:cNvCxnSpPr/>
              <p:nvPr/>
            </p:nvCxnSpPr>
            <p:spPr>
              <a:xfrm>
                <a:off x="916000" y="1587821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6" name="Straight Connector 598"/>
              <p:cNvCxnSpPr/>
              <p:nvPr/>
            </p:nvCxnSpPr>
            <p:spPr>
              <a:xfrm>
                <a:off x="916000" y="1633151"/>
                <a:ext cx="22661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7" name="Straight Connector 599"/>
              <p:cNvCxnSpPr/>
              <p:nvPr/>
            </p:nvCxnSpPr>
            <p:spPr>
              <a:xfrm>
                <a:off x="922476" y="167632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8" name="Straight Connector 600"/>
              <p:cNvCxnSpPr/>
              <p:nvPr/>
            </p:nvCxnSpPr>
            <p:spPr>
              <a:xfrm>
                <a:off x="916000" y="1719496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9" name="Straight Connector 601"/>
              <p:cNvCxnSpPr/>
              <p:nvPr/>
            </p:nvCxnSpPr>
            <p:spPr>
              <a:xfrm>
                <a:off x="916000" y="1771302"/>
                <a:ext cx="226617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0" name="Straight Connector 602"/>
              <p:cNvCxnSpPr/>
              <p:nvPr/>
            </p:nvCxnSpPr>
            <p:spPr>
              <a:xfrm>
                <a:off x="916000" y="1816634"/>
                <a:ext cx="226617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7" name="Group 603"/>
            <p:cNvGrpSpPr>
              <a:grpSpLocks/>
            </p:cNvGrpSpPr>
            <p:nvPr/>
          </p:nvGrpSpPr>
          <p:grpSpPr bwMode="auto">
            <a:xfrm>
              <a:off x="2132053" y="3829332"/>
              <a:ext cx="280244" cy="392479"/>
              <a:chOff x="838200" y="1371600"/>
              <a:chExt cx="381000" cy="533400"/>
            </a:xfrm>
          </p:grpSpPr>
          <p:sp>
            <p:nvSpPr>
              <p:cNvPr id="291" name="Folded Corner 604"/>
              <p:cNvSpPr/>
              <p:nvPr/>
            </p:nvSpPr>
            <p:spPr>
              <a:xfrm>
                <a:off x="838146" y="1371442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92" name="Straight Connector 605"/>
              <p:cNvCxnSpPr/>
              <p:nvPr/>
            </p:nvCxnSpPr>
            <p:spPr>
              <a:xfrm>
                <a:off x="913684" y="144915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3" name="Straight Connector 606"/>
              <p:cNvCxnSpPr/>
              <p:nvPr/>
            </p:nvCxnSpPr>
            <p:spPr>
              <a:xfrm>
                <a:off x="913684" y="149232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4" name="Straight Connector 607"/>
              <p:cNvCxnSpPr/>
              <p:nvPr/>
            </p:nvCxnSpPr>
            <p:spPr>
              <a:xfrm>
                <a:off x="913684" y="1535497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5" name="Straight Connector 608"/>
              <p:cNvCxnSpPr/>
              <p:nvPr/>
            </p:nvCxnSpPr>
            <p:spPr>
              <a:xfrm>
                <a:off x="913684" y="158730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6" name="Straight Connector 609"/>
              <p:cNvCxnSpPr/>
              <p:nvPr/>
            </p:nvCxnSpPr>
            <p:spPr>
              <a:xfrm>
                <a:off x="913684" y="1630475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7" name="Straight Connector 610"/>
              <p:cNvCxnSpPr/>
              <p:nvPr/>
            </p:nvCxnSpPr>
            <p:spPr>
              <a:xfrm>
                <a:off x="920159" y="1675807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8" name="Straight Connector 611"/>
              <p:cNvCxnSpPr/>
              <p:nvPr/>
            </p:nvCxnSpPr>
            <p:spPr>
              <a:xfrm>
                <a:off x="913684" y="171897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9" name="Straight Connector 612"/>
              <p:cNvCxnSpPr/>
              <p:nvPr/>
            </p:nvCxnSpPr>
            <p:spPr>
              <a:xfrm>
                <a:off x="913684" y="177078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0" name="Straight Connector 613"/>
              <p:cNvCxnSpPr/>
              <p:nvPr/>
            </p:nvCxnSpPr>
            <p:spPr>
              <a:xfrm>
                <a:off x="913684" y="181395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8" name="Group 614"/>
            <p:cNvGrpSpPr>
              <a:grpSpLocks/>
            </p:cNvGrpSpPr>
            <p:nvPr/>
          </p:nvGrpSpPr>
          <p:grpSpPr bwMode="auto">
            <a:xfrm>
              <a:off x="2263933" y="3958366"/>
              <a:ext cx="280244" cy="392479"/>
              <a:chOff x="838200" y="1371600"/>
              <a:chExt cx="381000" cy="533400"/>
            </a:xfrm>
          </p:grpSpPr>
          <p:sp>
            <p:nvSpPr>
              <p:cNvPr id="281" name="Folded Corner 615"/>
              <p:cNvSpPr/>
              <p:nvPr/>
            </p:nvSpPr>
            <p:spPr>
              <a:xfrm>
                <a:off x="837985" y="1370927"/>
                <a:ext cx="382011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82" name="Straight Connector 616"/>
              <p:cNvCxnSpPr/>
              <p:nvPr/>
            </p:nvCxnSpPr>
            <p:spPr>
              <a:xfrm>
                <a:off x="915682" y="1446478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3" name="Straight Connector 617"/>
              <p:cNvCxnSpPr/>
              <p:nvPr/>
            </p:nvCxnSpPr>
            <p:spPr>
              <a:xfrm>
                <a:off x="915682" y="148965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4" name="Straight Connector 618"/>
              <p:cNvCxnSpPr/>
              <p:nvPr/>
            </p:nvCxnSpPr>
            <p:spPr>
              <a:xfrm>
                <a:off x="915682" y="1537139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5" name="Straight Connector 619"/>
              <p:cNvCxnSpPr/>
              <p:nvPr/>
            </p:nvCxnSpPr>
            <p:spPr>
              <a:xfrm>
                <a:off x="915682" y="158678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6" name="Straight Connector 620"/>
              <p:cNvCxnSpPr/>
              <p:nvPr/>
            </p:nvCxnSpPr>
            <p:spPr>
              <a:xfrm>
                <a:off x="915682" y="1632118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7" name="Straight Connector 621"/>
              <p:cNvCxnSpPr/>
              <p:nvPr/>
            </p:nvCxnSpPr>
            <p:spPr>
              <a:xfrm>
                <a:off x="922158" y="1675290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8" name="Straight Connector 622"/>
              <p:cNvCxnSpPr/>
              <p:nvPr/>
            </p:nvCxnSpPr>
            <p:spPr>
              <a:xfrm>
                <a:off x="915682" y="171846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9" name="Straight Connector 623"/>
              <p:cNvCxnSpPr/>
              <p:nvPr/>
            </p:nvCxnSpPr>
            <p:spPr>
              <a:xfrm>
                <a:off x="915682" y="1772428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0" name="Straight Connector 624"/>
              <p:cNvCxnSpPr/>
              <p:nvPr/>
            </p:nvCxnSpPr>
            <p:spPr>
              <a:xfrm>
                <a:off x="915682" y="181560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59" name="Group 636"/>
            <p:cNvGrpSpPr>
              <a:grpSpLocks/>
            </p:cNvGrpSpPr>
            <p:nvPr/>
          </p:nvGrpSpPr>
          <p:grpSpPr bwMode="auto">
            <a:xfrm>
              <a:off x="2527692" y="4216435"/>
              <a:ext cx="280244" cy="392479"/>
              <a:chOff x="838200" y="1371600"/>
              <a:chExt cx="381000" cy="533400"/>
            </a:xfrm>
          </p:grpSpPr>
          <p:sp>
            <p:nvSpPr>
              <p:cNvPr id="261" name="Folded Corner 637"/>
              <p:cNvSpPr/>
              <p:nvPr/>
            </p:nvSpPr>
            <p:spPr>
              <a:xfrm>
                <a:off x="837667" y="1372049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62" name="Straight Connector 638"/>
              <p:cNvCxnSpPr/>
              <p:nvPr/>
            </p:nvCxnSpPr>
            <p:spPr>
              <a:xfrm>
                <a:off x="913207" y="1447601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3" name="Straight Connector 639"/>
              <p:cNvCxnSpPr/>
              <p:nvPr/>
            </p:nvCxnSpPr>
            <p:spPr>
              <a:xfrm>
                <a:off x="913207" y="1490773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4" name="Straight Connector 640"/>
              <p:cNvCxnSpPr/>
              <p:nvPr/>
            </p:nvCxnSpPr>
            <p:spPr>
              <a:xfrm>
                <a:off x="913207" y="1538262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5" name="Straight Connector 641"/>
              <p:cNvCxnSpPr/>
              <p:nvPr/>
            </p:nvCxnSpPr>
            <p:spPr>
              <a:xfrm>
                <a:off x="913207" y="1587910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6" name="Straight Connector 642"/>
              <p:cNvCxnSpPr/>
              <p:nvPr/>
            </p:nvCxnSpPr>
            <p:spPr>
              <a:xfrm>
                <a:off x="913207" y="1633241"/>
                <a:ext cx="230932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7" name="Straight Connector 643"/>
              <p:cNvCxnSpPr/>
              <p:nvPr/>
            </p:nvCxnSpPr>
            <p:spPr>
              <a:xfrm>
                <a:off x="921840" y="1676413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8" name="Straight Connector 644"/>
              <p:cNvCxnSpPr/>
              <p:nvPr/>
            </p:nvCxnSpPr>
            <p:spPr>
              <a:xfrm>
                <a:off x="913207" y="1719585"/>
                <a:ext cx="230932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9" name="Straight Connector 645"/>
              <p:cNvCxnSpPr/>
              <p:nvPr/>
            </p:nvCxnSpPr>
            <p:spPr>
              <a:xfrm>
                <a:off x="913207" y="1773550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0" name="Straight Connector 646"/>
              <p:cNvCxnSpPr/>
              <p:nvPr/>
            </p:nvCxnSpPr>
            <p:spPr>
              <a:xfrm>
                <a:off x="913207" y="1816722"/>
                <a:ext cx="230932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60" name="Group 647"/>
            <p:cNvGrpSpPr>
              <a:grpSpLocks/>
            </p:cNvGrpSpPr>
            <p:nvPr/>
          </p:nvGrpSpPr>
          <p:grpSpPr bwMode="auto">
            <a:xfrm>
              <a:off x="2659572" y="4345469"/>
              <a:ext cx="280244" cy="392479"/>
              <a:chOff x="838200" y="1371600"/>
              <a:chExt cx="381000" cy="533400"/>
            </a:xfrm>
          </p:grpSpPr>
          <p:sp>
            <p:nvSpPr>
              <p:cNvPr id="251" name="Folded Corner 648"/>
              <p:cNvSpPr/>
              <p:nvPr/>
            </p:nvSpPr>
            <p:spPr>
              <a:xfrm>
                <a:off x="837508" y="1371532"/>
                <a:ext cx="382010" cy="533176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52" name="Straight Connector 649"/>
              <p:cNvCxnSpPr/>
              <p:nvPr/>
            </p:nvCxnSpPr>
            <p:spPr>
              <a:xfrm>
                <a:off x="915205" y="144924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3" name="Straight Connector 650"/>
              <p:cNvCxnSpPr/>
              <p:nvPr/>
            </p:nvCxnSpPr>
            <p:spPr>
              <a:xfrm>
                <a:off x="915205" y="149241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4" name="Straight Connector 651"/>
              <p:cNvCxnSpPr/>
              <p:nvPr/>
            </p:nvCxnSpPr>
            <p:spPr>
              <a:xfrm>
                <a:off x="915205" y="1535586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5" name="Straight Connector 652"/>
              <p:cNvCxnSpPr/>
              <p:nvPr/>
            </p:nvCxnSpPr>
            <p:spPr>
              <a:xfrm>
                <a:off x="915205" y="158739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6" name="Straight Connector 653"/>
              <p:cNvCxnSpPr/>
              <p:nvPr/>
            </p:nvCxnSpPr>
            <p:spPr>
              <a:xfrm>
                <a:off x="915205" y="1632723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7" name="Straight Connector 654"/>
              <p:cNvCxnSpPr/>
              <p:nvPr/>
            </p:nvCxnSpPr>
            <p:spPr>
              <a:xfrm>
                <a:off x="921679" y="167805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8" name="Straight Connector 655"/>
              <p:cNvCxnSpPr/>
              <p:nvPr/>
            </p:nvCxnSpPr>
            <p:spPr>
              <a:xfrm>
                <a:off x="915205" y="1721227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9" name="Straight Connector 656"/>
              <p:cNvCxnSpPr/>
              <p:nvPr/>
            </p:nvCxnSpPr>
            <p:spPr>
              <a:xfrm>
                <a:off x="915205" y="177087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0" name="Straight Connector 657"/>
              <p:cNvCxnSpPr/>
              <p:nvPr/>
            </p:nvCxnSpPr>
            <p:spPr>
              <a:xfrm>
                <a:off x="915205" y="181404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61" name="Group 658"/>
            <p:cNvGrpSpPr>
              <a:grpSpLocks/>
            </p:cNvGrpSpPr>
            <p:nvPr/>
          </p:nvGrpSpPr>
          <p:grpSpPr bwMode="auto">
            <a:xfrm>
              <a:off x="2791451" y="4474504"/>
              <a:ext cx="280244" cy="392479"/>
              <a:chOff x="838200" y="1371600"/>
              <a:chExt cx="381000" cy="533400"/>
            </a:xfrm>
          </p:grpSpPr>
          <p:sp>
            <p:nvSpPr>
              <p:cNvPr id="241" name="Folded Corner 659"/>
              <p:cNvSpPr/>
              <p:nvPr/>
            </p:nvSpPr>
            <p:spPr>
              <a:xfrm>
                <a:off x="837349" y="1371013"/>
                <a:ext cx="382011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42" name="Straight Connector 660"/>
              <p:cNvCxnSpPr/>
              <p:nvPr/>
            </p:nvCxnSpPr>
            <p:spPr>
              <a:xfrm>
                <a:off x="912888" y="1446565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3" name="Straight Connector 661"/>
              <p:cNvCxnSpPr/>
              <p:nvPr/>
            </p:nvCxnSpPr>
            <p:spPr>
              <a:xfrm>
                <a:off x="912888" y="1491895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4" name="Straight Connector 662"/>
              <p:cNvCxnSpPr/>
              <p:nvPr/>
            </p:nvCxnSpPr>
            <p:spPr>
              <a:xfrm>
                <a:off x="912888" y="1537226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5" name="Straight Connector 663"/>
              <p:cNvCxnSpPr/>
              <p:nvPr/>
            </p:nvCxnSpPr>
            <p:spPr>
              <a:xfrm>
                <a:off x="912888" y="158687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6" name="Straight Connector 664"/>
              <p:cNvCxnSpPr/>
              <p:nvPr/>
            </p:nvCxnSpPr>
            <p:spPr>
              <a:xfrm>
                <a:off x="912888" y="1632205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7" name="Straight Connector 665"/>
              <p:cNvCxnSpPr/>
              <p:nvPr/>
            </p:nvCxnSpPr>
            <p:spPr>
              <a:xfrm>
                <a:off x="919363" y="167537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8" name="Straight Connector 666"/>
              <p:cNvCxnSpPr/>
              <p:nvPr/>
            </p:nvCxnSpPr>
            <p:spPr>
              <a:xfrm>
                <a:off x="912888" y="1718549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9" name="Straight Connector 667"/>
              <p:cNvCxnSpPr/>
              <p:nvPr/>
            </p:nvCxnSpPr>
            <p:spPr>
              <a:xfrm>
                <a:off x="912888" y="1772514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50" name="Straight Connector 668"/>
              <p:cNvCxnSpPr/>
              <p:nvPr/>
            </p:nvCxnSpPr>
            <p:spPr>
              <a:xfrm>
                <a:off x="912888" y="1815686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62" name="Group 669"/>
            <p:cNvGrpSpPr>
              <a:grpSpLocks/>
            </p:cNvGrpSpPr>
            <p:nvPr/>
          </p:nvGrpSpPr>
          <p:grpSpPr bwMode="auto">
            <a:xfrm>
              <a:off x="2923331" y="4603538"/>
              <a:ext cx="280244" cy="392479"/>
              <a:chOff x="838200" y="1371600"/>
              <a:chExt cx="381000" cy="533400"/>
            </a:xfrm>
          </p:grpSpPr>
          <p:sp>
            <p:nvSpPr>
              <p:cNvPr id="231" name="Folded Corner 670"/>
              <p:cNvSpPr/>
              <p:nvPr/>
            </p:nvSpPr>
            <p:spPr>
              <a:xfrm>
                <a:off x="837190" y="1372655"/>
                <a:ext cx="382010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32" name="Straight Connector 671"/>
              <p:cNvCxnSpPr/>
              <p:nvPr/>
            </p:nvCxnSpPr>
            <p:spPr>
              <a:xfrm>
                <a:off x="912728" y="1448207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3" name="Straight Connector 672"/>
              <p:cNvCxnSpPr/>
              <p:nvPr/>
            </p:nvCxnSpPr>
            <p:spPr>
              <a:xfrm>
                <a:off x="912728" y="1491379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4" name="Straight Connector 673"/>
              <p:cNvCxnSpPr/>
              <p:nvPr/>
            </p:nvCxnSpPr>
            <p:spPr>
              <a:xfrm>
                <a:off x="912728" y="1536709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5" name="Straight Connector 674"/>
              <p:cNvCxnSpPr/>
              <p:nvPr/>
            </p:nvCxnSpPr>
            <p:spPr>
              <a:xfrm>
                <a:off x="912728" y="1586358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6" name="Straight Connector 675"/>
              <p:cNvCxnSpPr/>
              <p:nvPr/>
            </p:nvCxnSpPr>
            <p:spPr>
              <a:xfrm>
                <a:off x="912728" y="1633847"/>
                <a:ext cx="2309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7" name="Straight Connector 676"/>
              <p:cNvCxnSpPr/>
              <p:nvPr/>
            </p:nvCxnSpPr>
            <p:spPr>
              <a:xfrm>
                <a:off x="921361" y="1677020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8" name="Straight Connector 677"/>
              <p:cNvCxnSpPr/>
              <p:nvPr/>
            </p:nvCxnSpPr>
            <p:spPr>
              <a:xfrm>
                <a:off x="912728" y="1720192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9" name="Straight Connector 678"/>
              <p:cNvCxnSpPr/>
              <p:nvPr/>
            </p:nvCxnSpPr>
            <p:spPr>
              <a:xfrm>
                <a:off x="912728" y="1771998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0" name="Straight Connector 679"/>
              <p:cNvCxnSpPr/>
              <p:nvPr/>
            </p:nvCxnSpPr>
            <p:spPr>
              <a:xfrm>
                <a:off x="912728" y="1815171"/>
                <a:ext cx="230934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863" name="Group 691"/>
            <p:cNvGrpSpPr>
              <a:grpSpLocks/>
            </p:cNvGrpSpPr>
            <p:nvPr/>
          </p:nvGrpSpPr>
          <p:grpSpPr bwMode="auto">
            <a:xfrm>
              <a:off x="1450675" y="2780928"/>
              <a:ext cx="280244" cy="392479"/>
              <a:chOff x="838200" y="1371600"/>
              <a:chExt cx="381000" cy="533400"/>
            </a:xfrm>
          </p:grpSpPr>
          <p:sp>
            <p:nvSpPr>
              <p:cNvPr id="221" name="Folded Corner 692"/>
              <p:cNvSpPr/>
              <p:nvPr/>
            </p:nvSpPr>
            <p:spPr>
              <a:xfrm>
                <a:off x="838608" y="1371600"/>
                <a:ext cx="379853" cy="533177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22" name="Straight Connector 693"/>
              <p:cNvCxnSpPr/>
              <p:nvPr/>
            </p:nvCxnSpPr>
            <p:spPr>
              <a:xfrm>
                <a:off x="914147" y="1447152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3" name="Straight Connector 694"/>
              <p:cNvCxnSpPr/>
              <p:nvPr/>
            </p:nvCxnSpPr>
            <p:spPr>
              <a:xfrm>
                <a:off x="914147" y="1492482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4" name="Straight Connector 695"/>
              <p:cNvCxnSpPr/>
              <p:nvPr/>
            </p:nvCxnSpPr>
            <p:spPr>
              <a:xfrm>
                <a:off x="914147" y="1537814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5" name="Straight Connector 696"/>
              <p:cNvCxnSpPr/>
              <p:nvPr/>
            </p:nvCxnSpPr>
            <p:spPr>
              <a:xfrm>
                <a:off x="914147" y="158746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6" name="Straight Connector 697"/>
              <p:cNvCxnSpPr/>
              <p:nvPr/>
            </p:nvCxnSpPr>
            <p:spPr>
              <a:xfrm>
                <a:off x="914147" y="1632792"/>
                <a:ext cx="22877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7" name="Straight Connector 698"/>
              <p:cNvCxnSpPr/>
              <p:nvPr/>
            </p:nvCxnSpPr>
            <p:spPr>
              <a:xfrm>
                <a:off x="920621" y="1675964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8" name="Straight Connector 699"/>
              <p:cNvCxnSpPr/>
              <p:nvPr/>
            </p:nvCxnSpPr>
            <p:spPr>
              <a:xfrm>
                <a:off x="914147" y="1719137"/>
                <a:ext cx="228775" cy="215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29" name="Straight Connector 700"/>
              <p:cNvCxnSpPr/>
              <p:nvPr/>
            </p:nvCxnSpPr>
            <p:spPr>
              <a:xfrm>
                <a:off x="914147" y="1773101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0" name="Straight Connector 701"/>
              <p:cNvCxnSpPr/>
              <p:nvPr/>
            </p:nvCxnSpPr>
            <p:spPr>
              <a:xfrm>
                <a:off x="914147" y="1816273"/>
                <a:ext cx="228775" cy="2159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pic>
        <p:nvPicPr>
          <p:cNvPr id="25604" name="Grafik 832" descr="pubm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1716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Pfeil nach rechts 15"/>
          <p:cNvSpPr>
            <a:spLocks noChangeArrowheads="1"/>
          </p:cNvSpPr>
          <p:nvPr/>
        </p:nvSpPr>
        <p:spPr bwMode="auto">
          <a:xfrm>
            <a:off x="2673350" y="3276600"/>
            <a:ext cx="1296988" cy="503238"/>
          </a:xfrm>
          <a:prstGeom prst="rightArrow">
            <a:avLst>
              <a:gd name="adj1" fmla="val 50000"/>
              <a:gd name="adj2" fmla="val 50114"/>
            </a:avLst>
          </a:prstGeom>
          <a:gradFill rotWithShape="1">
            <a:gsLst>
              <a:gs pos="0">
                <a:srgbClr val="349E10"/>
              </a:gs>
              <a:gs pos="50000">
                <a:srgbClr val="4EE31C"/>
              </a:gs>
              <a:gs pos="100000">
                <a:srgbClr val="5EFF24"/>
              </a:gs>
            </a:gsLst>
            <a:lin ang="108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5606" name="Picture 8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02564"/>
            <a:ext cx="4969122" cy="635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7" name="Textfeld 2"/>
          <p:cNvSpPr txBox="1">
            <a:spLocks noChangeArrowheads="1"/>
          </p:cNvSpPr>
          <p:nvPr/>
        </p:nvSpPr>
        <p:spPr bwMode="auto">
          <a:xfrm>
            <a:off x="-71637" y="6562219"/>
            <a:ext cx="9396165" cy="323165"/>
          </a:xfrm>
          <a:prstGeom prst="rect">
            <a:avLst/>
          </a:prstGeom>
          <a:solidFill>
            <a:srgbClr val="99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500" dirty="0" err="1" smtClean="0">
                <a:latin typeface="+mj-lt"/>
                <a:cs typeface="Times New Roman" pitchFamily="18" charset="0"/>
              </a:rPr>
              <a:t>K.Goh,M.Kusick,D.Valle,B.Childs,M.Vidal,A.Barabasi</a:t>
            </a:r>
            <a:r>
              <a:rPr lang="en-US" sz="1500" dirty="0" smtClean="0">
                <a:latin typeface="+mj-lt"/>
                <a:cs typeface="Times New Roman" pitchFamily="18" charset="0"/>
              </a:rPr>
              <a:t>: The Human Disease Network, PNAS, May 2007</a:t>
            </a:r>
            <a:endParaRPr lang="en-US" sz="1500" dirty="0">
              <a:latin typeface="+mj-lt"/>
              <a:cs typeface="Times New Roman" pitchFamily="18" charset="0"/>
            </a:endParaRPr>
          </a:p>
        </p:txBody>
      </p:sp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0" y="5084763"/>
            <a:ext cx="8693150" cy="135413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But try this with:</a:t>
            </a:r>
          </a:p>
          <a:p>
            <a:pPr eaLnBrk="1" hangingPunct="1"/>
            <a:r>
              <a:rPr lang="en-US" sz="2000" dirty="0" smtClean="0"/>
              <a:t>diabetes mellitus, diabetes type 1, diabetes type 2, diabetes insipidus, </a:t>
            </a:r>
          </a:p>
          <a:p>
            <a:pPr eaLnBrk="1" hangingPunct="1"/>
            <a:r>
              <a:rPr lang="en-US" sz="2000" dirty="0" smtClean="0"/>
              <a:t>insulin-dependent diabetes mellitus with ophthalmic complications,</a:t>
            </a:r>
          </a:p>
          <a:p>
            <a:pPr eaLnBrk="1" hangingPunct="1"/>
            <a:r>
              <a:rPr lang="en-US" sz="2000" dirty="0" smtClean="0"/>
              <a:t>ICD-10 E23.2, OMIM 304800, </a:t>
            </a:r>
            <a:r>
              <a:rPr lang="en-US" sz="2000" dirty="0" err="1" smtClean="0"/>
              <a:t>MeSH</a:t>
            </a:r>
            <a:r>
              <a:rPr lang="en-US" sz="2000" dirty="0" smtClean="0"/>
              <a:t> </a:t>
            </a:r>
            <a:r>
              <a:rPr lang="en-US" sz="2000" i="1" dirty="0" smtClean="0"/>
              <a:t>C18.452.394.750, </a:t>
            </a:r>
            <a:r>
              <a:rPr lang="en-US" sz="2000" i="1" dirty="0" err="1" smtClean="0"/>
              <a:t>MeSH</a:t>
            </a:r>
            <a:r>
              <a:rPr lang="en-US" sz="2000" i="1" dirty="0" smtClean="0"/>
              <a:t> </a:t>
            </a:r>
            <a:r>
              <a:rPr lang="en-US" sz="2000" dirty="0" smtClean="0"/>
              <a:t>D003924, …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20618" y="3356992"/>
            <a:ext cx="4623382" cy="156966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eed to understand</a:t>
            </a:r>
          </a:p>
          <a:p>
            <a:r>
              <a:rPr lang="en-US" sz="2400" dirty="0" smtClean="0"/>
              <a:t>synonyms vs. homonyms</a:t>
            </a:r>
          </a:p>
          <a:p>
            <a:r>
              <a:rPr lang="en-US" sz="2400" dirty="0" smtClean="0"/>
              <a:t>of</a:t>
            </a:r>
            <a:r>
              <a:rPr lang="en-US" sz="2400" dirty="0" smtClean="0">
                <a:solidFill>
                  <a:srgbClr val="3333CC"/>
                </a:solidFill>
              </a:rPr>
              <a:t> entities &amp; relations</a:t>
            </a:r>
          </a:p>
          <a:p>
            <a:r>
              <a:rPr lang="en-US" sz="2400" dirty="0" smtClean="0"/>
              <a:t>(Google: "things, not strings")</a:t>
            </a:r>
            <a:endParaRPr lang="en-US" sz="2400" dirty="0"/>
          </a:p>
        </p:txBody>
      </p:sp>
      <p:sp>
        <p:nvSpPr>
          <p:cNvPr id="832" name="TextBox 1"/>
          <p:cNvSpPr txBox="1"/>
          <p:nvPr/>
        </p:nvSpPr>
        <p:spPr>
          <a:xfrm>
            <a:off x="2195166" y="1246819"/>
            <a:ext cx="6948834" cy="193899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dd genetic &amp; pathway data, </a:t>
            </a:r>
          </a:p>
          <a:p>
            <a:r>
              <a:rPr lang="en-US" sz="2400" dirty="0" smtClean="0"/>
              <a:t>patient data, reports in social media, etc.</a:t>
            </a:r>
          </a:p>
          <a:p>
            <a:r>
              <a:rPr lang="en-US" sz="2400" b="0" dirty="0" smtClean="0"/>
              <a:t>→</a:t>
            </a:r>
            <a:r>
              <a:rPr lang="en-US" sz="2400" dirty="0" smtClean="0"/>
              <a:t>  bottlenecks: </a:t>
            </a:r>
            <a:r>
              <a:rPr lang="en-US" sz="2400" dirty="0" smtClean="0">
                <a:solidFill>
                  <a:srgbClr val="FF0000"/>
                </a:solidFill>
              </a:rPr>
              <a:t>data variety </a:t>
            </a:r>
            <a:r>
              <a:rPr lang="en-US" sz="2400" dirty="0" smtClean="0"/>
              <a:t>&amp; </a:t>
            </a:r>
            <a:r>
              <a:rPr lang="en-US" sz="2400" dirty="0" smtClean="0">
                <a:solidFill>
                  <a:srgbClr val="FF0000"/>
                </a:solidFill>
              </a:rPr>
              <a:t>data veracity</a:t>
            </a:r>
          </a:p>
          <a:p>
            <a:r>
              <a:rPr lang="en-US" sz="2400" b="0" dirty="0" smtClean="0"/>
              <a:t>→  </a:t>
            </a:r>
            <a:r>
              <a:rPr lang="en-US" sz="2400" dirty="0" smtClean="0"/>
              <a:t>key asset: digital background </a:t>
            </a:r>
            <a:r>
              <a:rPr lang="en-US" sz="2400" dirty="0" smtClean="0">
                <a:solidFill>
                  <a:srgbClr val="3333CC"/>
                </a:solidFill>
              </a:rPr>
              <a:t>knowledge</a:t>
            </a:r>
          </a:p>
          <a:p>
            <a:r>
              <a:rPr lang="en-US" sz="2400" dirty="0" smtClean="0">
                <a:solidFill>
                  <a:srgbClr val="3333CC"/>
                </a:solidFill>
              </a:rPr>
              <a:t>      </a:t>
            </a:r>
            <a:r>
              <a:rPr lang="en-US" sz="2400" dirty="0" smtClean="0"/>
              <a:t>for data cleaning, fusion, sense-making</a:t>
            </a:r>
          </a:p>
        </p:txBody>
      </p:sp>
    </p:spTree>
    <p:extLst>
      <p:ext uri="{BB962C8B-B14F-4D97-AF65-F5344CB8AC3E}">
        <p14:creationId xmlns:p14="http://schemas.microsoft.com/office/powerpoint/2010/main" val="26916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  <p:bldP spid="2" grpId="0" animBg="1"/>
      <p:bldP spid="8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79516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Use Case: Big Data Analytics</a:t>
            </a:r>
            <a:br>
              <a:rPr lang="en-US" dirty="0" smtClean="0"/>
            </a:br>
            <a:r>
              <a:rPr lang="en-US" sz="2800" dirty="0" smtClean="0"/>
              <a:t>(Side Effects of Drug Combinations)</a:t>
            </a:r>
          </a:p>
        </p:txBody>
      </p:sp>
      <p:grpSp>
        <p:nvGrpSpPr>
          <p:cNvPr id="449" name="Group 448"/>
          <p:cNvGrpSpPr/>
          <p:nvPr/>
        </p:nvGrpSpPr>
        <p:grpSpPr>
          <a:xfrm>
            <a:off x="5079499" y="997792"/>
            <a:ext cx="3943576" cy="5328592"/>
            <a:chOff x="5864104" y="1180234"/>
            <a:chExt cx="4627163" cy="5677766"/>
          </a:xfrm>
        </p:grpSpPr>
        <p:pic>
          <p:nvPicPr>
            <p:cNvPr id="4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180234"/>
              <a:ext cx="4623123" cy="587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104" y="1752625"/>
              <a:ext cx="4627163" cy="510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5" name="Group 454"/>
          <p:cNvGrpSpPr/>
          <p:nvPr/>
        </p:nvGrpSpPr>
        <p:grpSpPr>
          <a:xfrm>
            <a:off x="3443" y="979516"/>
            <a:ext cx="4856589" cy="5113780"/>
            <a:chOff x="5481477" y="1785954"/>
            <a:chExt cx="4738337" cy="5090473"/>
          </a:xfrm>
        </p:grpSpPr>
        <p:pic>
          <p:nvPicPr>
            <p:cNvPr id="45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477" y="3579809"/>
              <a:ext cx="4733833" cy="3296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7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613" y="2228714"/>
              <a:ext cx="4703201" cy="1353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8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612" y="1785954"/>
              <a:ext cx="4703201" cy="442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5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19" y="2843320"/>
            <a:ext cx="3046395" cy="358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456" y="6550223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http://dailymed.nlm.nih.gov</a:t>
            </a:r>
            <a:endParaRPr lang="en-US" sz="14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6936788" y="6530816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http://www.patient.co.uk</a:t>
            </a:r>
            <a:endParaRPr lang="en-US" sz="1400" b="0" dirty="0"/>
          </a:p>
        </p:txBody>
      </p:sp>
      <p:sp>
        <p:nvSpPr>
          <p:cNvPr id="447" name="TextBox 446"/>
          <p:cNvSpPr txBox="1"/>
          <p:nvPr/>
        </p:nvSpPr>
        <p:spPr>
          <a:xfrm>
            <a:off x="2692002" y="1450373"/>
            <a:ext cx="4615366" cy="3200876"/>
          </a:xfrm>
          <a:prstGeom prst="rect">
            <a:avLst/>
          </a:prstGeom>
          <a:solidFill>
            <a:srgbClr val="66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Deeper </a:t>
            </a:r>
            <a:r>
              <a:rPr lang="en-US" sz="2400" dirty="0" smtClean="0">
                <a:solidFill>
                  <a:srgbClr val="0000FF"/>
                </a:solidFill>
              </a:rPr>
              <a:t>insight</a:t>
            </a:r>
            <a:r>
              <a:rPr lang="en-US" sz="2400" dirty="0" smtClean="0"/>
              <a:t>  from both</a:t>
            </a:r>
          </a:p>
          <a:p>
            <a:r>
              <a:rPr lang="en-US" sz="2400" dirty="0" smtClean="0"/>
              <a:t>expert data &amp; social media: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i="1" dirty="0" smtClean="0"/>
              <a:t>actual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side effects </a:t>
            </a:r>
            <a:r>
              <a:rPr lang="en-US" dirty="0" smtClean="0"/>
              <a:t>of drugs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… and </a:t>
            </a:r>
            <a:r>
              <a:rPr lang="en-US" dirty="0" smtClean="0">
                <a:solidFill>
                  <a:srgbClr val="0000FF"/>
                </a:solidFill>
              </a:rPr>
              <a:t>drug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combinations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risk factors</a:t>
            </a:r>
            <a:r>
              <a:rPr lang="en-US" dirty="0" smtClean="0">
                <a:solidFill>
                  <a:srgbClr val="3333CC"/>
                </a:solidFill>
              </a:rPr>
              <a:t> </a:t>
            </a:r>
            <a:r>
              <a:rPr lang="en-US" dirty="0" smtClean="0"/>
              <a:t>and complications</a:t>
            </a:r>
          </a:p>
          <a:p>
            <a:r>
              <a:rPr lang="en-US" dirty="0" smtClean="0"/>
              <a:t>         of (wide-spread) </a:t>
            </a:r>
            <a:r>
              <a:rPr lang="en-US" dirty="0" smtClean="0">
                <a:solidFill>
                  <a:srgbClr val="0000FF"/>
                </a:solidFill>
              </a:rPr>
              <a:t>diseases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alternative therapies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aggregation &amp; comparison by</a:t>
            </a:r>
          </a:p>
          <a:p>
            <a:r>
              <a:rPr lang="en-US" dirty="0" smtClean="0"/>
              <a:t>          age, gender, life style, etc.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944" y="3341281"/>
            <a:ext cx="2092714" cy="87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040390"/>
            <a:ext cx="1754006" cy="769441"/>
          </a:xfrm>
          <a:prstGeom prst="rect">
            <a:avLst/>
          </a:prstGeom>
          <a:solidFill>
            <a:srgbClr val="99FF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Structured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Expert Data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2616" y="2104095"/>
            <a:ext cx="1016625" cy="769441"/>
          </a:xfrm>
          <a:prstGeom prst="rect">
            <a:avLst/>
          </a:prstGeom>
          <a:solidFill>
            <a:srgbClr val="99FF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Social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Media</a:t>
            </a:r>
          </a:p>
        </p:txBody>
      </p:sp>
      <p:sp>
        <p:nvSpPr>
          <p:cNvPr id="22" name="TextBox 1"/>
          <p:cNvSpPr txBox="1"/>
          <p:nvPr/>
        </p:nvSpPr>
        <p:spPr>
          <a:xfrm>
            <a:off x="251520" y="4960768"/>
            <a:ext cx="8568951" cy="1477328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arness </a:t>
            </a:r>
            <a:r>
              <a:rPr lang="en-US" sz="2400" dirty="0" smtClean="0">
                <a:solidFill>
                  <a:srgbClr val="0000FF"/>
                </a:solidFill>
              </a:rPr>
              <a:t>knowledge base(s) </a:t>
            </a:r>
            <a:r>
              <a:rPr lang="en-US" sz="2400" dirty="0" smtClean="0"/>
              <a:t>on</a:t>
            </a:r>
          </a:p>
          <a:p>
            <a:r>
              <a:rPr lang="en-US" b="0" dirty="0" smtClean="0"/>
              <a:t>          </a:t>
            </a:r>
            <a:r>
              <a:rPr lang="en-US" dirty="0" smtClean="0"/>
              <a:t>diseases, symptoms, drugs, biochemistry,</a:t>
            </a:r>
          </a:p>
          <a:p>
            <a:r>
              <a:rPr lang="en-US" dirty="0" smtClean="0"/>
              <a:t>          food, demography, geography, culture, life style,</a:t>
            </a:r>
          </a:p>
          <a:p>
            <a:r>
              <a:rPr lang="en-US" dirty="0" smtClean="0"/>
              <a:t>          jobs, transportation, etc. etc.</a:t>
            </a:r>
          </a:p>
        </p:txBody>
      </p:sp>
      <p:grpSp>
        <p:nvGrpSpPr>
          <p:cNvPr id="19" name="Gruppieren 749"/>
          <p:cNvGrpSpPr/>
          <p:nvPr/>
        </p:nvGrpSpPr>
        <p:grpSpPr>
          <a:xfrm>
            <a:off x="41251" y="124729"/>
            <a:ext cx="1216533" cy="909532"/>
            <a:chOff x="7236296" y="2996952"/>
            <a:chExt cx="1907700" cy="1440160"/>
          </a:xfrm>
        </p:grpSpPr>
        <p:grpSp>
          <p:nvGrpSpPr>
            <p:cNvPr id="21" name="Gruppieren 322"/>
            <p:cNvGrpSpPr/>
            <p:nvPr/>
          </p:nvGrpSpPr>
          <p:grpSpPr>
            <a:xfrm>
              <a:off x="7236296" y="2996952"/>
              <a:ext cx="1508194" cy="1440160"/>
              <a:chOff x="7635806" y="2996952"/>
              <a:chExt cx="1508194" cy="1440160"/>
            </a:xfrm>
          </p:grpSpPr>
          <p:pic>
            <p:nvPicPr>
              <p:cNvPr id="24" name="Picture 5" descr="globe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635806" y="2996952"/>
                <a:ext cx="1508194" cy="144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Zylinder 265"/>
              <p:cNvSpPr/>
              <p:nvPr/>
            </p:nvSpPr>
            <p:spPr bwMode="auto">
              <a:xfrm>
                <a:off x="7812360" y="3212976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99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Zylinder 266"/>
              <p:cNvSpPr/>
              <p:nvPr/>
            </p:nvSpPr>
            <p:spPr bwMode="auto">
              <a:xfrm>
                <a:off x="8244408" y="364502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33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Zylinder 267"/>
              <p:cNvSpPr/>
              <p:nvPr/>
            </p:nvSpPr>
            <p:spPr bwMode="auto">
              <a:xfrm>
                <a:off x="8460432" y="4077072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Zylinder 268"/>
              <p:cNvSpPr/>
              <p:nvPr/>
            </p:nvSpPr>
            <p:spPr bwMode="auto">
              <a:xfrm>
                <a:off x="7884368" y="400506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Zylinder 269"/>
              <p:cNvSpPr/>
              <p:nvPr/>
            </p:nvSpPr>
            <p:spPr bwMode="auto">
              <a:xfrm>
                <a:off x="8855968" y="364502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Zylinder 270"/>
              <p:cNvSpPr/>
              <p:nvPr/>
            </p:nvSpPr>
            <p:spPr bwMode="auto">
              <a:xfrm>
                <a:off x="8532440" y="3068960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1" name="Gerade Verbindung 272"/>
              <p:cNvCxnSpPr>
                <a:stCxn id="25" idx="4"/>
                <a:endCxn id="30" idx="2"/>
              </p:cNvCxnSpPr>
              <p:nvPr/>
            </p:nvCxnSpPr>
            <p:spPr bwMode="auto">
              <a:xfrm flipV="1">
                <a:off x="8100392" y="3212976"/>
                <a:ext cx="432048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Gerade Verbindung 273"/>
              <p:cNvCxnSpPr>
                <a:stCxn id="28" idx="1"/>
                <a:endCxn id="25" idx="3"/>
              </p:cNvCxnSpPr>
              <p:nvPr/>
            </p:nvCxnSpPr>
            <p:spPr bwMode="auto">
              <a:xfrm flipH="1" flipV="1">
                <a:off x="7956376" y="3501008"/>
                <a:ext cx="72008" cy="50405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Gerade Verbindung 276"/>
              <p:cNvCxnSpPr>
                <a:stCxn id="26" idx="1"/>
                <a:endCxn id="30" idx="3"/>
              </p:cNvCxnSpPr>
              <p:nvPr/>
            </p:nvCxnSpPr>
            <p:spPr bwMode="auto">
              <a:xfrm flipV="1">
                <a:off x="8388424" y="3356992"/>
                <a:ext cx="288032" cy="28803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Gerade Verbindung 279"/>
              <p:cNvCxnSpPr>
                <a:stCxn id="27" idx="1"/>
                <a:endCxn id="26" idx="3"/>
              </p:cNvCxnSpPr>
              <p:nvPr/>
            </p:nvCxnSpPr>
            <p:spPr bwMode="auto">
              <a:xfrm flipH="1" flipV="1">
                <a:off x="8388424" y="3933056"/>
                <a:ext cx="216024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Gerade Verbindung 285"/>
              <p:cNvCxnSpPr>
                <a:stCxn id="27" idx="2"/>
                <a:endCxn id="28" idx="4"/>
              </p:cNvCxnSpPr>
              <p:nvPr/>
            </p:nvCxnSpPr>
            <p:spPr bwMode="auto">
              <a:xfrm flipH="1" flipV="1">
                <a:off x="8172400" y="4149080"/>
                <a:ext cx="288032" cy="7200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Gerade Verbindung 288"/>
              <p:cNvCxnSpPr>
                <a:stCxn id="26" idx="3"/>
                <a:endCxn id="28" idx="4"/>
              </p:cNvCxnSpPr>
              <p:nvPr/>
            </p:nvCxnSpPr>
            <p:spPr bwMode="auto">
              <a:xfrm flipH="1">
                <a:off x="8172400" y="3933056"/>
                <a:ext cx="216024" cy="21602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Gerade Verbindung 292"/>
              <p:cNvCxnSpPr>
                <a:stCxn id="29" idx="1"/>
                <a:endCxn id="30" idx="3"/>
              </p:cNvCxnSpPr>
              <p:nvPr/>
            </p:nvCxnSpPr>
            <p:spPr bwMode="auto">
              <a:xfrm flipH="1" flipV="1">
                <a:off x="8676456" y="3356992"/>
                <a:ext cx="323528" cy="28803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Gerade Verbindung 295"/>
              <p:cNvCxnSpPr>
                <a:stCxn id="27" idx="1"/>
                <a:endCxn id="29" idx="3"/>
              </p:cNvCxnSpPr>
              <p:nvPr/>
            </p:nvCxnSpPr>
            <p:spPr bwMode="auto">
              <a:xfrm flipV="1">
                <a:off x="8604448" y="3933056"/>
                <a:ext cx="395536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3" name="Textfeld 452"/>
            <p:cNvSpPr txBox="1"/>
            <p:nvPr/>
          </p:nvSpPr>
          <p:spPr>
            <a:xfrm rot="5400000">
              <a:off x="8820798" y="360051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24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9" name="Gruppieren 157"/>
          <p:cNvGrpSpPr>
            <a:grpSpLocks/>
          </p:cNvGrpSpPr>
          <p:nvPr/>
        </p:nvGrpSpPr>
        <p:grpSpPr bwMode="auto">
          <a:xfrm>
            <a:off x="8013820" y="154151"/>
            <a:ext cx="1009255" cy="995078"/>
            <a:chOff x="5575182" y="637228"/>
            <a:chExt cx="2508842" cy="2508842"/>
          </a:xfrm>
        </p:grpSpPr>
        <p:pic>
          <p:nvPicPr>
            <p:cNvPr id="40" name="Picture 5" descr="glo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182" y="637228"/>
              <a:ext cx="2508842" cy="250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669"/>
            <p:cNvGrpSpPr>
              <a:grpSpLocks/>
            </p:cNvGrpSpPr>
            <p:nvPr/>
          </p:nvGrpSpPr>
          <p:grpSpPr bwMode="auto">
            <a:xfrm>
              <a:off x="6876256" y="1340768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98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99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0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1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2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3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4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5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6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7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42" name="Group 669"/>
            <p:cNvGrpSpPr>
              <a:grpSpLocks/>
            </p:cNvGrpSpPr>
            <p:nvPr/>
          </p:nvGrpSpPr>
          <p:grpSpPr bwMode="auto">
            <a:xfrm>
              <a:off x="6516216" y="2636912"/>
              <a:ext cx="288031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88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89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2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3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4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5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6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43" name="Group 669"/>
            <p:cNvGrpSpPr>
              <a:grpSpLocks/>
            </p:cNvGrpSpPr>
            <p:nvPr/>
          </p:nvGrpSpPr>
          <p:grpSpPr bwMode="auto">
            <a:xfrm>
              <a:off x="7524329" y="2276872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78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79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0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1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6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44" name="Group 669"/>
            <p:cNvGrpSpPr>
              <a:grpSpLocks/>
            </p:cNvGrpSpPr>
            <p:nvPr/>
          </p:nvGrpSpPr>
          <p:grpSpPr bwMode="auto">
            <a:xfrm>
              <a:off x="5796136" y="1124744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68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CC66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9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5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6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7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45" name="Gekrümmte Verbindung 163"/>
            <p:cNvCxnSpPr>
              <a:cxnSpLocks noChangeShapeType="1"/>
            </p:cNvCxnSpPr>
            <p:nvPr/>
          </p:nvCxnSpPr>
          <p:spPr bwMode="auto">
            <a:xfrm rot="16200000" flipH="1">
              <a:off x="6480438" y="1052156"/>
              <a:ext cx="719595" cy="1728193"/>
            </a:xfrm>
            <a:prstGeom prst="curvedConnector3">
              <a:avLst>
                <a:gd name="adj1" fmla="val 72944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Gekrümmte Verbindung 164"/>
            <p:cNvCxnSpPr>
              <a:cxnSpLocks noChangeShapeType="1"/>
            </p:cNvCxnSpPr>
            <p:nvPr/>
          </p:nvCxnSpPr>
          <p:spPr bwMode="auto">
            <a:xfrm>
              <a:off x="6156176" y="1340190"/>
              <a:ext cx="720046" cy="216024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Gekrümmte Verbindung 165"/>
            <p:cNvCxnSpPr>
              <a:cxnSpLocks noChangeShapeType="1"/>
            </p:cNvCxnSpPr>
            <p:nvPr/>
          </p:nvCxnSpPr>
          <p:spPr bwMode="auto">
            <a:xfrm flipV="1">
              <a:off x="6804247" y="2492318"/>
              <a:ext cx="720048" cy="360040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Gekrümmte Verbindung 166"/>
            <p:cNvCxnSpPr>
              <a:cxnSpLocks noChangeShapeType="1"/>
            </p:cNvCxnSpPr>
            <p:nvPr/>
          </p:nvCxnSpPr>
          <p:spPr bwMode="auto">
            <a:xfrm rot="16200000" flipV="1">
              <a:off x="7128511" y="1700229"/>
              <a:ext cx="503571" cy="648073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9" name="Group 669"/>
            <p:cNvGrpSpPr>
              <a:grpSpLocks/>
            </p:cNvGrpSpPr>
            <p:nvPr/>
          </p:nvGrpSpPr>
          <p:grpSpPr bwMode="auto">
            <a:xfrm>
              <a:off x="6228184" y="2060848"/>
              <a:ext cx="288031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58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9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5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6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50" name="Picture 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80112" y="1700808"/>
              <a:ext cx="326744" cy="466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980728"/>
              <a:ext cx="311889" cy="41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628800"/>
              <a:ext cx="302010" cy="44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" name="Gekrümmte Verbindung 171"/>
            <p:cNvCxnSpPr>
              <a:cxnSpLocks noChangeShapeType="1"/>
            </p:cNvCxnSpPr>
            <p:nvPr/>
          </p:nvCxnSpPr>
          <p:spPr bwMode="auto">
            <a:xfrm rot="10800000" flipV="1">
              <a:off x="7236296" y="1189986"/>
              <a:ext cx="288032" cy="366227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Form 172"/>
            <p:cNvCxnSpPr>
              <a:cxnSpLocks noChangeShapeType="1"/>
            </p:cNvCxnSpPr>
            <p:nvPr/>
          </p:nvCxnSpPr>
          <p:spPr bwMode="auto">
            <a:xfrm rot="16200000" flipH="1">
              <a:off x="5931266" y="1979403"/>
              <a:ext cx="109108" cy="484673"/>
            </a:xfrm>
            <a:prstGeom prst="curvedConnector2">
              <a:avLst/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Gekrümmte Verbindung 173"/>
            <p:cNvCxnSpPr>
              <a:cxnSpLocks noChangeShapeType="1"/>
            </p:cNvCxnSpPr>
            <p:nvPr/>
          </p:nvCxnSpPr>
          <p:spPr bwMode="auto">
            <a:xfrm rot="5400000">
              <a:off x="7695788" y="2080481"/>
              <a:ext cx="204115" cy="187025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Form 174"/>
            <p:cNvCxnSpPr>
              <a:cxnSpLocks noChangeShapeType="1"/>
            </p:cNvCxnSpPr>
            <p:nvPr/>
          </p:nvCxnSpPr>
          <p:spPr bwMode="auto">
            <a:xfrm rot="16200000" flipH="1">
              <a:off x="5787250" y="2123419"/>
              <a:ext cx="685172" cy="772705"/>
            </a:xfrm>
            <a:prstGeom prst="curvedConnector2">
              <a:avLst/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Gekrümmte Verbindung 175"/>
            <p:cNvCxnSpPr>
              <a:cxnSpLocks noChangeShapeType="1"/>
            </p:cNvCxnSpPr>
            <p:nvPr/>
          </p:nvCxnSpPr>
          <p:spPr bwMode="auto">
            <a:xfrm flipV="1">
              <a:off x="5906856" y="1189987"/>
              <a:ext cx="1617472" cy="744010"/>
            </a:xfrm>
            <a:prstGeom prst="curvedConnector3">
              <a:avLst>
                <a:gd name="adj1" fmla="val 38222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9724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1407133"/>
            <a:ext cx="9144000" cy="3165036"/>
          </a:xfrm>
          <a:prstGeom prst="rect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4572169"/>
            <a:ext cx="9144000" cy="2370128"/>
          </a:xfrm>
          <a:prstGeom prst="rect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711960"/>
            <a:ext cx="9144000" cy="695172"/>
          </a:xfrm>
          <a:prstGeom prst="rect">
            <a:avLst/>
          </a:prstGeom>
          <a:solidFill>
            <a:srgbClr val="99FF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Big Data + Text Analytics  </a:t>
            </a:r>
          </a:p>
        </p:txBody>
      </p:sp>
      <p:sp>
        <p:nvSpPr>
          <p:cNvPr id="168" name="Textfeld 167"/>
          <p:cNvSpPr txBox="1"/>
          <p:nvPr/>
        </p:nvSpPr>
        <p:spPr>
          <a:xfrm>
            <a:off x="2500118" y="1448938"/>
            <a:ext cx="5589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 covered which other singer?</a:t>
            </a:r>
          </a:p>
          <a:p>
            <a:r>
              <a:rPr lang="en-US" dirty="0" smtClean="0"/>
              <a:t>Who influenced which other musicians?</a:t>
            </a:r>
            <a:endParaRPr lang="en-US" dirty="0"/>
          </a:p>
        </p:txBody>
      </p:sp>
      <p:sp>
        <p:nvSpPr>
          <p:cNvPr id="172" name="Textfeld 171"/>
          <p:cNvSpPr txBox="1"/>
          <p:nvPr/>
        </p:nvSpPr>
        <p:spPr>
          <a:xfrm>
            <a:off x="215547" y="142912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Entertainment:</a:t>
            </a:r>
            <a:endParaRPr lang="en-US" sz="2400" dirty="0"/>
          </a:p>
        </p:txBody>
      </p:sp>
      <p:sp>
        <p:nvSpPr>
          <p:cNvPr id="169" name="Textfeld 168"/>
          <p:cNvSpPr txBox="1"/>
          <p:nvPr/>
        </p:nvSpPr>
        <p:spPr>
          <a:xfrm>
            <a:off x="1913043" y="909749"/>
            <a:ext cx="6014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Drugs (combinations) and their side effects</a:t>
            </a:r>
          </a:p>
        </p:txBody>
      </p:sp>
      <p:sp>
        <p:nvSpPr>
          <p:cNvPr id="173" name="Textfeld 172"/>
          <p:cNvSpPr txBox="1"/>
          <p:nvPr/>
        </p:nvSpPr>
        <p:spPr>
          <a:xfrm>
            <a:off x="213473" y="909749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Health:</a:t>
            </a:r>
            <a:endParaRPr lang="en-US" sz="2400" dirty="0"/>
          </a:p>
        </p:txBody>
      </p:sp>
      <p:sp>
        <p:nvSpPr>
          <p:cNvPr id="175" name="Textfeld 174"/>
          <p:cNvSpPr txBox="1"/>
          <p:nvPr/>
        </p:nvSpPr>
        <p:spPr>
          <a:xfrm>
            <a:off x="1932763" y="2286694"/>
            <a:ext cx="63498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Politicians' positions on controversial topics </a:t>
            </a:r>
          </a:p>
          <a:p>
            <a:r>
              <a:rPr lang="en-US" dirty="0" smtClean="0"/>
              <a:t>and their involvement with industry</a:t>
            </a:r>
          </a:p>
        </p:txBody>
      </p:sp>
      <p:sp>
        <p:nvSpPr>
          <p:cNvPr id="176" name="Textfeld 175"/>
          <p:cNvSpPr txBox="1"/>
          <p:nvPr/>
        </p:nvSpPr>
        <p:spPr>
          <a:xfrm>
            <a:off x="233193" y="2286694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Politics:</a:t>
            </a:r>
            <a:endParaRPr lang="en-US" sz="2400" dirty="0"/>
          </a:p>
        </p:txBody>
      </p:sp>
      <p:sp>
        <p:nvSpPr>
          <p:cNvPr id="14" name="Textfeld 13"/>
          <p:cNvSpPr txBox="1"/>
          <p:nvPr/>
        </p:nvSpPr>
        <p:spPr>
          <a:xfrm>
            <a:off x="1929067" y="3127919"/>
            <a:ext cx="6688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Customer opinions on small-company products,</a:t>
            </a:r>
          </a:p>
          <a:p>
            <a:r>
              <a:rPr lang="en-US" dirty="0" smtClean="0"/>
              <a:t>gathered from social media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29497" y="3127919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Business:</a:t>
            </a:r>
            <a:endParaRPr lang="en-US" sz="2400" dirty="0"/>
          </a:p>
        </p:txBody>
      </p:sp>
      <p:sp>
        <p:nvSpPr>
          <p:cNvPr id="20" name="Textfeld 170"/>
          <p:cNvSpPr txBox="1"/>
          <p:nvPr/>
        </p:nvSpPr>
        <p:spPr>
          <a:xfrm>
            <a:off x="827584" y="5013176"/>
            <a:ext cx="674415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Identify relevant </a:t>
            </a:r>
            <a:r>
              <a:rPr lang="en-US" dirty="0" smtClean="0">
                <a:solidFill>
                  <a:srgbClr val="0000FF"/>
                </a:solidFill>
              </a:rPr>
              <a:t>contents sources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Identify </a:t>
            </a:r>
            <a:r>
              <a:rPr lang="en-US" dirty="0" smtClean="0">
                <a:solidFill>
                  <a:srgbClr val="0000FF"/>
                </a:solidFill>
              </a:rPr>
              <a:t>entities</a:t>
            </a:r>
            <a:r>
              <a:rPr lang="en-US" dirty="0" smtClean="0"/>
              <a:t> of interest &amp; their </a:t>
            </a:r>
            <a:r>
              <a:rPr lang="en-US" dirty="0" smtClean="0">
                <a:solidFill>
                  <a:srgbClr val="0000FF"/>
                </a:solidFill>
              </a:rPr>
              <a:t>relationships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Position </a:t>
            </a:r>
            <a:r>
              <a:rPr lang="en-US" dirty="0" smtClean="0">
                <a:solidFill>
                  <a:srgbClr val="0000FF"/>
                </a:solidFill>
              </a:rPr>
              <a:t>in time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0000FF"/>
                </a:solidFill>
              </a:rPr>
              <a:t>space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Group and </a:t>
            </a:r>
            <a:r>
              <a:rPr lang="en-US" dirty="0" smtClean="0">
                <a:solidFill>
                  <a:srgbClr val="0000FF"/>
                </a:solidFill>
              </a:rPr>
              <a:t>aggregate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Find insightful </a:t>
            </a:r>
            <a:r>
              <a:rPr lang="en-US" dirty="0" smtClean="0">
                <a:solidFill>
                  <a:srgbClr val="0000FF"/>
                </a:solidFill>
              </a:rPr>
              <a:t>patterns</a:t>
            </a:r>
            <a:r>
              <a:rPr lang="en-US" dirty="0" smtClean="0"/>
              <a:t> &amp; predict </a:t>
            </a:r>
            <a:r>
              <a:rPr lang="en-US" dirty="0" smtClean="0">
                <a:solidFill>
                  <a:srgbClr val="0000FF"/>
                </a:solidFill>
              </a:rPr>
              <a:t>trends</a:t>
            </a:r>
          </a:p>
        </p:txBody>
      </p:sp>
      <p:sp>
        <p:nvSpPr>
          <p:cNvPr id="21" name="Textfeld 173"/>
          <p:cNvSpPr txBox="1"/>
          <p:nvPr/>
        </p:nvSpPr>
        <p:spPr>
          <a:xfrm>
            <a:off x="323528" y="4551511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General Design Pattern:</a:t>
            </a:r>
            <a:endParaRPr lang="en-US" sz="2400" dirty="0"/>
          </a:p>
        </p:txBody>
      </p:sp>
      <p:sp>
        <p:nvSpPr>
          <p:cNvPr id="22" name="Textfeld 13"/>
          <p:cNvSpPr txBox="1"/>
          <p:nvPr/>
        </p:nvSpPr>
        <p:spPr>
          <a:xfrm>
            <a:off x="2350542" y="3939166"/>
            <a:ext cx="53178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Trends in society, cultural factors, etc.</a:t>
            </a:r>
          </a:p>
        </p:txBody>
      </p:sp>
      <p:sp>
        <p:nvSpPr>
          <p:cNvPr id="23" name="Textfeld 14"/>
          <p:cNvSpPr txBox="1"/>
          <p:nvPr/>
        </p:nvSpPr>
        <p:spPr>
          <a:xfrm>
            <a:off x="229497" y="3918155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Culturomics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529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-396552" y="0"/>
            <a:ext cx="10009112" cy="69215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Knowledge Bases &amp; Big Data Analytics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043608" y="1772816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Scalable algorithms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043608" y="2348880"/>
            <a:ext cx="32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Distributed platforms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23528" y="980728"/>
            <a:ext cx="3329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800" dirty="0" smtClean="0">
                <a:latin typeface="+mj-lt"/>
              </a:rPr>
              <a:t>Big Data Analytics</a:t>
            </a:r>
          </a:p>
        </p:txBody>
      </p:sp>
      <p:sp>
        <p:nvSpPr>
          <p:cNvPr id="28" name="Stern mit 5 Zacken 27"/>
          <p:cNvSpPr/>
          <p:nvPr/>
        </p:nvSpPr>
        <p:spPr bwMode="auto">
          <a:xfrm>
            <a:off x="432048" y="1772816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Stern mit 5 Zacken 28"/>
          <p:cNvSpPr/>
          <p:nvPr/>
        </p:nvSpPr>
        <p:spPr bwMode="auto">
          <a:xfrm>
            <a:off x="432048" y="2348880"/>
            <a:ext cx="432048" cy="410344"/>
          </a:xfrm>
          <a:prstGeom prst="star5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2048" y="2924944"/>
            <a:ext cx="4763659" cy="3175903"/>
            <a:chOff x="432048" y="2924944"/>
            <a:chExt cx="4763659" cy="3175903"/>
          </a:xfrm>
        </p:grpSpPr>
        <p:sp>
          <p:nvSpPr>
            <p:cNvPr id="18" name="Textfeld 17"/>
            <p:cNvSpPr txBox="1"/>
            <p:nvPr/>
          </p:nvSpPr>
          <p:spPr>
            <a:xfrm>
              <a:off x="1043608" y="3645024"/>
              <a:ext cx="40571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/>
              <a:r>
                <a:rPr lang="en-US" sz="2400" dirty="0" smtClean="0">
                  <a:latin typeface="+mj-lt"/>
                </a:rPr>
                <a:t>Tapping unstructured data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043608" y="4293096"/>
              <a:ext cx="4152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>
                <a:lnSpc>
                  <a:spcPts val="2400"/>
                </a:lnSpc>
              </a:pPr>
              <a:r>
                <a:rPr lang="en-US" sz="2400" dirty="0" smtClean="0">
                  <a:latin typeface="+mj-lt"/>
                </a:rPr>
                <a:t>Connecting structured &amp;</a:t>
              </a:r>
            </a:p>
            <a:p>
              <a:pPr marL="0">
                <a:lnSpc>
                  <a:spcPts val="2400"/>
                </a:lnSpc>
              </a:pPr>
              <a:r>
                <a:rPr lang="en-US" sz="2400" dirty="0" smtClean="0">
                  <a:latin typeface="+mj-lt"/>
                </a:rPr>
                <a:t>unstructured data sources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043608" y="2924944"/>
              <a:ext cx="3930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/>
              <a:r>
                <a:rPr lang="en-US" sz="2400" dirty="0" smtClean="0">
                  <a:latin typeface="+mj-lt"/>
                </a:rPr>
                <a:t>Discovering data sources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043608" y="5085184"/>
              <a:ext cx="348165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>
                <a:lnSpc>
                  <a:spcPts val="2400"/>
                </a:lnSpc>
              </a:pPr>
              <a:r>
                <a:rPr lang="en-US" sz="2400" dirty="0" smtClean="0">
                  <a:latin typeface="+mj-lt"/>
                </a:rPr>
                <a:t>Making sense of </a:t>
              </a:r>
            </a:p>
            <a:p>
              <a:pPr marL="0">
                <a:lnSpc>
                  <a:spcPts val="2400"/>
                </a:lnSpc>
              </a:pPr>
              <a:r>
                <a:rPr lang="en-US" sz="2400" dirty="0" smtClean="0">
                  <a:latin typeface="+mj-lt"/>
                </a:rPr>
                <a:t>heterogeneous, dirty, </a:t>
              </a:r>
            </a:p>
            <a:p>
              <a:pPr marL="0">
                <a:lnSpc>
                  <a:spcPts val="2400"/>
                </a:lnSpc>
              </a:pPr>
              <a:r>
                <a:rPr lang="en-US" sz="2400" dirty="0" smtClean="0">
                  <a:latin typeface="+mj-lt"/>
                </a:rPr>
                <a:t>or uncertain data</a:t>
              </a:r>
            </a:p>
          </p:txBody>
        </p:sp>
        <p:sp>
          <p:nvSpPr>
            <p:cNvPr id="30" name="Stern mit 5 Zacken 29"/>
            <p:cNvSpPr/>
            <p:nvPr/>
          </p:nvSpPr>
          <p:spPr bwMode="auto">
            <a:xfrm>
              <a:off x="432048" y="2924944"/>
              <a:ext cx="432048" cy="410344"/>
            </a:xfrm>
            <a:prstGeom prst="star5">
              <a:avLst/>
            </a:prstGeom>
            <a:solidFill>
              <a:srgbClr val="00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Stern mit 5 Zacken 30"/>
            <p:cNvSpPr/>
            <p:nvPr/>
          </p:nvSpPr>
          <p:spPr bwMode="auto">
            <a:xfrm>
              <a:off x="432048" y="3645024"/>
              <a:ext cx="432048" cy="410344"/>
            </a:xfrm>
            <a:prstGeom prst="star5">
              <a:avLst/>
            </a:prstGeom>
            <a:solidFill>
              <a:srgbClr val="00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Stern mit 5 Zacken 31"/>
            <p:cNvSpPr/>
            <p:nvPr/>
          </p:nvSpPr>
          <p:spPr bwMode="auto">
            <a:xfrm>
              <a:off x="432048" y="4293096"/>
              <a:ext cx="432048" cy="410344"/>
            </a:xfrm>
            <a:prstGeom prst="star5">
              <a:avLst/>
            </a:prstGeom>
            <a:solidFill>
              <a:srgbClr val="00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Stern mit 5 Zacken 32"/>
            <p:cNvSpPr/>
            <p:nvPr/>
          </p:nvSpPr>
          <p:spPr bwMode="auto">
            <a:xfrm>
              <a:off x="432048" y="5013176"/>
              <a:ext cx="432048" cy="410344"/>
            </a:xfrm>
            <a:prstGeom prst="star5">
              <a:avLst/>
            </a:prstGeom>
            <a:solidFill>
              <a:srgbClr val="00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6732240" y="3068960"/>
            <a:ext cx="2101857" cy="2431435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sz="2800" dirty="0" smtClean="0">
                <a:latin typeface="+mj-lt"/>
              </a:rPr>
              <a:t>Knowledge</a:t>
            </a:r>
          </a:p>
          <a:p>
            <a:pPr marL="0"/>
            <a:r>
              <a:rPr lang="en-US" sz="2800" dirty="0" smtClean="0">
                <a:latin typeface="+mj-lt"/>
              </a:rPr>
              <a:t>Bases:</a:t>
            </a:r>
          </a:p>
          <a:p>
            <a:pPr marL="0"/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entities</a:t>
            </a:r>
            <a:r>
              <a:rPr lang="en-US" sz="2400" dirty="0" smtClean="0">
                <a:latin typeface="+mj-lt"/>
              </a:rPr>
              <a:t>,</a:t>
            </a:r>
          </a:p>
          <a:p>
            <a:pPr marL="0"/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relations</a:t>
            </a:r>
            <a:r>
              <a:rPr lang="en-US" sz="2400" dirty="0" smtClean="0">
                <a:latin typeface="+mj-lt"/>
              </a:rPr>
              <a:t>,</a:t>
            </a:r>
          </a:p>
          <a:p>
            <a:pPr marL="0"/>
            <a:r>
              <a:rPr lang="en-US" sz="2400" dirty="0" smtClean="0">
                <a:latin typeface="+mj-lt"/>
              </a:rPr>
              <a:t>time, space,</a:t>
            </a:r>
          </a:p>
          <a:p>
            <a:pPr marL="0"/>
            <a:r>
              <a:rPr lang="en-US" sz="2400" dirty="0" smtClean="0">
                <a:latin typeface="+mj-lt"/>
              </a:rPr>
              <a:t> …</a:t>
            </a:r>
          </a:p>
        </p:txBody>
      </p:sp>
      <p:cxnSp>
        <p:nvCxnSpPr>
          <p:cNvPr id="36" name="Form 35"/>
          <p:cNvCxnSpPr>
            <a:stCxn id="24" idx="3"/>
            <a:endCxn id="34" idx="0"/>
          </p:cNvCxnSpPr>
          <p:nvPr/>
        </p:nvCxnSpPr>
        <p:spPr bwMode="auto">
          <a:xfrm>
            <a:off x="4134519" y="2003649"/>
            <a:ext cx="3648650" cy="1065311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Form 37"/>
          <p:cNvCxnSpPr>
            <a:stCxn id="25" idx="3"/>
            <a:endCxn id="34" idx="0"/>
          </p:cNvCxnSpPr>
          <p:nvPr/>
        </p:nvCxnSpPr>
        <p:spPr bwMode="auto">
          <a:xfrm>
            <a:off x="4339703" y="2579713"/>
            <a:ext cx="3443466" cy="489247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krümmte Verbindung 42"/>
          <p:cNvCxnSpPr>
            <a:stCxn id="34" idx="1"/>
            <a:endCxn id="23" idx="3"/>
          </p:cNvCxnSpPr>
          <p:nvPr/>
        </p:nvCxnSpPr>
        <p:spPr bwMode="auto">
          <a:xfrm rot="10800000">
            <a:off x="4974492" y="3155778"/>
            <a:ext cx="1757748" cy="11289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krümmte Verbindung 44"/>
          <p:cNvCxnSpPr>
            <a:stCxn id="34" idx="1"/>
            <a:endCxn id="18" idx="3"/>
          </p:cNvCxnSpPr>
          <p:nvPr/>
        </p:nvCxnSpPr>
        <p:spPr bwMode="auto">
          <a:xfrm rot="10800000">
            <a:off x="5100744" y="3875858"/>
            <a:ext cx="1631496" cy="40882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krümmte Verbindung 46"/>
          <p:cNvCxnSpPr>
            <a:stCxn id="34" idx="1"/>
            <a:endCxn id="22" idx="3"/>
          </p:cNvCxnSpPr>
          <p:nvPr/>
        </p:nvCxnSpPr>
        <p:spPr bwMode="auto">
          <a:xfrm rot="10800000" flipV="1">
            <a:off x="5195708" y="4284677"/>
            <a:ext cx="1536533" cy="36236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krümmte Verbindung 48"/>
          <p:cNvCxnSpPr>
            <a:stCxn id="34" idx="1"/>
          </p:cNvCxnSpPr>
          <p:nvPr/>
        </p:nvCxnSpPr>
        <p:spPr bwMode="auto">
          <a:xfrm rot="10800000" flipV="1">
            <a:off x="4427984" y="4284678"/>
            <a:ext cx="2304256" cy="1232554"/>
          </a:xfrm>
          <a:prstGeom prst="curvedConnector3">
            <a:avLst>
              <a:gd name="adj1" fmla="val 34127"/>
            </a:avLst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529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8097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848" y="1484784"/>
            <a:ext cx="8229600" cy="5217443"/>
          </a:xfrm>
        </p:spPr>
        <p:txBody>
          <a:bodyPr/>
          <a:lstStyle/>
          <a:p>
            <a:pPr marL="514350" indent="-514350">
              <a:buAutoNum type="arabicParenBoth"/>
            </a:pPr>
            <a:r>
              <a:rPr lang="en-US" dirty="0" smtClean="0"/>
              <a:t> Create your </a:t>
            </a:r>
            <a:r>
              <a:rPr lang="en-US" b="1" dirty="0" smtClean="0">
                <a:solidFill>
                  <a:srgbClr val="0000FF"/>
                </a:solidFill>
              </a:rPr>
              <a:t>own knowledge base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from </a:t>
            </a: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Wikipedia articles about "</a:t>
            </a:r>
            <a:r>
              <a:rPr lang="en-US" i="1" dirty="0" smtClean="0"/>
              <a:t>Scientists"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dirty="0" smtClean="0"/>
              <a:t>(2) Extract </a:t>
            </a:r>
            <a:r>
              <a:rPr lang="en-US" b="1" dirty="0" smtClean="0">
                <a:solidFill>
                  <a:srgbClr val="0000FF"/>
                </a:solidFill>
              </a:rPr>
              <a:t>binary relations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with facts about 	</a:t>
            </a:r>
            <a:r>
              <a:rPr lang="en-US" i="1" dirty="0" smtClean="0"/>
              <a:t>persons</a:t>
            </a:r>
            <a:r>
              <a:rPr lang="en-US" dirty="0" smtClean="0"/>
              <a:t>, </a:t>
            </a:r>
            <a:r>
              <a:rPr lang="en-US" i="1" dirty="0" smtClean="0"/>
              <a:t>organizations</a:t>
            </a:r>
            <a:r>
              <a:rPr lang="en-US" dirty="0" smtClean="0"/>
              <a:t>, </a:t>
            </a:r>
            <a:r>
              <a:rPr lang="en-US" i="1" dirty="0" smtClean="0"/>
              <a:t>locations</a:t>
            </a:r>
            <a:r>
              <a:rPr lang="en-US" dirty="0" smtClean="0"/>
              <a:t> and 	other entity types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(3) </a:t>
            </a:r>
            <a:r>
              <a:rPr lang="en-US" b="1" dirty="0" smtClean="0">
                <a:solidFill>
                  <a:srgbClr val="0000FF"/>
                </a:solidFill>
              </a:rPr>
              <a:t>Integrate</a:t>
            </a:r>
            <a:r>
              <a:rPr lang="en-US" dirty="0" smtClean="0"/>
              <a:t> your facts into the </a:t>
            </a:r>
            <a:r>
              <a:rPr lang="en-US" b="1" dirty="0" smtClean="0">
                <a:solidFill>
                  <a:srgbClr val="0000FF"/>
                </a:solidFill>
              </a:rPr>
              <a:t>YAGO2  	knowledge base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71"/>
            <a:ext cx="9144000" cy="765175"/>
          </a:xfrm>
        </p:spPr>
        <p:txBody>
          <a:bodyPr/>
          <a:lstStyle/>
          <a:p>
            <a:r>
              <a:rPr lang="de-DE" sz="3200" dirty="0" err="1" smtClean="0"/>
              <a:t>Jyväskylä</a:t>
            </a:r>
            <a:r>
              <a:rPr lang="de-DE" sz="3200" dirty="0" smtClean="0"/>
              <a:t> Summer School: IE Challenge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10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8312" y="947861"/>
            <a:ext cx="8675688" cy="500141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 smtClean="0"/>
              <a:t>Download dump of </a:t>
            </a:r>
            <a:r>
              <a:rPr lang="en-US" sz="2800" b="1" dirty="0" smtClean="0">
                <a:hlinkClick r:id="rId2"/>
              </a:rPr>
              <a:t>10 900 Wikipedia articles</a:t>
            </a:r>
            <a:r>
              <a:rPr lang="en-US" sz="2800" b="1" dirty="0" smtClean="0"/>
              <a:t> </a:t>
            </a:r>
            <a:r>
              <a:rPr lang="en-US" sz="2800" dirty="0" smtClean="0"/>
              <a:t>about "Scientists" </a:t>
            </a:r>
            <a:r>
              <a:rPr lang="en-US" sz="2000" dirty="0" smtClean="0"/>
              <a:t>(available both with/without Wiki links)</a:t>
            </a:r>
          </a:p>
          <a:p>
            <a:pPr marL="0" indent="0">
              <a:buNone/>
            </a:pPr>
            <a:endParaRPr lang="en-US" sz="300" dirty="0" smtClean="0"/>
          </a:p>
          <a:p>
            <a:pPr marL="0" indent="0">
              <a:buNone/>
            </a:pPr>
            <a:r>
              <a:rPr lang="en-US" sz="2800" dirty="0" smtClean="0"/>
              <a:t>2. Basic </a:t>
            </a:r>
            <a:r>
              <a:rPr lang="en-US" sz="2800" b="1" dirty="0" smtClean="0"/>
              <a:t>text processing</a:t>
            </a:r>
            <a:r>
              <a:rPr lang="en-US" sz="2800" dirty="0" smtClean="0"/>
              <a:t> and </a:t>
            </a:r>
            <a:r>
              <a:rPr lang="en-US" sz="2800" b="1" dirty="0" smtClean="0"/>
              <a:t>parsing</a:t>
            </a:r>
            <a:r>
              <a:rPr lang="en-US" sz="2800" dirty="0" smtClean="0"/>
              <a:t>: </a:t>
            </a:r>
            <a:r>
              <a:rPr lang="en-US" sz="2800" dirty="0"/>
              <a:t> </a:t>
            </a:r>
            <a:r>
              <a:rPr lang="en-US" sz="2800" dirty="0" smtClean="0"/>
              <a:t>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smtClean="0">
                <a:hlinkClick r:id="rId3"/>
              </a:rPr>
              <a:t>Stanford </a:t>
            </a:r>
            <a:r>
              <a:rPr lang="en-US" sz="2800" dirty="0" err="1" smtClean="0">
                <a:hlinkClick r:id="rId3"/>
              </a:rPr>
              <a:t>CoreNLP</a:t>
            </a:r>
            <a:r>
              <a:rPr lang="en-US" sz="2800" dirty="0" smtClean="0"/>
              <a:t> </a:t>
            </a:r>
            <a:r>
              <a:rPr lang="en-US" sz="2800" dirty="0" err="1" smtClean="0"/>
              <a:t>toolsuite</a:t>
            </a:r>
            <a:endParaRPr lang="en-US" sz="2800" dirty="0" smtClean="0"/>
          </a:p>
          <a:p>
            <a:endParaRPr lang="en-US" sz="300" dirty="0" smtClean="0"/>
          </a:p>
          <a:p>
            <a:pPr marL="0" indent="0">
              <a:buNone/>
            </a:pPr>
            <a:r>
              <a:rPr lang="en-US" sz="2800" dirty="0" smtClean="0"/>
              <a:t>3. </a:t>
            </a:r>
            <a:r>
              <a:rPr lang="en-US" sz="2800" b="1" dirty="0" smtClean="0"/>
              <a:t>Background knowledge</a:t>
            </a:r>
            <a:r>
              <a:rPr lang="en-US" sz="2800" dirty="0" smtClean="0"/>
              <a:t>: </a:t>
            </a:r>
            <a:r>
              <a:rPr lang="en-US" sz="2800" dirty="0" smtClean="0">
                <a:hlinkClick r:id="rId4"/>
              </a:rPr>
              <a:t>YAGO2</a:t>
            </a:r>
            <a:r>
              <a:rPr lang="en-US" sz="2800" dirty="0" smtClean="0"/>
              <a:t> ("core" facts)</a:t>
            </a:r>
          </a:p>
          <a:p>
            <a:endParaRPr lang="en-US" sz="300" dirty="0" smtClean="0"/>
          </a:p>
          <a:p>
            <a:pPr marL="0" indent="0">
              <a:buNone/>
            </a:pPr>
            <a:r>
              <a:rPr lang="en-US" sz="2800" dirty="0" smtClean="0"/>
              <a:t>4. </a:t>
            </a:r>
            <a:r>
              <a:rPr lang="en-US" sz="2800" b="1" dirty="0" smtClean="0"/>
              <a:t>NER</a:t>
            </a:r>
            <a:r>
              <a:rPr lang="en-US" sz="2800" dirty="0" smtClean="0"/>
              <a:t> and </a:t>
            </a:r>
            <a:r>
              <a:rPr lang="en-US" sz="2800" b="1" dirty="0" smtClean="0"/>
              <a:t>NED</a:t>
            </a:r>
            <a:r>
              <a:rPr lang="en-US" sz="2800" dirty="0" smtClean="0"/>
              <a:t>: </a:t>
            </a:r>
            <a:r>
              <a:rPr lang="en-US" sz="2800" dirty="0" smtClean="0">
                <a:hlinkClick r:id="rId5"/>
              </a:rPr>
              <a:t>AIDA</a:t>
            </a:r>
            <a:r>
              <a:rPr lang="en-US" sz="2800" dirty="0" smtClean="0"/>
              <a:t> entity disambiguation tool</a:t>
            </a:r>
            <a:endParaRPr lang="en-US" sz="300" dirty="0" smtClean="0"/>
          </a:p>
          <a:p>
            <a:pPr marL="0" indent="0">
              <a:buNone/>
            </a:pPr>
            <a:r>
              <a:rPr lang="en-US" sz="2800" dirty="0" smtClean="0"/>
              <a:t>5. </a:t>
            </a:r>
            <a:r>
              <a:rPr lang="en-US" sz="2800" b="1" dirty="0" smtClean="0"/>
              <a:t>Pattern matching</a:t>
            </a:r>
            <a:r>
              <a:rPr lang="en-US" sz="2800" dirty="0" smtClean="0"/>
              <a:t>: </a:t>
            </a:r>
            <a:r>
              <a:rPr lang="en-US" sz="2800" dirty="0" smtClean="0">
                <a:hlinkClick r:id="rId2"/>
              </a:rPr>
              <a:t>PROSPERA/PATTY</a:t>
            </a:r>
            <a:r>
              <a:rPr lang="en-US" sz="2800" dirty="0" smtClean="0"/>
              <a:t> collection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dirty="0" smtClean="0"/>
              <a:t>  of string-pattern-to-relation mappings</a:t>
            </a:r>
            <a:endParaRPr lang="en-US" sz="300" dirty="0" smtClean="0"/>
          </a:p>
          <a:p>
            <a:pPr marL="0" indent="0">
              <a:buNone/>
            </a:pPr>
            <a:r>
              <a:rPr lang="en-US" sz="2800" dirty="0" smtClean="0"/>
              <a:t>6. Probabilistic inference (optional) via 	    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b="1" dirty="0" smtClean="0"/>
              <a:t>Markov Logic Networks</a:t>
            </a:r>
            <a:r>
              <a:rPr lang="en-US" sz="2800" dirty="0" smtClean="0"/>
              <a:t>: using either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smtClean="0">
                <a:hlinkClick r:id="rId6"/>
              </a:rPr>
              <a:t>Alchemy 2.0</a:t>
            </a:r>
            <a:r>
              <a:rPr lang="en-US" sz="2800" dirty="0" smtClean="0"/>
              <a:t>, </a:t>
            </a:r>
            <a:r>
              <a:rPr lang="en-US" sz="2800" dirty="0" err="1" smtClean="0">
                <a:hlinkClick r:id="rId7"/>
              </a:rPr>
              <a:t>Tuffy</a:t>
            </a:r>
            <a:r>
              <a:rPr lang="en-US" sz="2800" dirty="0" smtClean="0">
                <a:hlinkClick r:id="rId7"/>
              </a:rPr>
              <a:t> 0.4</a:t>
            </a:r>
            <a:r>
              <a:rPr lang="en-US" sz="2800" dirty="0" smtClean="0"/>
              <a:t> or </a:t>
            </a:r>
            <a:r>
              <a:rPr lang="en-US" sz="2800" dirty="0" smtClean="0">
                <a:hlinkClick r:id="rId8"/>
              </a:rPr>
              <a:t>Markov – </a:t>
            </a:r>
            <a:r>
              <a:rPr lang="en-US" sz="2800" dirty="0" err="1" smtClean="0">
                <a:hlinkClick r:id="rId8"/>
              </a:rPr>
              <a:t>TheBeast</a:t>
            </a:r>
            <a:endParaRPr lang="en-US" sz="28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8097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-471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3200" kern="0" dirty="0" err="1" smtClean="0"/>
              <a:t>Jyväskylä</a:t>
            </a:r>
            <a:r>
              <a:rPr lang="de-DE" sz="3200" kern="0" dirty="0" smtClean="0"/>
              <a:t> Summer School: IE Challenge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42010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032" y="908720"/>
            <a:ext cx="8458447" cy="481399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You may choose to pursue </a:t>
            </a:r>
            <a:r>
              <a:rPr lang="en-US" sz="2400" b="1" u="sng" dirty="0" smtClean="0"/>
              <a:t>either one</a:t>
            </a:r>
            <a:r>
              <a:rPr lang="en-US" sz="2400" b="1" dirty="0" smtClean="0"/>
              <a:t> of the following two challenges:</a:t>
            </a:r>
          </a:p>
          <a:p>
            <a:pPr marL="0" indent="0">
              <a:buNone/>
            </a:pPr>
            <a:endParaRPr lang="en-US" sz="600" b="1" dirty="0" smtClean="0"/>
          </a:p>
          <a:p>
            <a:pPr marL="0" indent="0">
              <a:buNone/>
            </a:pPr>
            <a:r>
              <a:rPr lang="en-US" sz="2400" b="1" dirty="0" smtClean="0"/>
              <a:t>1. Recall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Extract </a:t>
            </a:r>
            <a:r>
              <a:rPr lang="en-US" sz="2400" b="1" dirty="0" smtClean="0">
                <a:solidFill>
                  <a:srgbClr val="C00000"/>
                </a:solidFill>
              </a:rPr>
              <a:t>as many new facts</a:t>
            </a:r>
            <a:r>
              <a:rPr lang="en-US" sz="2400" dirty="0" smtClean="0"/>
              <a:t> </a:t>
            </a:r>
            <a:r>
              <a:rPr lang="en-US" sz="2000" dirty="0" smtClean="0"/>
              <a:t>(instances of binary relations not yet contained in YAGO2)</a:t>
            </a:r>
            <a:r>
              <a:rPr lang="en-US" sz="2400" dirty="0" smtClean="0"/>
              <a:t> as possible,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you must achieve </a:t>
            </a:r>
            <a:r>
              <a:rPr lang="en-US" sz="2400" b="1" dirty="0" smtClean="0">
                <a:solidFill>
                  <a:srgbClr val="C00000"/>
                </a:solidFill>
              </a:rPr>
              <a:t>at least 50% precision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b="1" dirty="0" smtClean="0"/>
              <a:t>2. Precision Challenge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Extract </a:t>
            </a:r>
            <a:r>
              <a:rPr lang="en-US" sz="2400" b="1" dirty="0" smtClean="0">
                <a:solidFill>
                  <a:srgbClr val="C00000"/>
                </a:solidFill>
              </a:rPr>
              <a:t>at least 10 000 new facts</a:t>
            </a:r>
            <a:r>
              <a:rPr lang="en-US" sz="2400" dirty="0" smtClean="0"/>
              <a:t> </a:t>
            </a:r>
            <a:r>
              <a:rPr lang="en-US" sz="2000" dirty="0" smtClean="0"/>
              <a:t>(</a:t>
            </a:r>
            <a:r>
              <a:rPr lang="en-US" sz="2000" dirty="0"/>
              <a:t>instances of binary relations </a:t>
            </a:r>
            <a:r>
              <a:rPr lang="en-US" sz="2000" dirty="0" smtClean="0"/>
              <a:t>not </a:t>
            </a:r>
            <a:r>
              <a:rPr lang="en-US" sz="2000" dirty="0"/>
              <a:t>yet contained in </a:t>
            </a:r>
            <a:r>
              <a:rPr lang="en-US" sz="2000" dirty="0" smtClean="0"/>
              <a:t>YAGO2)</a:t>
            </a:r>
            <a:r>
              <a:rPr lang="en-US" sz="2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y</a:t>
            </a:r>
            <a:r>
              <a:rPr lang="en-US" sz="2400" dirty="0" smtClean="0"/>
              <a:t>ou must achieve </a:t>
            </a:r>
            <a:r>
              <a:rPr lang="en-US" sz="2400" b="1" dirty="0" smtClean="0">
                <a:solidFill>
                  <a:srgbClr val="C00000"/>
                </a:solidFill>
              </a:rPr>
              <a:t>at </a:t>
            </a:r>
            <a:r>
              <a:rPr lang="en-US" sz="2400" b="1" dirty="0">
                <a:solidFill>
                  <a:srgbClr val="C00000"/>
                </a:solidFill>
              </a:rPr>
              <a:t>least </a:t>
            </a:r>
            <a:r>
              <a:rPr lang="en-US" sz="2400" b="1" dirty="0" smtClean="0">
                <a:solidFill>
                  <a:srgbClr val="C00000"/>
                </a:solidFill>
              </a:rPr>
              <a:t>80</a:t>
            </a:r>
            <a:r>
              <a:rPr lang="en-US" sz="2400" b="1" dirty="0">
                <a:solidFill>
                  <a:srgbClr val="C00000"/>
                </a:solidFill>
              </a:rPr>
              <a:t>% precision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600" dirty="0" smtClean="0"/>
          </a:p>
          <a:p>
            <a:pPr marL="0" indent="0">
              <a:buNone/>
            </a:pPr>
            <a:r>
              <a:rPr lang="en-US" sz="2400" b="1" dirty="0" smtClean="0"/>
              <a:t>Both challenges may be pursued in teams of up to 4 students. Please send the names of your team members to </a:t>
            </a:r>
            <a:r>
              <a:rPr lang="en-US" sz="2400" b="1" dirty="0" smtClean="0">
                <a:hlinkClick r:id="rId3"/>
              </a:rPr>
              <a:t>martin.theobald@uni-ulm.de</a:t>
            </a:r>
            <a:r>
              <a:rPr lang="en-US" sz="2400" b="1" dirty="0" smtClean="0"/>
              <a:t> </a:t>
            </a:r>
            <a:r>
              <a:rPr lang="en-US" sz="2400" b="1" dirty="0"/>
              <a:t>by </a:t>
            </a:r>
            <a:r>
              <a:rPr lang="en-US" sz="2400" b="1" dirty="0" smtClean="0"/>
              <a:t>tonight!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8097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0" y="-471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3200" kern="0" dirty="0" err="1" smtClean="0"/>
              <a:t>Jyväskylä</a:t>
            </a:r>
            <a:r>
              <a:rPr lang="de-DE" sz="3200" kern="0" dirty="0" smtClean="0"/>
              <a:t> Summer School: IE Challenge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78450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65175"/>
          </a:xfrm>
        </p:spPr>
        <p:txBody>
          <a:bodyPr/>
          <a:lstStyle/>
          <a:p>
            <a:r>
              <a:rPr lang="en-US" dirty="0" smtClean="0"/>
              <a:t>History of this Lecture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908720"/>
            <a:ext cx="896448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2"/>
              </a:rPr>
              <a:t>From Information to Knowledge: Harvesting Entities and Relationships from Web Sources</a:t>
            </a:r>
            <a:r>
              <a:rPr lang="en-US" sz="1800" dirty="0" smtClean="0"/>
              <a:t> at PODS 2010, Indianapolis, June 2010</a:t>
            </a:r>
            <a:endParaRPr lang="en-US" sz="1800" dirty="0" smtClean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4"/>
              </a:rPr>
              <a:t>Harvesting Knowledge from Web Data and Text </a:t>
            </a:r>
            <a:r>
              <a:rPr lang="en-US" sz="1800" dirty="0" smtClean="0"/>
              <a:t>at CIKM 2010, Toronto, October 2010</a:t>
            </a:r>
            <a:endParaRPr lang="en-US" sz="1800" dirty="0" smtClean="0"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6"/>
              </a:rPr>
              <a:t>Semantic Knowledge Bases from Web Sources</a:t>
            </a:r>
            <a:r>
              <a:rPr lang="en-US" sz="1800" dirty="0" smtClean="0"/>
              <a:t> at IJCAI 2011, Barcelona,    July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7"/>
              </a:rPr>
              <a:t>Database Foundations for Scalable RDF Processing</a:t>
            </a:r>
            <a:r>
              <a:rPr lang="en-US" sz="1800" dirty="0" smtClean="0"/>
              <a:t> at the Reasoning Web 2011 Summer School, Galway, August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8"/>
              </a:rPr>
              <a:t>Database Techniques for Linked Data Management </a:t>
            </a:r>
            <a:r>
              <a:rPr lang="en-US" sz="1800" dirty="0" smtClean="0"/>
              <a:t>at </a:t>
            </a:r>
            <a:r>
              <a:rPr lang="en-US" sz="1800" dirty="0" err="1" smtClean="0"/>
              <a:t>Sigmod</a:t>
            </a:r>
            <a:r>
              <a:rPr lang="en-US" sz="1800" dirty="0" smtClean="0"/>
              <a:t> 2012, Scottsdale, June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9"/>
              </a:rPr>
              <a:t>Scalable RDF Data Management</a:t>
            </a:r>
            <a:r>
              <a:rPr lang="en-US" sz="1800" dirty="0" smtClean="0"/>
              <a:t> at the 2nd Workshop on Open Data (WOD), LIP6, Paris, May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10"/>
              </a:rPr>
              <a:t>Knowledge Harvesting in the Big-Data Era</a:t>
            </a:r>
            <a:r>
              <a:rPr lang="en-US" sz="1800" dirty="0" smtClean="0"/>
              <a:t> at </a:t>
            </a:r>
            <a:r>
              <a:rPr lang="en-US" sz="1800" dirty="0" err="1" smtClean="0"/>
              <a:t>Sigmod</a:t>
            </a:r>
            <a:r>
              <a:rPr lang="en-US" sz="1800" dirty="0" smtClean="0"/>
              <a:t> 2013, New York, June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11"/>
              </a:rPr>
              <a:t>Knowledge Bases in the Age of Big Data Analytics</a:t>
            </a:r>
            <a:r>
              <a:rPr lang="en-US" sz="1800" dirty="0" smtClean="0"/>
              <a:t> at VLDB 2014, Hangzhou, September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12"/>
              </a:rPr>
              <a:t>Querying and Learning in Probabilistic Databases</a:t>
            </a:r>
            <a:r>
              <a:rPr lang="en-US" sz="1800" dirty="0" smtClean="0"/>
              <a:t> at the Reasoning Web 2014 Summer School, Athens, September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hlinkClick r:id="rId13"/>
              </a:rPr>
              <a:t>Knowledge Bases for Web Content Analytics</a:t>
            </a:r>
            <a:r>
              <a:rPr lang="en-US" sz="1800" dirty="0" smtClean="0"/>
              <a:t> at WWW 2015, Florence,         May 2015</a:t>
            </a:r>
          </a:p>
          <a:p>
            <a:pPr marL="0"/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35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454941"/>
              </p:ext>
            </p:extLst>
          </p:nvPr>
        </p:nvGraphicFramePr>
        <p:xfrm>
          <a:off x="432048" y="4365104"/>
          <a:ext cx="8352928" cy="1304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Formel" r:id="rId3" imgW="3987720" imgH="622080" progId="Equation.3">
                  <p:embed/>
                </p:oleObj>
              </mc:Choice>
              <mc:Fallback>
                <p:oleObj name="Formel" r:id="rId3" imgW="3987720" imgH="622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048" y="4365104"/>
                        <a:ext cx="8352928" cy="1304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" y="836712"/>
            <a:ext cx="9144000" cy="609329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Compute </a:t>
            </a:r>
            <a:r>
              <a:rPr lang="en-US" sz="2400" dirty="0" smtClean="0">
                <a:hlinkClick r:id="rId5"/>
              </a:rPr>
              <a:t>Wilson confidence interval</a:t>
            </a:r>
            <a:r>
              <a:rPr lang="en-US" sz="2400" dirty="0" smtClean="0"/>
              <a:t> for the (estimated) precision over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/>
              <a:t> </a:t>
            </a:r>
            <a:r>
              <a:rPr lang="en-US" sz="2400" dirty="0" err="1" smtClean="0"/>
              <a:t>i.i.d</a:t>
            </a:r>
            <a:r>
              <a:rPr lang="en-US" sz="2400" dirty="0" smtClean="0"/>
              <a:t> samples drawn from Binomial distribution with unknown parameter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400" dirty="0"/>
          </a:p>
          <a:p>
            <a:pPr marL="514350" indent="-514350">
              <a:buAutoNum type="arabicPeriod"/>
            </a:pPr>
            <a:r>
              <a:rPr lang="en-US" sz="2200" dirty="0" smtClean="0"/>
              <a:t>Pick a significance level 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200" dirty="0" smtClean="0"/>
              <a:t> (usually set 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 =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5%</a:t>
            </a:r>
            <a:r>
              <a:rPr lang="en-US" sz="2200" dirty="0" smtClean="0"/>
              <a:t>)</a:t>
            </a:r>
          </a:p>
          <a:p>
            <a:pPr marL="514350" indent="-514350">
              <a:buAutoNum type="arabicPeriod"/>
            </a:pPr>
            <a:r>
              <a:rPr lang="en-US" sz="2200" dirty="0" smtClean="0"/>
              <a:t>Manually assess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dirty="0" smtClean="0"/>
              <a:t> </a:t>
            </a:r>
            <a:r>
              <a:rPr lang="en-US" sz="2200" dirty="0"/>
              <a:t>(e.g.,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=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2200" dirty="0" smtClean="0"/>
              <a:t>) newly extracted, randomly chosen facts</a:t>
            </a:r>
            <a:r>
              <a:rPr lang="de-DE" sz="2200" dirty="0" smtClean="0"/>
              <a:t>;</a:t>
            </a:r>
            <a:r>
              <a:rPr lang="en-US" sz="2200" dirty="0" smtClean="0"/>
              <a:t> let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200" dirty="0" smtClean="0"/>
              <a:t> denote the amount of correct facts out of the set of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dirty="0" smtClean="0"/>
              <a:t> facts you assessed. </a:t>
            </a:r>
          </a:p>
          <a:p>
            <a:pPr marL="514350" indent="-514350">
              <a:buAutoNum type="arabicPeriod"/>
            </a:pPr>
            <a:r>
              <a:rPr lang="en-US" sz="2200" dirty="0" smtClean="0"/>
              <a:t>Compute the Wilson interval for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2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sz="2200" dirty="0" smtClean="0"/>
              <a:t>,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2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2200" dirty="0" smtClean="0"/>
              <a:t> by approximating the Binomial distribution with a Standard-Normal distribution 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200" dirty="0" smtClean="0"/>
              <a:t>:</a:t>
            </a:r>
          </a:p>
          <a:p>
            <a:pPr marL="514350" indent="-514350">
              <a:buAutoNum type="arabicPeriod"/>
            </a:pPr>
            <a:endParaRPr lang="en-US" sz="2200" dirty="0" smtClean="0"/>
          </a:p>
          <a:p>
            <a:pPr marL="514350" indent="-514350">
              <a:buAutoNum type="arabicPeriod"/>
            </a:pPr>
            <a:endParaRPr lang="en-US" sz="2200" dirty="0"/>
          </a:p>
          <a:p>
            <a:pPr marL="514350" indent="-514350">
              <a:buAutoNum type="arabicPeriod"/>
            </a:pPr>
            <a:endParaRPr lang="en-US" sz="2200" dirty="0" smtClean="0"/>
          </a:p>
          <a:p>
            <a:pPr marL="514350" indent="-514350">
              <a:buAutoNum type="arabicPeriod"/>
            </a:pPr>
            <a:endParaRPr lang="en-US" sz="2200" dirty="0" smtClean="0"/>
          </a:p>
          <a:p>
            <a:pPr marL="514350" indent="-514350">
              <a:buAutoNum type="arabicPeriod"/>
            </a:pPr>
            <a:r>
              <a:rPr lang="en-US" sz="2200" dirty="0" smtClean="0"/>
              <a:t>If the width of your interval at 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l-G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r>
              <a:rPr lang="en-US" sz="2200" dirty="0" smtClean="0"/>
              <a:t> is larger than about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0.06</a:t>
            </a:r>
            <a:r>
              <a:rPr lang="en-US" sz="2200" dirty="0" smtClean="0"/>
              <a:t>, then increase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dirty="0" smtClean="0"/>
              <a:t> and repeat from Step 2.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80979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-471"/>
            <a:ext cx="9144000" cy="765175"/>
          </a:xfrm>
        </p:spPr>
        <p:txBody>
          <a:bodyPr/>
          <a:lstStyle/>
          <a:p>
            <a:r>
              <a:rPr lang="de-DE" sz="3200" dirty="0" err="1" smtClean="0"/>
              <a:t>Jyväskylä</a:t>
            </a:r>
            <a:r>
              <a:rPr lang="de-DE" sz="3200" dirty="0" smtClean="0"/>
              <a:t> Summer School: IE Challenge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31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8818" y="1268761"/>
            <a:ext cx="8683662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" name="AutoShape 25"/>
          <p:cNvSpPr>
            <a:spLocks noChangeArrowheads="1"/>
          </p:cNvSpPr>
          <p:nvPr/>
        </p:nvSpPr>
        <p:spPr bwMode="auto">
          <a:xfrm>
            <a:off x="323528" y="1340768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788024" y="1700808"/>
            <a:ext cx="4095095" cy="1107996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  <a:sym typeface="Wingdings"/>
              </a:rPr>
              <a:t>Scope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 &amp; Goal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Wikipedia-centric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Web-based Methods</a:t>
            </a:r>
          </a:p>
        </p:txBody>
      </p:sp>
      <p:sp>
        <p:nvSpPr>
          <p:cNvPr id="32" name="AutoShape 25"/>
          <p:cNvSpPr>
            <a:spLocks noChangeArrowheads="1"/>
          </p:cNvSpPr>
          <p:nvPr/>
        </p:nvSpPr>
        <p:spPr bwMode="auto">
          <a:xfrm>
            <a:off x="290889" y="371838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794945" y="3718386"/>
            <a:ext cx="3644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34" name="AutoShape 25"/>
          <p:cNvSpPr>
            <a:spLocks noChangeArrowheads="1"/>
          </p:cNvSpPr>
          <p:nvPr/>
        </p:nvSpPr>
        <p:spPr bwMode="auto">
          <a:xfrm>
            <a:off x="290889" y="2926298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794945" y="2926298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011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77875"/>
          </a:xfrm>
        </p:spPr>
        <p:txBody>
          <a:bodyPr/>
          <a:lstStyle/>
          <a:p>
            <a:r>
              <a:rPr lang="en-US" dirty="0" smtClean="0"/>
              <a:t>Knowledge Bases are Labeled Graphs</a:t>
            </a:r>
          </a:p>
        </p:txBody>
      </p:sp>
      <p:pic>
        <p:nvPicPr>
          <p:cNvPr id="25604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688" y="4424363"/>
            <a:ext cx="838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2514600" y="3276600"/>
            <a:ext cx="955583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singer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2438400" y="2133600"/>
            <a:ext cx="1064137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person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07" name="TextBox 12"/>
          <p:cNvSpPr txBox="1">
            <a:spLocks noChangeArrowheads="1"/>
          </p:cNvSpPr>
          <p:nvPr/>
        </p:nvSpPr>
        <p:spPr bwMode="auto">
          <a:xfrm>
            <a:off x="3657600" y="990600"/>
            <a:ext cx="1287725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resource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10" name="TextBox 16"/>
          <p:cNvSpPr txBox="1">
            <a:spLocks noChangeArrowheads="1"/>
          </p:cNvSpPr>
          <p:nvPr/>
        </p:nvSpPr>
        <p:spPr bwMode="auto">
          <a:xfrm>
            <a:off x="5791200" y="2133600"/>
            <a:ext cx="1213922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location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11" name="TextBox 17"/>
          <p:cNvSpPr txBox="1">
            <a:spLocks noChangeArrowheads="1"/>
          </p:cNvSpPr>
          <p:nvPr/>
        </p:nvSpPr>
        <p:spPr bwMode="auto">
          <a:xfrm>
            <a:off x="6072188" y="3424238"/>
            <a:ext cx="641522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city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12" name="TextBox 18"/>
          <p:cNvSpPr txBox="1">
            <a:spLocks noChangeArrowheads="1"/>
          </p:cNvSpPr>
          <p:nvPr/>
        </p:nvSpPr>
        <p:spPr bwMode="auto">
          <a:xfrm>
            <a:off x="5867400" y="4800600"/>
            <a:ext cx="1047338" cy="4616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Tupelo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5605" idx="0"/>
            <a:endCxn id="25606" idx="2"/>
          </p:cNvCxnSpPr>
          <p:nvPr/>
        </p:nvCxnSpPr>
        <p:spPr>
          <a:xfrm flipH="1" flipV="1">
            <a:off x="2970469" y="2595265"/>
            <a:ext cx="21923" cy="6813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606" idx="0"/>
            <a:endCxn id="25607" idx="2"/>
          </p:cNvCxnSpPr>
          <p:nvPr/>
        </p:nvCxnSpPr>
        <p:spPr>
          <a:xfrm flipV="1">
            <a:off x="2970469" y="1452265"/>
            <a:ext cx="1330994" cy="6813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5610" idx="0"/>
            <a:endCxn id="25607" idx="2"/>
          </p:cNvCxnSpPr>
          <p:nvPr/>
        </p:nvCxnSpPr>
        <p:spPr>
          <a:xfrm flipH="1" flipV="1">
            <a:off x="4301463" y="1452265"/>
            <a:ext cx="2096698" cy="6813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611" idx="0"/>
            <a:endCxn id="25610" idx="2"/>
          </p:cNvCxnSpPr>
          <p:nvPr/>
        </p:nvCxnSpPr>
        <p:spPr>
          <a:xfrm flipV="1">
            <a:off x="6392949" y="2595265"/>
            <a:ext cx="5212" cy="82897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5612" idx="0"/>
            <a:endCxn id="25611" idx="2"/>
          </p:cNvCxnSpPr>
          <p:nvPr/>
        </p:nvCxnSpPr>
        <p:spPr>
          <a:xfrm flipV="1">
            <a:off x="6391069" y="3885903"/>
            <a:ext cx="1880" cy="91469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604" idx="0"/>
            <a:endCxn id="25605" idx="2"/>
          </p:cNvCxnSpPr>
          <p:nvPr/>
        </p:nvCxnSpPr>
        <p:spPr>
          <a:xfrm flipH="1" flipV="1">
            <a:off x="2992392" y="3738265"/>
            <a:ext cx="6396" cy="68609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5612" idx="1"/>
          </p:cNvCxnSpPr>
          <p:nvPr/>
        </p:nvCxnSpPr>
        <p:spPr>
          <a:xfrm flipV="1">
            <a:off x="3417888" y="5031433"/>
            <a:ext cx="2449512" cy="888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24" name="TextBox 51"/>
          <p:cNvSpPr txBox="1">
            <a:spLocks noChangeArrowheads="1"/>
          </p:cNvSpPr>
          <p:nvPr/>
        </p:nvSpPr>
        <p:spPr bwMode="auto">
          <a:xfrm>
            <a:off x="4962525" y="1366838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25" name="TextBox 52"/>
          <p:cNvSpPr txBox="1">
            <a:spLocks noChangeArrowheads="1"/>
          </p:cNvSpPr>
          <p:nvPr/>
        </p:nvSpPr>
        <p:spPr bwMode="auto">
          <a:xfrm>
            <a:off x="4800600" y="2743200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26" name="TextBox 53"/>
          <p:cNvSpPr txBox="1">
            <a:spLocks noChangeArrowheads="1"/>
          </p:cNvSpPr>
          <p:nvPr/>
        </p:nvSpPr>
        <p:spPr bwMode="auto">
          <a:xfrm>
            <a:off x="5638800" y="4114800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type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27" name="TextBox 54"/>
          <p:cNvSpPr txBox="1">
            <a:spLocks noChangeArrowheads="1"/>
          </p:cNvSpPr>
          <p:nvPr/>
        </p:nvSpPr>
        <p:spPr bwMode="auto">
          <a:xfrm>
            <a:off x="4133850" y="4572000"/>
            <a:ext cx="103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bornIn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28" name="TextBox 55"/>
          <p:cNvSpPr txBox="1">
            <a:spLocks noChangeArrowheads="1"/>
          </p:cNvSpPr>
          <p:nvPr/>
        </p:nvSpPr>
        <p:spPr bwMode="auto">
          <a:xfrm>
            <a:off x="3113881" y="3781005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type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31" name="TextBox 58"/>
          <p:cNvSpPr txBox="1">
            <a:spLocks noChangeArrowheads="1"/>
          </p:cNvSpPr>
          <p:nvPr/>
        </p:nvSpPr>
        <p:spPr bwMode="auto">
          <a:xfrm>
            <a:off x="2066925" y="1371600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34" name="TextBox 71"/>
          <p:cNvSpPr txBox="1">
            <a:spLocks noChangeArrowheads="1"/>
          </p:cNvSpPr>
          <p:nvPr/>
        </p:nvSpPr>
        <p:spPr bwMode="auto">
          <a:xfrm>
            <a:off x="7524328" y="1796623"/>
            <a:ext cx="14898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Classes/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Concepts/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Types</a:t>
            </a:r>
            <a:endParaRPr lang="en-US" sz="24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5635" name="TextBox 72"/>
          <p:cNvSpPr txBox="1">
            <a:spLocks noChangeArrowheads="1"/>
          </p:cNvSpPr>
          <p:nvPr/>
        </p:nvSpPr>
        <p:spPr bwMode="auto">
          <a:xfrm>
            <a:off x="7467600" y="4614227"/>
            <a:ext cx="15134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Instances/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entities</a:t>
            </a:r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636" name="TextBox 73"/>
          <p:cNvSpPr txBox="1">
            <a:spLocks noChangeArrowheads="1"/>
          </p:cNvSpPr>
          <p:nvPr/>
        </p:nvSpPr>
        <p:spPr bwMode="auto">
          <a:xfrm>
            <a:off x="7452320" y="3717032"/>
            <a:ext cx="1502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Relations/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Predicates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37" name="TextBox 74"/>
          <p:cNvSpPr txBox="1">
            <a:spLocks noChangeArrowheads="1"/>
          </p:cNvSpPr>
          <p:nvPr/>
        </p:nvSpPr>
        <p:spPr bwMode="auto">
          <a:xfrm>
            <a:off x="89970" y="5859885"/>
            <a:ext cx="8583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A knowledge base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can be seen as a directed labeled multi-graph,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where the nodes are entities and the edge labels are the relations.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4" grpId="0"/>
      <p:bldP spid="25635" grpId="0"/>
      <p:bldP spid="256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773613" y="4269581"/>
            <a:ext cx="914992" cy="12327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4213" y="-12700"/>
            <a:ext cx="8229600" cy="777875"/>
          </a:xfrm>
        </p:spPr>
        <p:txBody>
          <a:bodyPr/>
          <a:lstStyle/>
          <a:p>
            <a:r>
              <a:rPr lang="en-US" dirty="0" smtClean="0"/>
              <a:t>An entity can have different labels </a:t>
            </a:r>
          </a:p>
        </p:txBody>
      </p:sp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2514600" y="3276600"/>
            <a:ext cx="955583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singer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2438400" y="2133600"/>
            <a:ext cx="1064137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person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08" name="TextBox 13"/>
          <p:cNvSpPr txBox="1">
            <a:spLocks noChangeArrowheads="1"/>
          </p:cNvSpPr>
          <p:nvPr/>
        </p:nvSpPr>
        <p:spPr bwMode="auto">
          <a:xfrm>
            <a:off x="4042428" y="6192091"/>
            <a:ext cx="1024639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"Elvis"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395536" y="6172200"/>
            <a:ext cx="1572225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"The King"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21" name="Straight Arrow Connector 20"/>
          <p:cNvCxnSpPr>
            <a:endCxn id="25608" idx="0"/>
          </p:cNvCxnSpPr>
          <p:nvPr/>
        </p:nvCxnSpPr>
        <p:spPr>
          <a:xfrm>
            <a:off x="3124853" y="5499941"/>
            <a:ext cx="1429895" cy="692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4" idx="0"/>
            <a:endCxn id="25605" idx="2"/>
          </p:cNvCxnSpPr>
          <p:nvPr/>
        </p:nvCxnSpPr>
        <p:spPr>
          <a:xfrm flipH="1" flipV="1">
            <a:off x="2992392" y="3738265"/>
            <a:ext cx="2238717" cy="53131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5605" idx="0"/>
            <a:endCxn id="25606" idx="2"/>
          </p:cNvCxnSpPr>
          <p:nvPr/>
        </p:nvCxnSpPr>
        <p:spPr>
          <a:xfrm flipH="1" flipV="1">
            <a:off x="2970469" y="2595265"/>
            <a:ext cx="21923" cy="6813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5609" idx="0"/>
          </p:cNvCxnSpPr>
          <p:nvPr/>
        </p:nvCxnSpPr>
        <p:spPr>
          <a:xfrm flipH="1">
            <a:off x="1181649" y="5481638"/>
            <a:ext cx="1932235" cy="69056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4" idx="2"/>
            <a:endCxn id="25608" idx="0"/>
          </p:cNvCxnSpPr>
          <p:nvPr/>
        </p:nvCxnSpPr>
        <p:spPr>
          <a:xfrm flipH="1">
            <a:off x="4554748" y="5502311"/>
            <a:ext cx="676361" cy="6897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29" name="TextBox 56"/>
          <p:cNvSpPr txBox="1">
            <a:spLocks noChangeArrowheads="1"/>
          </p:cNvSpPr>
          <p:nvPr/>
        </p:nvSpPr>
        <p:spPr bwMode="auto">
          <a:xfrm>
            <a:off x="4370175" y="3610535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type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32" name="TextBox 59"/>
          <p:cNvSpPr txBox="1">
            <a:spLocks noChangeArrowheads="1"/>
          </p:cNvSpPr>
          <p:nvPr/>
        </p:nvSpPr>
        <p:spPr bwMode="auto">
          <a:xfrm>
            <a:off x="5006443" y="5629369"/>
            <a:ext cx="808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label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633" name="TextBox 70"/>
          <p:cNvSpPr txBox="1">
            <a:spLocks noChangeArrowheads="1"/>
          </p:cNvSpPr>
          <p:nvPr/>
        </p:nvSpPr>
        <p:spPr bwMode="auto">
          <a:xfrm>
            <a:off x="1540917" y="5364956"/>
            <a:ext cx="808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label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0" name="Rectangular Callout 79"/>
          <p:cNvSpPr/>
          <p:nvPr/>
        </p:nvSpPr>
        <p:spPr>
          <a:xfrm>
            <a:off x="6675763" y="3285129"/>
            <a:ext cx="2226326" cy="1574737"/>
          </a:xfrm>
          <a:prstGeom prst="wedgeRectCallout">
            <a:avLst>
              <a:gd name="adj1" fmla="val -98245"/>
              <a:gd name="adj2" fmla="val 13629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The same label for two entities: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ambiguity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1" name="Rectangular Callout 80"/>
          <p:cNvSpPr/>
          <p:nvPr/>
        </p:nvSpPr>
        <p:spPr>
          <a:xfrm>
            <a:off x="205110" y="1948672"/>
            <a:ext cx="1730301" cy="2063314"/>
          </a:xfrm>
          <a:prstGeom prst="wedgeRectCallout">
            <a:avLst>
              <a:gd name="adj1" fmla="val -15285"/>
              <a:gd name="adj2" fmla="val 14240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The same entity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has two labels: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synonymy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5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688" y="4424363"/>
            <a:ext cx="838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>
            <a:stCxn id="45" idx="0"/>
          </p:cNvCxnSpPr>
          <p:nvPr/>
        </p:nvCxnSpPr>
        <p:spPr>
          <a:xfrm flipH="1" flipV="1">
            <a:off x="2985294" y="3738563"/>
            <a:ext cx="13494" cy="685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55"/>
          <p:cNvSpPr txBox="1">
            <a:spLocks noChangeArrowheads="1"/>
          </p:cNvSpPr>
          <p:nvPr/>
        </p:nvSpPr>
        <p:spPr bwMode="auto">
          <a:xfrm>
            <a:off x="3113881" y="3781005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type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nimBg="1"/>
      <p:bldP spid="25629" grpId="0"/>
      <p:bldP spid="25632" grpId="0"/>
      <p:bldP spid="25633" grpId="0"/>
      <p:bldP spid="80" grpId="0" animBg="1"/>
      <p:bldP spid="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77875"/>
          </a:xfrm>
        </p:spPr>
        <p:txBody>
          <a:bodyPr/>
          <a:lstStyle/>
          <a:p>
            <a:r>
              <a:rPr lang="en-US" dirty="0" smtClean="0"/>
              <a:t>Different Views of a Knowledge Base</a:t>
            </a:r>
          </a:p>
        </p:txBody>
      </p: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2514600" y="3276600"/>
            <a:ext cx="955583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singer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3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688" y="4424363"/>
            <a:ext cx="838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Arrow Connector 34"/>
          <p:cNvCxnSpPr>
            <a:stCxn id="33" idx="0"/>
          </p:cNvCxnSpPr>
          <p:nvPr/>
        </p:nvCxnSpPr>
        <p:spPr>
          <a:xfrm flipH="1" flipV="1">
            <a:off x="2985294" y="3738563"/>
            <a:ext cx="13494" cy="685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55"/>
          <p:cNvSpPr txBox="1">
            <a:spLocks noChangeArrowheads="1"/>
          </p:cNvSpPr>
          <p:nvPr/>
        </p:nvSpPr>
        <p:spPr bwMode="auto">
          <a:xfrm>
            <a:off x="3113881" y="3781005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type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1389" y="4938485"/>
            <a:ext cx="2726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type(Elvis, singer)</a:t>
            </a:r>
          </a:p>
          <a:p>
            <a:r>
              <a:rPr lang="en-US" sz="2400" dirty="0" err="1" smtClean="0">
                <a:latin typeface="Calibri" pitchFamily="34" charset="0"/>
              </a:rPr>
              <a:t>bornIn</a:t>
            </a:r>
            <a:r>
              <a:rPr lang="en-US" sz="2400" dirty="0" smtClean="0">
                <a:latin typeface="Calibri" pitchFamily="34" charset="0"/>
              </a:rPr>
              <a:t>(</a:t>
            </a:r>
            <a:r>
              <a:rPr lang="en-US" sz="2400" dirty="0" err="1" smtClean="0">
                <a:latin typeface="Calibri" pitchFamily="34" charset="0"/>
              </a:rPr>
              <a:t>Elvis,Tupelo</a:t>
            </a:r>
            <a:r>
              <a:rPr lang="en-US" sz="2400" dirty="0" smtClean="0">
                <a:latin typeface="Calibri" pitchFamily="34" charset="0"/>
              </a:rPr>
              <a:t>)</a:t>
            </a:r>
          </a:p>
          <a:p>
            <a:r>
              <a:rPr lang="en-US" sz="2400" dirty="0" smtClean="0">
                <a:latin typeface="Calibri" pitchFamily="34" charset="0"/>
              </a:rPr>
              <a:t>...</a:t>
            </a:r>
            <a:endParaRPr lang="en-US" sz="2400" dirty="0"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908013"/>
              </p:ext>
            </p:extLst>
          </p:nvPr>
        </p:nvGraphicFramePr>
        <p:xfrm>
          <a:off x="4641472" y="1952205"/>
          <a:ext cx="3987112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75311"/>
                <a:gridCol w="1545578"/>
                <a:gridCol w="116622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Subject</a:t>
                      </a:r>
                      <a:endParaRPr lang="en-US" sz="22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/>
                        <a:t>Predicate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Object</a:t>
                      </a:r>
                      <a:endParaRPr lang="en-US" sz="22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smtClean="0"/>
                        <a:t>Elvis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/>
                        <a:t>type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/>
                        <a:t>singer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smtClean="0"/>
                        <a:t>Elvis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/>
                        <a:t>bornIn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/>
                        <a:t>Tupelo</a:t>
                      </a:r>
                      <a:endParaRPr lang="en-US" sz="220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smtClean="0"/>
                        <a:t>...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smtClean="0"/>
                        <a:t>...</a:t>
                      </a:r>
                      <a:endParaRPr lang="en-US" sz="22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...</a:t>
                      </a:r>
                      <a:endParaRPr lang="en-US" sz="22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251521" y="2636331"/>
            <a:ext cx="3816424" cy="374499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7544" y="2420888"/>
            <a:ext cx="22158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Graph notation: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427984" y="1134451"/>
            <a:ext cx="4429614" cy="310851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427984" y="4593252"/>
            <a:ext cx="4429614" cy="178807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1472" y="4362421"/>
            <a:ext cx="23057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Logical notation: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41472" y="880351"/>
            <a:ext cx="21523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Triple notation: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467543" y="4737893"/>
            <a:ext cx="1047338" cy="4616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Tupelo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>
            <a:stCxn id="33" idx="1"/>
            <a:endCxn id="44" idx="3"/>
          </p:cNvCxnSpPr>
          <p:nvPr/>
        </p:nvCxnSpPr>
        <p:spPr>
          <a:xfrm flipH="1" flipV="1">
            <a:off x="1514881" y="4968726"/>
            <a:ext cx="1064807" cy="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54"/>
          <p:cNvSpPr txBox="1">
            <a:spLocks noChangeArrowheads="1"/>
          </p:cNvSpPr>
          <p:nvPr/>
        </p:nvSpPr>
        <p:spPr bwMode="auto">
          <a:xfrm>
            <a:off x="1575475" y="4508829"/>
            <a:ext cx="103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bornIn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1111183"/>
            <a:ext cx="39604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use "RDFS Ontology" and "Knowledge Base (KB)"</a:t>
            </a:r>
          </a:p>
          <a:p>
            <a:r>
              <a:rPr lang="en-US" dirty="0" smtClean="0"/>
              <a:t>synonymously.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-216023" y="-12700"/>
            <a:ext cx="9612559" cy="777875"/>
          </a:xfrm>
        </p:spPr>
        <p:txBody>
          <a:bodyPr/>
          <a:lstStyle/>
          <a:p>
            <a:r>
              <a:rPr lang="en-US" dirty="0" smtClean="0"/>
              <a:t>Our goal is to find classes &amp; instances</a:t>
            </a:r>
          </a:p>
        </p:txBody>
      </p:sp>
      <p:sp>
        <p:nvSpPr>
          <p:cNvPr id="26628" name="TextBox 10"/>
          <p:cNvSpPr txBox="1">
            <a:spLocks noChangeArrowheads="1"/>
          </p:cNvSpPr>
          <p:nvPr/>
        </p:nvSpPr>
        <p:spPr bwMode="auto">
          <a:xfrm>
            <a:off x="2514600" y="3276600"/>
            <a:ext cx="955583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singer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2438400" y="2133600"/>
            <a:ext cx="1064137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person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6628" idx="0"/>
            <a:endCxn id="26629" idx="2"/>
          </p:cNvCxnSpPr>
          <p:nvPr/>
        </p:nvCxnSpPr>
        <p:spPr>
          <a:xfrm flipH="1" flipV="1">
            <a:off x="2970469" y="2595265"/>
            <a:ext cx="21923" cy="6813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688" y="4424363"/>
            <a:ext cx="8382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Arrow Connector 34"/>
          <p:cNvCxnSpPr>
            <a:stCxn id="34" idx="0"/>
          </p:cNvCxnSpPr>
          <p:nvPr/>
        </p:nvCxnSpPr>
        <p:spPr>
          <a:xfrm flipH="1" flipV="1">
            <a:off x="2985294" y="3738563"/>
            <a:ext cx="13494" cy="685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55"/>
          <p:cNvSpPr txBox="1">
            <a:spLocks noChangeArrowheads="1"/>
          </p:cNvSpPr>
          <p:nvPr/>
        </p:nvSpPr>
        <p:spPr bwMode="auto">
          <a:xfrm>
            <a:off x="3113881" y="3781005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type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Rectangular Callout 1"/>
          <p:cNvSpPr/>
          <p:nvPr/>
        </p:nvSpPr>
        <p:spPr bwMode="auto">
          <a:xfrm>
            <a:off x="5148064" y="1124744"/>
            <a:ext cx="3600400" cy="1239837"/>
          </a:xfrm>
          <a:prstGeom prst="wedgeRectCallout">
            <a:avLst>
              <a:gd name="adj1" fmla="val -94073"/>
              <a:gd name="adj2" fmla="val 513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Which classes exist?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(aka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entity types, unary predicates, concepts)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2" name="TextBox 57"/>
          <p:cNvSpPr txBox="1">
            <a:spLocks noChangeArrowheads="1"/>
          </p:cNvSpPr>
          <p:nvPr/>
        </p:nvSpPr>
        <p:spPr bwMode="auto">
          <a:xfrm>
            <a:off x="3098006" y="2631281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7" name="Rectangular Callout 36"/>
          <p:cNvSpPr/>
          <p:nvPr/>
        </p:nvSpPr>
        <p:spPr bwMode="auto">
          <a:xfrm>
            <a:off x="5148064" y="2656682"/>
            <a:ext cx="3600400" cy="850899"/>
          </a:xfrm>
          <a:prstGeom prst="wedgeRectCallout">
            <a:avLst>
              <a:gd name="adj1" fmla="val -61953"/>
              <a:gd name="adj2" fmla="val -2608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Which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subsumptions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hold?</a:t>
            </a:r>
          </a:p>
        </p:txBody>
      </p:sp>
      <p:sp>
        <p:nvSpPr>
          <p:cNvPr id="38" name="Rectangular Callout 37"/>
          <p:cNvSpPr/>
          <p:nvPr/>
        </p:nvSpPr>
        <p:spPr bwMode="auto">
          <a:xfrm>
            <a:off x="5148064" y="3817518"/>
            <a:ext cx="3600400" cy="850899"/>
          </a:xfrm>
          <a:prstGeom prst="wedgeRectCallout">
            <a:avLst>
              <a:gd name="adj1" fmla="val -85109"/>
              <a:gd name="adj2" fmla="val -1818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Which entities belong to which classes?</a:t>
            </a:r>
          </a:p>
        </p:txBody>
      </p:sp>
      <p:sp>
        <p:nvSpPr>
          <p:cNvPr id="39" name="Rectangular Callout 38"/>
          <p:cNvSpPr/>
          <p:nvPr/>
        </p:nvSpPr>
        <p:spPr bwMode="auto">
          <a:xfrm>
            <a:off x="5148064" y="4820817"/>
            <a:ext cx="3600400" cy="552399"/>
          </a:xfrm>
          <a:prstGeom prst="wedgeRectCallout">
            <a:avLst>
              <a:gd name="adj1" fmla="val -94446"/>
              <a:gd name="adj2" fmla="val -1818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Which entities exist?</a:t>
            </a:r>
          </a:p>
        </p:txBody>
      </p:sp>
    </p:spTree>
    <p:extLst>
      <p:ext uri="{BB962C8B-B14F-4D97-AF65-F5344CB8AC3E}">
        <p14:creationId xmlns:p14="http://schemas.microsoft.com/office/powerpoint/2010/main" val="200339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0"/>
            <a:ext cx="9649072" cy="692150"/>
          </a:xfrm>
        </p:spPr>
        <p:txBody>
          <a:bodyPr/>
          <a:lstStyle/>
          <a:p>
            <a:pPr defTabSz="893763" eaLnBrk="1" hangingPunct="1"/>
            <a:r>
              <a:rPr lang="en-US" sz="3200" dirty="0" smtClean="0"/>
              <a:t>WordNet – A Rich Lexical Knowledge Base</a:t>
            </a:r>
          </a:p>
        </p:txBody>
      </p:sp>
      <p:sp>
        <p:nvSpPr>
          <p:cNvPr id="27651" name="TextBox 171"/>
          <p:cNvSpPr txBox="1">
            <a:spLocks noChangeArrowheads="1"/>
          </p:cNvSpPr>
          <p:nvPr/>
        </p:nvSpPr>
        <p:spPr bwMode="auto">
          <a:xfrm>
            <a:off x="6541060" y="4509120"/>
            <a:ext cx="25606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00FF"/>
                </a:solidFill>
              </a:rPr>
              <a:t>WordNet</a:t>
            </a:r>
            <a:r>
              <a:rPr lang="en-US" dirty="0" smtClean="0"/>
              <a:t> project </a:t>
            </a:r>
          </a:p>
          <a:p>
            <a:pPr eaLnBrk="1" hangingPunct="1"/>
            <a:r>
              <a:rPr lang="en-US" dirty="0" smtClean="0"/>
              <a:t>(1985-now)</a:t>
            </a:r>
            <a:endParaRPr lang="en-US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535" y="4509120"/>
            <a:ext cx="10810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23" y="5301283"/>
            <a:ext cx="10985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98" y="5301283"/>
            <a:ext cx="1143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2514600" y="3276600"/>
            <a:ext cx="955583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singer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438400" y="2133600"/>
            <a:ext cx="1064137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person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>
            <a:stCxn id="9" idx="0"/>
            <a:endCxn id="10" idx="2"/>
          </p:cNvCxnSpPr>
          <p:nvPr/>
        </p:nvCxnSpPr>
        <p:spPr>
          <a:xfrm flipH="1" flipV="1">
            <a:off x="2970469" y="2595265"/>
            <a:ext cx="21923" cy="68133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57"/>
          <p:cNvSpPr txBox="1">
            <a:spLocks noChangeArrowheads="1"/>
          </p:cNvSpPr>
          <p:nvPr/>
        </p:nvSpPr>
        <p:spPr bwMode="auto">
          <a:xfrm>
            <a:off x="3098006" y="2631281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163594" y="976533"/>
            <a:ext cx="1643399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living being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2632075" y="1772491"/>
            <a:ext cx="681037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57"/>
          <p:cNvSpPr txBox="1">
            <a:spLocks noChangeArrowheads="1"/>
          </p:cNvSpPr>
          <p:nvPr/>
        </p:nvSpPr>
        <p:spPr bwMode="auto">
          <a:xfrm>
            <a:off x="3098006" y="1479596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07475" y="3093244"/>
            <a:ext cx="1333442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"person"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10" idx="1"/>
            <a:endCxn id="16" idx="0"/>
          </p:cNvCxnSpPr>
          <p:nvPr/>
        </p:nvCxnSpPr>
        <p:spPr>
          <a:xfrm flipH="1">
            <a:off x="874196" y="2364433"/>
            <a:ext cx="1564204" cy="72881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0"/>
          <p:cNvSpPr txBox="1">
            <a:spLocks noChangeArrowheads="1"/>
          </p:cNvSpPr>
          <p:nvPr/>
        </p:nvSpPr>
        <p:spPr bwMode="auto">
          <a:xfrm>
            <a:off x="1094945" y="2266950"/>
            <a:ext cx="808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label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207475" y="3770360"/>
            <a:ext cx="1713931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"individual"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207474" y="4509120"/>
            <a:ext cx="976934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"soul"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Rectangular Callout 21"/>
          <p:cNvSpPr/>
          <p:nvPr/>
        </p:nvSpPr>
        <p:spPr bwMode="auto">
          <a:xfrm>
            <a:off x="5148064" y="1124745"/>
            <a:ext cx="3600400" cy="1000172"/>
          </a:xfrm>
          <a:prstGeom prst="wedgeRectCallout">
            <a:avLst>
              <a:gd name="adj1" fmla="val -95940"/>
              <a:gd name="adj2" fmla="val 7286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WordNet contains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82,000 classes</a:t>
            </a: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638200" y="5679622"/>
            <a:ext cx="3600400" cy="1000172"/>
          </a:xfrm>
          <a:prstGeom prst="wedgeRectCallout">
            <a:avLst>
              <a:gd name="adj1" fmla="val -41411"/>
              <a:gd name="adj2" fmla="val -10192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WordNet contains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118,000 class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labels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" name="Rectangular Callout 23"/>
          <p:cNvSpPr/>
          <p:nvPr/>
        </p:nvSpPr>
        <p:spPr bwMode="auto">
          <a:xfrm>
            <a:off x="5148064" y="2540963"/>
            <a:ext cx="3600400" cy="1197599"/>
          </a:xfrm>
          <a:prstGeom prst="wedgeRectCallout">
            <a:avLst>
              <a:gd name="adj1" fmla="val -63820"/>
              <a:gd name="adj2" fmla="val -225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WordNet contains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thousands of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subClassOf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Calibri" pitchFamily="34" charset="0"/>
              </a:rPr>
              <a:t>relationships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4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WordNet Example: </a:t>
            </a:r>
            <a:r>
              <a:rPr lang="en-US" dirty="0" err="1" smtClean="0"/>
              <a:t>Superclasses</a:t>
            </a:r>
            <a:endParaRPr lang="en-US" dirty="0" smtClean="0"/>
          </a:p>
        </p:txBody>
      </p:sp>
      <p:pic>
        <p:nvPicPr>
          <p:cNvPr id="11266" name="Picture 2" descr="C:\Fabian\Dropbox\Work\Group\homepage\teaching\ie\03_knowledge2\wordnetta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9144000" cy="58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9144000" cy="85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91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WordNet Example: Subclasses</a:t>
            </a: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853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87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WordNet Example: Instances</a:t>
            </a: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8577407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20688"/>
            <a:ext cx="8777365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902407" y="2276872"/>
            <a:ext cx="3241593" cy="353943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3333CC"/>
                </a:solidFill>
                <a:sym typeface="Symbol" pitchFamily="18" charset="2"/>
              </a:rPr>
              <a:t>only 32 singers !?</a:t>
            </a:r>
          </a:p>
          <a:p>
            <a:pPr eaLnBrk="1" hangingPunct="1"/>
            <a:r>
              <a:rPr lang="en-US" sz="2800" dirty="0" smtClean="0">
                <a:sym typeface="Symbol" pitchFamily="18" charset="2"/>
              </a:rPr>
              <a:t>4 guitarists</a:t>
            </a:r>
          </a:p>
          <a:p>
            <a:pPr eaLnBrk="1" hangingPunct="1"/>
            <a:r>
              <a:rPr lang="en-US" sz="2800" dirty="0" smtClean="0">
                <a:sym typeface="Symbol" pitchFamily="18" charset="2"/>
              </a:rPr>
              <a:t>5 scientists</a:t>
            </a:r>
          </a:p>
          <a:p>
            <a:pPr eaLnBrk="1" hangingPunct="1"/>
            <a:r>
              <a:rPr lang="en-US" sz="2800" dirty="0" smtClean="0">
                <a:sym typeface="Symbol" pitchFamily="18" charset="2"/>
              </a:rPr>
              <a:t>0 enterprises</a:t>
            </a:r>
          </a:p>
          <a:p>
            <a:pPr eaLnBrk="1" hangingPunct="1"/>
            <a:r>
              <a:rPr lang="en-US" sz="2800" dirty="0" smtClean="0">
                <a:sym typeface="Symbol" pitchFamily="18" charset="2"/>
              </a:rPr>
              <a:t>2 entrepreneurs</a:t>
            </a:r>
          </a:p>
          <a:p>
            <a:pPr eaLnBrk="1" hangingPunct="1"/>
            <a:endParaRPr lang="en-US" sz="2800" dirty="0" smtClean="0">
              <a:sym typeface="Symbol" pitchFamily="18" charset="2"/>
            </a:endParaRP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WordNet classes</a:t>
            </a: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  <a:sym typeface="Symbol" pitchFamily="18" charset="2"/>
              </a:rPr>
              <a:t>lack instances </a:t>
            </a:r>
            <a:r>
              <a:rPr lang="en-US" sz="2800" dirty="0" smtClean="0">
                <a:solidFill>
                  <a:srgbClr val="FF0000"/>
                </a:solidFill>
                <a:sym typeface="Webdings"/>
              </a:rPr>
              <a:t></a:t>
            </a:r>
            <a:endParaRPr lang="en-US" sz="3600" dirty="0">
              <a:solidFill>
                <a:srgbClr val="FF00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37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539552" y="1700808"/>
            <a:ext cx="7920880" cy="2592288"/>
          </a:xfrm>
        </p:spPr>
        <p:txBody>
          <a:bodyPr/>
          <a:lstStyle/>
          <a:p>
            <a:pPr marL="342900" indent="-342900" algn="l" defTabSz="893763" eaLnBrk="1" hangingPunct="1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Gerhard </a:t>
            </a:r>
            <a:r>
              <a:rPr lang="en-US" sz="2400" dirty="0" err="1" smtClean="0">
                <a:solidFill>
                  <a:schemeClr val="tx1"/>
                </a:solidFill>
              </a:rPr>
              <a:t>Weikum</a:t>
            </a:r>
            <a:r>
              <a:rPr lang="en-US" sz="2400" dirty="0" smtClean="0">
                <a:solidFill>
                  <a:schemeClr val="tx1"/>
                </a:solidFill>
              </a:rPr>
              <a:t> and Martin Theobald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  <a:hlinkClick r:id="rId3"/>
              </a:rPr>
              <a:t>From information to knowledge: harvesting entities and relationships from web sources.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Proceedings </a:t>
            </a:r>
            <a:r>
              <a:rPr lang="en-US" sz="2400" dirty="0">
                <a:solidFill>
                  <a:schemeClr val="tx1"/>
                </a:solidFill>
              </a:rPr>
              <a:t>of the </a:t>
            </a:r>
            <a:r>
              <a:rPr lang="en-US" sz="2400" dirty="0" smtClean="0">
                <a:solidFill>
                  <a:schemeClr val="tx1"/>
                </a:solidFill>
              </a:rPr>
              <a:t>29</a:t>
            </a:r>
            <a:r>
              <a:rPr lang="en-US" sz="2400" baseline="30000" dirty="0" smtClean="0">
                <a:solidFill>
                  <a:schemeClr val="tx1"/>
                </a:solidFill>
              </a:rPr>
              <a:t>th</a:t>
            </a:r>
            <a:r>
              <a:rPr lang="en-US" sz="2400" dirty="0" smtClean="0">
                <a:solidFill>
                  <a:schemeClr val="tx1"/>
                </a:solidFill>
              </a:rPr>
              <a:t> ACM </a:t>
            </a:r>
            <a:r>
              <a:rPr lang="en-US" sz="2400" dirty="0">
                <a:solidFill>
                  <a:schemeClr val="tx1"/>
                </a:solidFill>
              </a:rPr>
              <a:t>SIGMOD-SIGACT-SIGART Symposium on Principles of Database </a:t>
            </a:r>
            <a:r>
              <a:rPr lang="en-US" sz="2400" dirty="0" smtClean="0">
                <a:solidFill>
                  <a:schemeClr val="tx1"/>
                </a:solidFill>
              </a:rPr>
              <a:t>Systems (PODS), 2010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93763" eaLnBrk="1" hangingPunct="1"/>
            <a:r>
              <a:rPr lang="en-US" kern="0" dirty="0" smtClean="0"/>
              <a:t>References &amp; Contact Info</a:t>
            </a:r>
            <a:endParaRPr lang="en-US" sz="2000" kern="0" dirty="0" smtClean="0"/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539552" y="908720"/>
            <a:ext cx="58336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Comprehensive lists of references:</a:t>
            </a:r>
            <a:endParaRPr lang="en-US" sz="26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3429000"/>
            <a:ext cx="79208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 algn="l" defTabSz="893763" eaLnBrk="1" hangingPunct="1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chemeClr val="tx1"/>
                </a:solidFill>
              </a:rPr>
              <a:t>Fabian </a:t>
            </a:r>
            <a:r>
              <a:rPr lang="en-US" sz="2400" kern="0" dirty="0" err="1" smtClean="0">
                <a:solidFill>
                  <a:schemeClr val="tx1"/>
                </a:solidFill>
              </a:rPr>
              <a:t>Suchanek</a:t>
            </a:r>
            <a:r>
              <a:rPr lang="en-US" sz="2400" kern="0" dirty="0" smtClean="0">
                <a:solidFill>
                  <a:schemeClr val="tx1"/>
                </a:solidFill>
              </a:rPr>
              <a:t> and Gerhard </a:t>
            </a:r>
            <a:r>
              <a:rPr lang="en-US" sz="2400" kern="0" dirty="0" err="1" smtClean="0">
                <a:solidFill>
                  <a:schemeClr val="tx1"/>
                </a:solidFill>
              </a:rPr>
              <a:t>Weikum</a:t>
            </a:r>
            <a:r>
              <a:rPr lang="en-US" sz="2400" kern="0" dirty="0" smtClean="0">
                <a:solidFill>
                  <a:schemeClr val="tx1"/>
                </a:solidFill>
              </a:rPr>
              <a:t>:</a:t>
            </a:r>
            <a:br>
              <a:rPr lang="en-US" sz="2400" kern="0" dirty="0" smtClean="0">
                <a:solidFill>
                  <a:schemeClr val="tx1"/>
                </a:solidFill>
              </a:rPr>
            </a:br>
            <a:r>
              <a:rPr lang="en-US" sz="2400" i="1" kern="0" dirty="0" smtClean="0">
                <a:solidFill>
                  <a:schemeClr val="tx1"/>
                </a:solidFill>
                <a:hlinkClick r:id="rId4"/>
              </a:rPr>
              <a:t>Knowledge Bases in the Age of Big Data Analytics.</a:t>
            </a:r>
            <a:r>
              <a:rPr lang="en-US" sz="2400" kern="0" dirty="0" smtClean="0">
                <a:solidFill>
                  <a:schemeClr val="tx1"/>
                </a:solidFill>
                <a:hlinkClick r:id="rId4"/>
              </a:rPr>
              <a:t/>
            </a:r>
            <a:br>
              <a:rPr lang="en-US" sz="2400" kern="0" dirty="0" smtClean="0">
                <a:solidFill>
                  <a:schemeClr val="tx1"/>
                </a:solidFill>
                <a:hlinkClick r:id="rId4"/>
              </a:rPr>
            </a:br>
            <a:r>
              <a:rPr lang="en-US" sz="2400" kern="0" dirty="0" smtClean="0">
                <a:solidFill>
                  <a:schemeClr val="tx1"/>
                </a:solidFill>
              </a:rPr>
              <a:t>Proceedings of the 40</a:t>
            </a:r>
            <a:r>
              <a:rPr lang="en-US" sz="2400" kern="0" baseline="30000" dirty="0" smtClean="0">
                <a:solidFill>
                  <a:schemeClr val="tx1"/>
                </a:solidFill>
              </a:rPr>
              <a:t>th</a:t>
            </a:r>
            <a:r>
              <a:rPr lang="en-US" sz="2400" kern="0" dirty="0" smtClean="0">
                <a:solidFill>
                  <a:schemeClr val="tx1"/>
                </a:solidFill>
              </a:rPr>
              <a:t> International Conference</a:t>
            </a:r>
            <a:br>
              <a:rPr lang="en-US" sz="2400" kern="0" dirty="0" smtClean="0">
                <a:solidFill>
                  <a:schemeClr val="tx1"/>
                </a:solidFill>
              </a:rPr>
            </a:br>
            <a:r>
              <a:rPr lang="en-US" sz="2400" kern="0" dirty="0" smtClean="0">
                <a:solidFill>
                  <a:schemeClr val="tx1"/>
                </a:solidFill>
              </a:rPr>
              <a:t>on Very Large Databases (VLDB), 2014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539552" y="5733256"/>
            <a:ext cx="784887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smtClean="0"/>
              <a:t>Please feel free to send any kind of questions or comments to: </a:t>
            </a:r>
            <a:r>
              <a:rPr lang="en-US" sz="2600" dirty="0" smtClean="0">
                <a:hlinkClick r:id="rId5"/>
              </a:rPr>
              <a:t>martin.theobald@uni-ulm.de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033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Goal is to Go Beyond WordNet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26876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WordNet is not perfect: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+mj-lt"/>
              </a:rPr>
              <a:t>it contains only few instances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+mj-lt"/>
              </a:rPr>
              <a:t>it contains only common nouns as classes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+mj-lt"/>
              </a:rPr>
              <a:t>it contains only English labels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357301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... but it contains a wealth of information that can be the starting point for further extraction.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7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8818" y="1268761"/>
            <a:ext cx="8683662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>
              <a:solidFill>
                <a:srgbClr val="CCFF33"/>
              </a:solidFill>
            </a:endParaRPr>
          </a:p>
          <a:p>
            <a:pPr eaLnBrk="0" hangingPunct="0"/>
            <a:endParaRPr lang="en-US" sz="2000" dirty="0">
              <a:solidFill>
                <a:srgbClr val="CCFF33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" name="AutoShape 25"/>
          <p:cNvSpPr>
            <a:spLocks noChangeArrowheads="1"/>
          </p:cNvSpPr>
          <p:nvPr/>
        </p:nvSpPr>
        <p:spPr bwMode="auto">
          <a:xfrm>
            <a:off x="323528" y="1340768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788024" y="1700808"/>
            <a:ext cx="4095095" cy="1138773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 2" pitchFamily="18" charset="2"/>
              </a:rPr>
              <a:t> </a:t>
            </a:r>
            <a:r>
              <a:rPr lang="en-US" dirty="0" smtClean="0">
                <a:latin typeface="+mj-lt"/>
              </a:rPr>
              <a:t>Basics &amp; Goal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Wikipedia-centric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</a:rPr>
              <a:t>Web-based Methods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433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-828600" y="-214784"/>
            <a:ext cx="10801200" cy="97948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Wikipedia – A Rich Source of Instances</a:t>
            </a:r>
          </a:p>
        </p:txBody>
      </p:sp>
      <p:pic>
        <p:nvPicPr>
          <p:cNvPr id="29699" name="Picture 2" descr="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447800"/>
            <a:ext cx="910431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620713"/>
            <a:ext cx="7683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620713"/>
            <a:ext cx="920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feld 17"/>
          <p:cNvSpPr txBox="1">
            <a:spLocks noChangeArrowheads="1"/>
          </p:cNvSpPr>
          <p:nvPr/>
        </p:nvSpPr>
        <p:spPr bwMode="auto">
          <a:xfrm>
            <a:off x="8215313" y="1773238"/>
            <a:ext cx="8445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1600" b="0" dirty="0" smtClean="0"/>
              <a:t>Larry </a:t>
            </a:r>
          </a:p>
          <a:p>
            <a:pPr eaLnBrk="1" hangingPunct="1">
              <a:lnSpc>
                <a:spcPts val="1800"/>
              </a:lnSpc>
            </a:pPr>
            <a:r>
              <a:rPr lang="en-US" sz="1600" b="0" dirty="0" smtClean="0"/>
              <a:t>Sanger</a:t>
            </a:r>
            <a:endParaRPr lang="en-US" sz="1600" b="0" dirty="0"/>
          </a:p>
        </p:txBody>
      </p:sp>
      <p:sp>
        <p:nvSpPr>
          <p:cNvPr id="29704" name="Textfeld 18"/>
          <p:cNvSpPr txBox="1">
            <a:spLocks noChangeArrowheads="1"/>
          </p:cNvSpPr>
          <p:nvPr/>
        </p:nvSpPr>
        <p:spPr bwMode="auto">
          <a:xfrm>
            <a:off x="7164388" y="1773238"/>
            <a:ext cx="7778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sz="1600" b="0" dirty="0" smtClean="0"/>
              <a:t>Jimmy</a:t>
            </a:r>
          </a:p>
          <a:p>
            <a:pPr eaLnBrk="1" hangingPunct="1"/>
            <a:r>
              <a:rPr lang="en-US" sz="1600" b="0" dirty="0" smtClean="0"/>
              <a:t>Wales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0658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97948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Wikipedia's Categories Contain Classes</a:t>
            </a:r>
          </a:p>
        </p:txBody>
      </p:sp>
      <p:pic>
        <p:nvPicPr>
          <p:cNvPr id="3277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937736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Abgerundetes Rechteck 24"/>
          <p:cNvSpPr>
            <a:spLocks noChangeArrowheads="1"/>
          </p:cNvSpPr>
          <p:nvPr/>
        </p:nvSpPr>
        <p:spPr bwMode="auto">
          <a:xfrm>
            <a:off x="6443663" y="1439862"/>
            <a:ext cx="1944687" cy="2889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0" name="Abgerundetes Rechteck 24"/>
          <p:cNvSpPr>
            <a:spLocks noChangeArrowheads="1"/>
          </p:cNvSpPr>
          <p:nvPr/>
        </p:nvSpPr>
        <p:spPr bwMode="auto">
          <a:xfrm>
            <a:off x="2555875" y="1728787"/>
            <a:ext cx="3168650" cy="2873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1" name="Abgerundetes Rechteck 24"/>
          <p:cNvSpPr>
            <a:spLocks noChangeArrowheads="1"/>
          </p:cNvSpPr>
          <p:nvPr/>
        </p:nvSpPr>
        <p:spPr bwMode="auto">
          <a:xfrm>
            <a:off x="6948488" y="2376487"/>
            <a:ext cx="2195512" cy="2873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2" name="Abgerundetes Rechteck 24"/>
          <p:cNvSpPr>
            <a:spLocks noChangeArrowheads="1"/>
          </p:cNvSpPr>
          <p:nvPr/>
        </p:nvSpPr>
        <p:spPr bwMode="auto">
          <a:xfrm>
            <a:off x="6300788" y="2952750"/>
            <a:ext cx="2843212" cy="2873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3" name="Abgerundetes Rechteck 24"/>
          <p:cNvSpPr>
            <a:spLocks noChangeArrowheads="1"/>
          </p:cNvSpPr>
          <p:nvPr/>
        </p:nvSpPr>
        <p:spPr bwMode="auto">
          <a:xfrm>
            <a:off x="1476375" y="3240087"/>
            <a:ext cx="1582738" cy="2889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4" name="Abgerundetes Rechteck 24"/>
          <p:cNvSpPr>
            <a:spLocks noChangeArrowheads="1"/>
          </p:cNvSpPr>
          <p:nvPr/>
        </p:nvSpPr>
        <p:spPr bwMode="auto">
          <a:xfrm>
            <a:off x="0" y="2016125"/>
            <a:ext cx="1835150" cy="2889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5" name="Abgerundetes Rechteck 24"/>
          <p:cNvSpPr>
            <a:spLocks noChangeArrowheads="1"/>
          </p:cNvSpPr>
          <p:nvPr/>
        </p:nvSpPr>
        <p:spPr bwMode="auto">
          <a:xfrm>
            <a:off x="0" y="2663825"/>
            <a:ext cx="1042988" cy="2889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786" name="Abgerundetes Rechteck 24"/>
          <p:cNvSpPr>
            <a:spLocks noChangeArrowheads="1"/>
          </p:cNvSpPr>
          <p:nvPr/>
        </p:nvSpPr>
        <p:spPr bwMode="auto">
          <a:xfrm>
            <a:off x="6659563" y="3284537"/>
            <a:ext cx="792162" cy="215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787" name="Abgerundetes Rechteck 24"/>
          <p:cNvSpPr>
            <a:spLocks noChangeArrowheads="1"/>
          </p:cNvSpPr>
          <p:nvPr/>
        </p:nvSpPr>
        <p:spPr bwMode="auto">
          <a:xfrm>
            <a:off x="0" y="3600450"/>
            <a:ext cx="2555875" cy="2873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8" name="Abgerundetes Rechteck 24"/>
          <p:cNvSpPr>
            <a:spLocks noChangeArrowheads="1"/>
          </p:cNvSpPr>
          <p:nvPr/>
        </p:nvSpPr>
        <p:spPr bwMode="auto">
          <a:xfrm>
            <a:off x="3276600" y="2376487"/>
            <a:ext cx="3598863" cy="2873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4509120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alibri" pitchFamily="34" charset="0"/>
              </a:rPr>
              <a:t>But: categories do not form a taxonomic hierarchy!</a:t>
            </a:r>
            <a:endParaRPr lang="en-US" sz="3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97948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Link Wikipedia Categories to WordNet?</a:t>
            </a:r>
          </a:p>
        </p:txBody>
      </p:sp>
      <p:sp>
        <p:nvSpPr>
          <p:cNvPr id="15" name="Rechteck 36"/>
          <p:cNvSpPr>
            <a:spLocks noChangeArrowheads="1"/>
          </p:cNvSpPr>
          <p:nvPr/>
        </p:nvSpPr>
        <p:spPr bwMode="auto">
          <a:xfrm>
            <a:off x="1042988" y="3573463"/>
            <a:ext cx="1225550" cy="28733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Rechteck 36"/>
          <p:cNvSpPr>
            <a:spLocks noChangeArrowheads="1"/>
          </p:cNvSpPr>
          <p:nvPr/>
        </p:nvSpPr>
        <p:spPr bwMode="auto">
          <a:xfrm>
            <a:off x="1547813" y="2636838"/>
            <a:ext cx="2376487" cy="28733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Abgerundetes Rechteck 41"/>
          <p:cNvSpPr>
            <a:spLocks noChangeArrowheads="1"/>
          </p:cNvSpPr>
          <p:nvPr/>
        </p:nvSpPr>
        <p:spPr bwMode="auto">
          <a:xfrm>
            <a:off x="6516688" y="2205038"/>
            <a:ext cx="2305050" cy="4318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 dirty="0"/>
          </a:p>
        </p:txBody>
      </p:sp>
      <p:sp>
        <p:nvSpPr>
          <p:cNvPr id="18" name="Abgerundetes Rechteck 42"/>
          <p:cNvSpPr>
            <a:spLocks noChangeArrowheads="1"/>
          </p:cNvSpPr>
          <p:nvPr/>
        </p:nvSpPr>
        <p:spPr bwMode="auto">
          <a:xfrm>
            <a:off x="6523038" y="2708275"/>
            <a:ext cx="1865312" cy="43338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 dirty="0"/>
          </a:p>
        </p:txBody>
      </p:sp>
      <p:sp>
        <p:nvSpPr>
          <p:cNvPr id="19" name="Rechteck 36"/>
          <p:cNvSpPr>
            <a:spLocks noChangeArrowheads="1"/>
          </p:cNvSpPr>
          <p:nvPr/>
        </p:nvSpPr>
        <p:spPr bwMode="auto">
          <a:xfrm>
            <a:off x="1331913" y="2276475"/>
            <a:ext cx="1368425" cy="28733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Textfeld 32"/>
          <p:cNvSpPr txBox="1">
            <a:spLocks noChangeArrowheads="1"/>
          </p:cNvSpPr>
          <p:nvPr/>
        </p:nvSpPr>
        <p:spPr bwMode="auto">
          <a:xfrm>
            <a:off x="0" y="2205038"/>
            <a:ext cx="397351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American billionaires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Technology company founders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Apple Inc.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Deaths from cancer</a:t>
            </a:r>
          </a:p>
          <a:p>
            <a:pPr eaLnBrk="1" hangingPunct="1">
              <a:lnSpc>
                <a:spcPts val="2600"/>
              </a:lnSpc>
            </a:pPr>
            <a:r>
              <a:rPr lang="en-US" sz="2000" dirty="0" smtClean="0"/>
              <a:t>Internet pioneers</a:t>
            </a:r>
            <a:endParaRPr lang="en-US" sz="2000" dirty="0"/>
          </a:p>
        </p:txBody>
      </p:sp>
      <p:sp>
        <p:nvSpPr>
          <p:cNvPr id="21" name="Textfeld 39"/>
          <p:cNvSpPr txBox="1">
            <a:spLocks noChangeArrowheads="1"/>
          </p:cNvSpPr>
          <p:nvPr/>
        </p:nvSpPr>
        <p:spPr bwMode="auto">
          <a:xfrm>
            <a:off x="6588125" y="2205038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tycoon, magnate</a:t>
            </a:r>
            <a:endParaRPr lang="en-US" sz="2000" dirty="0"/>
          </a:p>
        </p:txBody>
      </p:sp>
      <p:sp>
        <p:nvSpPr>
          <p:cNvPr id="22" name="Textfeld 40"/>
          <p:cNvSpPr txBox="1">
            <a:spLocks noChangeArrowheads="1"/>
          </p:cNvSpPr>
          <p:nvPr/>
        </p:nvSpPr>
        <p:spPr bwMode="auto">
          <a:xfrm>
            <a:off x="6516688" y="2708275"/>
            <a:ext cx="1766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entrepreneur</a:t>
            </a:r>
            <a:endParaRPr lang="en-US" sz="2000" dirty="0"/>
          </a:p>
        </p:txBody>
      </p:sp>
      <p:sp>
        <p:nvSpPr>
          <p:cNvPr id="23" name="Abgerundetes Rechteck 43"/>
          <p:cNvSpPr>
            <a:spLocks noChangeArrowheads="1"/>
          </p:cNvSpPr>
          <p:nvPr/>
        </p:nvSpPr>
        <p:spPr bwMode="auto">
          <a:xfrm>
            <a:off x="6523038" y="3284538"/>
            <a:ext cx="2297112" cy="4318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 dirty="0"/>
          </a:p>
        </p:txBody>
      </p:sp>
      <p:sp>
        <p:nvSpPr>
          <p:cNvPr id="24" name="Textfeld 44"/>
          <p:cNvSpPr txBox="1">
            <a:spLocks noChangeArrowheads="1"/>
          </p:cNvSpPr>
          <p:nvPr/>
        </p:nvSpPr>
        <p:spPr bwMode="auto">
          <a:xfrm>
            <a:off x="6516688" y="3284538"/>
            <a:ext cx="240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pioneer, innovator</a:t>
            </a:r>
            <a:endParaRPr lang="en-US" sz="2000" dirty="0"/>
          </a:p>
        </p:txBody>
      </p:sp>
      <p:cxnSp>
        <p:nvCxnSpPr>
          <p:cNvPr id="25" name="Gerade Verbindung mit Pfeil 46"/>
          <p:cNvCxnSpPr>
            <a:cxnSpLocks noChangeShapeType="1"/>
            <a:endCxn id="17" idx="1"/>
          </p:cNvCxnSpPr>
          <p:nvPr/>
        </p:nvCxnSpPr>
        <p:spPr bwMode="auto">
          <a:xfrm flipV="1">
            <a:off x="2771775" y="2420938"/>
            <a:ext cx="3744913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Gerade Verbindung mit Pfeil 47"/>
          <p:cNvCxnSpPr>
            <a:cxnSpLocks noChangeShapeType="1"/>
            <a:endCxn id="22" idx="1"/>
          </p:cNvCxnSpPr>
          <p:nvPr/>
        </p:nvCxnSpPr>
        <p:spPr bwMode="auto">
          <a:xfrm>
            <a:off x="3995738" y="2781300"/>
            <a:ext cx="2520950" cy="12700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feld 66"/>
          <p:cNvSpPr txBox="1">
            <a:spLocks noChangeArrowheads="1"/>
          </p:cNvSpPr>
          <p:nvPr/>
        </p:nvSpPr>
        <p:spPr bwMode="auto">
          <a:xfrm>
            <a:off x="3635375" y="3213100"/>
            <a:ext cx="37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Abgerundetes Rechteck 43"/>
          <p:cNvSpPr>
            <a:spLocks noChangeArrowheads="1"/>
          </p:cNvSpPr>
          <p:nvPr/>
        </p:nvSpPr>
        <p:spPr bwMode="auto">
          <a:xfrm>
            <a:off x="6523038" y="3860800"/>
            <a:ext cx="2297112" cy="43338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 dirty="0"/>
          </a:p>
        </p:txBody>
      </p:sp>
      <p:sp>
        <p:nvSpPr>
          <p:cNvPr id="29" name="Textfeld 44"/>
          <p:cNvSpPr txBox="1">
            <a:spLocks noChangeArrowheads="1"/>
          </p:cNvSpPr>
          <p:nvPr/>
        </p:nvSpPr>
        <p:spPr bwMode="auto">
          <a:xfrm>
            <a:off x="6516688" y="3860800"/>
            <a:ext cx="2220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pioneer, colonist</a:t>
            </a:r>
            <a:endParaRPr lang="en-US" sz="2000" dirty="0"/>
          </a:p>
        </p:txBody>
      </p:sp>
      <p:cxnSp>
        <p:nvCxnSpPr>
          <p:cNvPr id="30" name="Gerade Verbindung mit Pfeil 61"/>
          <p:cNvCxnSpPr>
            <a:cxnSpLocks noChangeShapeType="1"/>
          </p:cNvCxnSpPr>
          <p:nvPr/>
        </p:nvCxnSpPr>
        <p:spPr bwMode="auto">
          <a:xfrm>
            <a:off x="2627313" y="3429000"/>
            <a:ext cx="936625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Gerade Verbindung mit Pfeil 47"/>
          <p:cNvCxnSpPr>
            <a:cxnSpLocks noChangeShapeType="1"/>
            <a:endCxn id="24" idx="1"/>
          </p:cNvCxnSpPr>
          <p:nvPr/>
        </p:nvCxnSpPr>
        <p:spPr bwMode="auto">
          <a:xfrm flipV="1">
            <a:off x="2555875" y="3484563"/>
            <a:ext cx="3960813" cy="304800"/>
          </a:xfrm>
          <a:prstGeom prst="straightConnector1">
            <a:avLst/>
          </a:prstGeom>
          <a:noFill/>
          <a:ln w="28575" algn="ctr">
            <a:solidFill>
              <a:srgbClr val="D60093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Gerade Verbindung mit Pfeil 47"/>
          <p:cNvCxnSpPr>
            <a:cxnSpLocks noChangeShapeType="1"/>
            <a:endCxn id="29" idx="1"/>
          </p:cNvCxnSpPr>
          <p:nvPr/>
        </p:nvCxnSpPr>
        <p:spPr bwMode="auto">
          <a:xfrm>
            <a:off x="2555875" y="3789363"/>
            <a:ext cx="3960813" cy="271462"/>
          </a:xfrm>
          <a:prstGeom prst="straightConnector1">
            <a:avLst/>
          </a:prstGeom>
          <a:noFill/>
          <a:ln w="28575" algn="ctr">
            <a:solidFill>
              <a:srgbClr val="D60093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feld 66"/>
          <p:cNvSpPr txBox="1">
            <a:spLocks noChangeArrowheads="1"/>
          </p:cNvSpPr>
          <p:nvPr/>
        </p:nvSpPr>
        <p:spPr bwMode="auto">
          <a:xfrm>
            <a:off x="5867400" y="3500438"/>
            <a:ext cx="371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D60093"/>
                </a:solidFill>
              </a:rPr>
              <a:t>?</a:t>
            </a:r>
            <a:endParaRPr lang="en-US" sz="2400" dirty="0">
              <a:solidFill>
                <a:srgbClr val="D60093"/>
              </a:solidFill>
            </a:endParaRPr>
          </a:p>
        </p:txBody>
      </p:sp>
      <p:cxnSp>
        <p:nvCxnSpPr>
          <p:cNvPr id="34" name="Gerade Verbindung mit Pfeil 52"/>
          <p:cNvCxnSpPr>
            <a:cxnSpLocks noChangeShapeType="1"/>
          </p:cNvCxnSpPr>
          <p:nvPr/>
        </p:nvCxnSpPr>
        <p:spPr bwMode="auto">
          <a:xfrm>
            <a:off x="1476375" y="3141663"/>
            <a:ext cx="719138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" name="Gruppieren 64"/>
          <p:cNvGrpSpPr>
            <a:grpSpLocks noChangeAspect="1"/>
          </p:cNvGrpSpPr>
          <p:nvPr/>
        </p:nvGrpSpPr>
        <p:grpSpPr bwMode="auto">
          <a:xfrm>
            <a:off x="2195513" y="2989263"/>
            <a:ext cx="144462" cy="287337"/>
            <a:chOff x="3491880" y="2780928"/>
            <a:chExt cx="144016" cy="504056"/>
          </a:xfrm>
        </p:grpSpPr>
        <p:cxnSp>
          <p:nvCxnSpPr>
            <p:cNvPr id="36" name="Gerade Verbindung 55"/>
            <p:cNvCxnSpPr>
              <a:cxnSpLocks noChangeShapeType="1"/>
            </p:cNvCxnSpPr>
            <p:nvPr/>
          </p:nvCxnSpPr>
          <p:spPr bwMode="auto">
            <a:xfrm>
              <a:off x="3491880" y="2780928"/>
              <a:ext cx="0" cy="504056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Gerade Verbindung 56"/>
            <p:cNvCxnSpPr>
              <a:cxnSpLocks noChangeShapeType="1"/>
            </p:cNvCxnSpPr>
            <p:nvPr/>
          </p:nvCxnSpPr>
          <p:spPr bwMode="auto">
            <a:xfrm>
              <a:off x="3563888" y="2852936"/>
              <a:ext cx="0" cy="36004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Gerade Verbindung 58"/>
            <p:cNvCxnSpPr>
              <a:cxnSpLocks noChangeShapeType="1"/>
            </p:cNvCxnSpPr>
            <p:nvPr/>
          </p:nvCxnSpPr>
          <p:spPr bwMode="auto">
            <a:xfrm>
              <a:off x="3635896" y="2924944"/>
              <a:ext cx="0" cy="216024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9" name="TextBox 38"/>
          <p:cNvSpPr txBox="1"/>
          <p:nvPr/>
        </p:nvSpPr>
        <p:spPr>
          <a:xfrm>
            <a:off x="251520" y="5271428"/>
            <a:ext cx="2850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Wikipedia categories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37290" y="5271591"/>
            <a:ext cx="230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WordNet classes</a:t>
            </a:r>
          </a:p>
        </p:txBody>
      </p:sp>
      <p:sp>
        <p:nvSpPr>
          <p:cNvPr id="41" name="Slide Number Placeholder 6"/>
          <p:cNvSpPr txBox="1">
            <a:spLocks/>
          </p:cNvSpPr>
          <p:nvPr/>
        </p:nvSpPr>
        <p:spPr bwMode="auto">
          <a:xfrm>
            <a:off x="8604448" y="6453188"/>
            <a:ext cx="504825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2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-972616" y="0"/>
            <a:ext cx="10620375" cy="97948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Categories can be linked to WordNet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9562" y="573325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American people of Syrian descent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97303" y="1100177"/>
            <a:ext cx="955583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singer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366094" y="1100177"/>
            <a:ext cx="1442639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gr. person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432973" y="1100176"/>
            <a:ext cx="1066318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people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5707252" y="1100177"/>
            <a:ext cx="1182055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descent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5524" y="1426202"/>
            <a:ext cx="134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WordNet</a:t>
            </a:r>
          </a:p>
        </p:txBody>
      </p:sp>
      <p:sp>
        <p:nvSpPr>
          <p:cNvPr id="6" name="Right Brace 5"/>
          <p:cNvSpPr/>
          <p:nvPr/>
        </p:nvSpPr>
        <p:spPr bwMode="auto">
          <a:xfrm>
            <a:off x="7097850" y="1017523"/>
            <a:ext cx="320294" cy="1279025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9562" y="5085184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American people of Syrian descent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12022" y="5085184"/>
            <a:ext cx="1519494" cy="461665"/>
          </a:xfrm>
          <a:prstGeom prst="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031516" y="5085184"/>
            <a:ext cx="892412" cy="461665"/>
          </a:xfrm>
          <a:prstGeom prst="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923928" y="5085183"/>
            <a:ext cx="2376264" cy="461665"/>
          </a:xfrm>
          <a:prstGeom prst="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135" y="4350295"/>
            <a:ext cx="1798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CC"/>
                </a:solidFill>
                <a:latin typeface="Calibri" pitchFamily="34" charset="0"/>
              </a:rPr>
              <a:t>pre-modifier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32167" y="4335539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CC"/>
                </a:solidFill>
                <a:latin typeface="Calibri" pitchFamily="34" charset="0"/>
              </a:rPr>
              <a:t>head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00729" y="4350295"/>
            <a:ext cx="1930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CC"/>
                </a:solidFill>
                <a:latin typeface="Calibri" pitchFamily="34" charset="0"/>
              </a:rPr>
              <a:t>post-modifier</a:t>
            </a: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033697" y="1100175"/>
            <a:ext cx="1064137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person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763688" y="4803756"/>
            <a:ext cx="0" cy="2814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>
            <a:stCxn id="31" idx="2"/>
          </p:cNvCxnSpPr>
          <p:nvPr/>
        </p:nvCxnSpPr>
        <p:spPr bwMode="auto">
          <a:xfrm>
            <a:off x="2843498" y="4797204"/>
            <a:ext cx="411330" cy="2879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5364088" y="4723708"/>
            <a:ext cx="0" cy="2814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7506550" y="4423496"/>
            <a:ext cx="162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alibri" pitchFamily="34" charset="0"/>
              </a:rPr>
              <a:t>Noungroup</a:t>
            </a:r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parsing</a:t>
            </a:r>
          </a:p>
        </p:txBody>
      </p:sp>
      <p:sp>
        <p:nvSpPr>
          <p:cNvPr id="41" name="Right Brace 40"/>
          <p:cNvSpPr/>
          <p:nvPr/>
        </p:nvSpPr>
        <p:spPr bwMode="auto">
          <a:xfrm>
            <a:off x="7097850" y="4342091"/>
            <a:ext cx="352558" cy="120475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06550" y="5777680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Wikipedia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7097850" y="5647969"/>
            <a:ext cx="352558" cy="79728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06550" y="3619938"/>
            <a:ext cx="147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Stemming</a:t>
            </a:r>
          </a:p>
        </p:txBody>
      </p:sp>
      <p:sp>
        <p:nvSpPr>
          <p:cNvPr id="45" name="Right Brace 44"/>
          <p:cNvSpPr/>
          <p:nvPr/>
        </p:nvSpPr>
        <p:spPr bwMode="auto">
          <a:xfrm>
            <a:off x="7097850" y="3492346"/>
            <a:ext cx="320295" cy="71685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1062" y="3464136"/>
            <a:ext cx="106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person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05524" y="2204864"/>
            <a:ext cx="129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Most </a:t>
            </a:r>
          </a:p>
          <a:p>
            <a:r>
              <a:rPr lang="en-US" sz="2400" dirty="0" smtClean="0">
                <a:latin typeface="Calibri" pitchFamily="34" charset="0"/>
              </a:rPr>
              <a:t>frequent</a:t>
            </a:r>
          </a:p>
          <a:p>
            <a:r>
              <a:rPr lang="en-US" sz="2400" dirty="0" smtClean="0">
                <a:latin typeface="Calibri" pitchFamily="34" charset="0"/>
              </a:rPr>
              <a:t>meaning</a:t>
            </a:r>
          </a:p>
        </p:txBody>
      </p:sp>
      <p:sp>
        <p:nvSpPr>
          <p:cNvPr id="48" name="Right Brace 47"/>
          <p:cNvSpPr/>
          <p:nvPr/>
        </p:nvSpPr>
        <p:spPr bwMode="auto">
          <a:xfrm>
            <a:off x="7096824" y="2446857"/>
            <a:ext cx="320295" cy="849912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TextBox 14"/>
          <p:cNvSpPr txBox="1">
            <a:spLocks noChangeArrowheads="1"/>
          </p:cNvSpPr>
          <p:nvPr/>
        </p:nvSpPr>
        <p:spPr bwMode="auto">
          <a:xfrm>
            <a:off x="2066864" y="1816364"/>
            <a:ext cx="1333442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"person"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0" name="TextBox 14"/>
          <p:cNvSpPr txBox="1">
            <a:spLocks noChangeArrowheads="1"/>
          </p:cNvSpPr>
          <p:nvPr/>
        </p:nvSpPr>
        <p:spPr bwMode="auto">
          <a:xfrm>
            <a:off x="98138" y="1834884"/>
            <a:ext cx="1230145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"singer"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3889052" y="1816363"/>
            <a:ext cx="1335622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"people"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2" name="TextBox 14"/>
          <p:cNvSpPr txBox="1">
            <a:spLocks noChangeArrowheads="1"/>
          </p:cNvSpPr>
          <p:nvPr/>
        </p:nvSpPr>
        <p:spPr bwMode="auto">
          <a:xfrm>
            <a:off x="5499291" y="1809000"/>
            <a:ext cx="1447576" cy="46166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"descent"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5" name="Straight Connector 14"/>
          <p:cNvCxnSpPr>
            <a:stCxn id="16" idx="2"/>
            <a:endCxn id="50" idx="0"/>
          </p:cNvCxnSpPr>
          <p:nvPr/>
        </p:nvCxnSpPr>
        <p:spPr bwMode="auto">
          <a:xfrm>
            <a:off x="575095" y="1561842"/>
            <a:ext cx="138116" cy="2730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>
            <a:stCxn id="17" idx="2"/>
            <a:endCxn id="49" idx="0"/>
          </p:cNvCxnSpPr>
          <p:nvPr/>
        </p:nvCxnSpPr>
        <p:spPr bwMode="auto">
          <a:xfrm>
            <a:off x="2087414" y="1561842"/>
            <a:ext cx="646171" cy="2545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>
            <a:stCxn id="49" idx="0"/>
            <a:endCxn id="33" idx="2"/>
          </p:cNvCxnSpPr>
          <p:nvPr/>
        </p:nvCxnSpPr>
        <p:spPr bwMode="auto">
          <a:xfrm flipV="1">
            <a:off x="2733585" y="1561840"/>
            <a:ext cx="832181" cy="2545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>
            <a:stCxn id="51" idx="0"/>
            <a:endCxn id="21" idx="2"/>
          </p:cNvCxnSpPr>
          <p:nvPr/>
        </p:nvCxnSpPr>
        <p:spPr bwMode="auto">
          <a:xfrm flipV="1">
            <a:off x="4556863" y="1561841"/>
            <a:ext cx="409269" cy="2545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>
            <a:stCxn id="52" idx="0"/>
            <a:endCxn id="22" idx="2"/>
          </p:cNvCxnSpPr>
          <p:nvPr/>
        </p:nvCxnSpPr>
        <p:spPr bwMode="auto">
          <a:xfrm flipV="1">
            <a:off x="6223079" y="1561842"/>
            <a:ext cx="75201" cy="24715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7" name="Straight Connector 30726"/>
          <p:cNvCxnSpPr>
            <a:stCxn id="49" idx="2"/>
            <a:endCxn id="13" idx="0"/>
          </p:cNvCxnSpPr>
          <p:nvPr/>
        </p:nvCxnSpPr>
        <p:spPr bwMode="auto">
          <a:xfrm>
            <a:off x="2733585" y="2278029"/>
            <a:ext cx="829546" cy="118610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9" name="Straight Arrow Connector 30728"/>
          <p:cNvCxnSpPr>
            <a:stCxn id="13" idx="0"/>
            <a:endCxn id="33" idx="2"/>
          </p:cNvCxnSpPr>
          <p:nvPr/>
        </p:nvCxnSpPr>
        <p:spPr bwMode="auto">
          <a:xfrm flipV="1">
            <a:off x="3563131" y="1561840"/>
            <a:ext cx="2635" cy="19022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/>
          <p:cNvCxnSpPr>
            <a:stCxn id="13" idx="1"/>
            <a:endCxn id="30732" idx="3"/>
          </p:cNvCxnSpPr>
          <p:nvPr/>
        </p:nvCxnSpPr>
        <p:spPr bwMode="auto">
          <a:xfrm flipH="1" flipV="1">
            <a:off x="2222148" y="3140971"/>
            <a:ext cx="808914" cy="5539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32" name="TextBox 30731"/>
          <p:cNvSpPr txBox="1"/>
          <p:nvPr/>
        </p:nvSpPr>
        <p:spPr>
          <a:xfrm>
            <a:off x="376771" y="2725472"/>
            <a:ext cx="1845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Head has to be plural</a:t>
            </a:r>
          </a:p>
        </p:txBody>
      </p:sp>
      <p:cxnSp>
        <p:nvCxnSpPr>
          <p:cNvPr id="82" name="Straight Arrow Connector 81"/>
          <p:cNvCxnSpPr>
            <a:stCxn id="28" idx="0"/>
            <a:endCxn id="13" idx="2"/>
          </p:cNvCxnSpPr>
          <p:nvPr/>
        </p:nvCxnSpPr>
        <p:spPr bwMode="auto">
          <a:xfrm flipV="1">
            <a:off x="3477722" y="3925801"/>
            <a:ext cx="85409" cy="11593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297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28" grpId="0" animBg="1"/>
      <p:bldP spid="29" grpId="0" animBg="1"/>
      <p:bldP spid="8" grpId="0"/>
      <p:bldP spid="31" grpId="0"/>
      <p:bldP spid="32" grpId="0"/>
      <p:bldP spid="40" grpId="0"/>
      <p:bldP spid="41" grpId="0" animBg="1"/>
      <p:bldP spid="44" grpId="0"/>
      <p:bldP spid="45" grpId="0" animBg="1"/>
      <p:bldP spid="13" grpId="0"/>
      <p:bldP spid="47" grpId="0"/>
      <p:bldP spid="48" grpId="0" animBg="1"/>
      <p:bldP spid="307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-972616" y="-142776"/>
            <a:ext cx="10620375" cy="979488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YAGO = WordNet + Wikipedia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9562" y="573325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American people of Syrian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05524" y="4341735"/>
            <a:ext cx="134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WordNet</a:t>
            </a:r>
          </a:p>
        </p:txBody>
      </p:sp>
      <p:sp>
        <p:nvSpPr>
          <p:cNvPr id="6" name="Right Brace 5"/>
          <p:cNvSpPr/>
          <p:nvPr/>
        </p:nvSpPr>
        <p:spPr bwMode="auto">
          <a:xfrm>
            <a:off x="7097850" y="3573016"/>
            <a:ext cx="320294" cy="1639065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565765" y="4750416"/>
            <a:ext cx="1064137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person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06550" y="5777680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Wikipedia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7097850" y="5647968"/>
            <a:ext cx="352558" cy="1210031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3416813" y="3573016"/>
            <a:ext cx="1362040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</a:rPr>
              <a:t>organism</a:t>
            </a:r>
            <a:endParaRPr lang="en-US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3" idx="0"/>
            <a:endCxn id="33" idx="2"/>
          </p:cNvCxnSpPr>
          <p:nvPr/>
        </p:nvCxnSpPr>
        <p:spPr bwMode="auto">
          <a:xfrm flipV="1">
            <a:off x="4097834" y="5212081"/>
            <a:ext cx="0" cy="5211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>
            <a:stCxn id="33" idx="0"/>
            <a:endCxn id="46" idx="2"/>
          </p:cNvCxnSpPr>
          <p:nvPr/>
        </p:nvCxnSpPr>
        <p:spPr bwMode="auto">
          <a:xfrm flipH="1" flipV="1">
            <a:off x="4097833" y="4034681"/>
            <a:ext cx="1" cy="7157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Box 57"/>
          <p:cNvSpPr txBox="1">
            <a:spLocks noChangeArrowheads="1"/>
          </p:cNvSpPr>
          <p:nvPr/>
        </p:nvSpPr>
        <p:spPr bwMode="auto">
          <a:xfrm>
            <a:off x="4612481" y="5241686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3333CC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srgbClr val="3333CC"/>
              </a:solidFill>
              <a:latin typeface="Calibri" pitchFamily="34" charset="0"/>
            </a:endParaRPr>
          </a:p>
        </p:txBody>
      </p:sp>
      <p:sp>
        <p:nvSpPr>
          <p:cNvPr id="56" name="TextBox 57"/>
          <p:cNvSpPr txBox="1">
            <a:spLocks noChangeArrowheads="1"/>
          </p:cNvSpPr>
          <p:nvPr/>
        </p:nvSpPr>
        <p:spPr bwMode="auto">
          <a:xfrm>
            <a:off x="4612480" y="4161566"/>
            <a:ext cx="1582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3333CC"/>
                </a:solidFill>
                <a:latin typeface="Calibri" pitchFamily="34" charset="0"/>
              </a:rPr>
              <a:t>subClassOf</a:t>
            </a:r>
            <a:endParaRPr lang="en-US" sz="2400" dirty="0">
              <a:solidFill>
                <a:srgbClr val="3333CC"/>
              </a:solidFill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69717" y="941383"/>
            <a:ext cx="34036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Related project:</a:t>
            </a:r>
          </a:p>
          <a:p>
            <a:r>
              <a:rPr lang="en-US" sz="3600" dirty="0" err="1" smtClean="0">
                <a:solidFill>
                  <a:srgbClr val="3333CC"/>
                </a:solidFill>
              </a:rPr>
              <a:t>WikiTaxonomy</a:t>
            </a:r>
            <a:endParaRPr lang="en-US" sz="1800" dirty="0" smtClean="0">
              <a:solidFill>
                <a:srgbClr val="3333CC"/>
              </a:solidFill>
            </a:endParaRP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105,000 </a:t>
            </a:r>
            <a:r>
              <a:rPr lang="en-US" dirty="0" err="1" smtClean="0">
                <a:solidFill>
                  <a:srgbClr val="3333CC"/>
                </a:solidFill>
                <a:latin typeface="Calibri" pitchFamily="34" charset="0"/>
              </a:rPr>
              <a:t>subClassOf</a:t>
            </a:r>
            <a:r>
              <a:rPr lang="en-US" dirty="0" smtClean="0">
                <a:latin typeface="Calibri" pitchFamily="34" charset="0"/>
              </a:rPr>
              <a:t> links</a:t>
            </a:r>
          </a:p>
          <a:p>
            <a:r>
              <a:rPr lang="en-US" dirty="0" smtClean="0">
                <a:latin typeface="Calibri" pitchFamily="34" charset="0"/>
              </a:rPr>
              <a:t>88% accuracy</a:t>
            </a:r>
          </a:p>
          <a:p>
            <a:r>
              <a:rPr lang="en-US" sz="1800" dirty="0" smtClean="0"/>
              <a:t>[</a:t>
            </a:r>
            <a:r>
              <a:rPr lang="en-US" sz="1800" dirty="0" err="1" smtClean="0"/>
              <a:t>Ponzetto</a:t>
            </a:r>
            <a:r>
              <a:rPr lang="en-US" sz="1800" dirty="0" smtClean="0"/>
              <a:t> &amp; </a:t>
            </a:r>
            <a:r>
              <a:rPr lang="en-US" sz="1800" dirty="0" err="1" smtClean="0"/>
              <a:t>Strube</a:t>
            </a:r>
            <a:r>
              <a:rPr lang="en-US" sz="1800" dirty="0" smtClean="0"/>
              <a:t>: AAAI'07]</a:t>
            </a:r>
            <a:endParaRPr lang="en-US" sz="1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6" y="1047134"/>
            <a:ext cx="2603175" cy="13333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4562" y="2671752"/>
            <a:ext cx="266451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200,000 classes</a:t>
            </a:r>
          </a:p>
          <a:p>
            <a:r>
              <a:rPr lang="en-US" sz="2400" dirty="0" smtClean="0">
                <a:latin typeface="Calibri" pitchFamily="34" charset="0"/>
              </a:rPr>
              <a:t>460,000 </a:t>
            </a:r>
            <a:r>
              <a:rPr lang="en-US" sz="2400" dirty="0" err="1" smtClean="0">
                <a:solidFill>
                  <a:srgbClr val="3333CC"/>
                </a:solidFill>
                <a:latin typeface="Calibri" pitchFamily="34" charset="0"/>
              </a:rPr>
              <a:t>subClassOf</a:t>
            </a:r>
            <a:endParaRPr lang="en-US" sz="2400" dirty="0" smtClean="0">
              <a:solidFill>
                <a:srgbClr val="3333CC"/>
              </a:solidFill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3 Mio. instances</a:t>
            </a:r>
          </a:p>
          <a:p>
            <a:r>
              <a:rPr lang="en-US" sz="2400" dirty="0" smtClean="0">
                <a:latin typeface="Calibri" pitchFamily="34" charset="0"/>
              </a:rPr>
              <a:t>96% accuracy</a:t>
            </a:r>
          </a:p>
          <a:p>
            <a:pPr lvl="0"/>
            <a:r>
              <a:rPr lang="en-US" sz="1800" dirty="0" smtClean="0">
                <a:solidFill>
                  <a:srgbClr val="000000"/>
                </a:solidFill>
              </a:rPr>
              <a:t>[</a:t>
            </a:r>
            <a:r>
              <a:rPr lang="en-US" sz="1800" dirty="0" err="1" smtClean="0">
                <a:solidFill>
                  <a:srgbClr val="000000"/>
                </a:solidFill>
              </a:rPr>
              <a:t>Suchanek</a:t>
            </a:r>
            <a:r>
              <a:rPr lang="en-US" sz="1800" dirty="0" smtClean="0">
                <a:solidFill>
                  <a:srgbClr val="000000"/>
                </a:solidFill>
              </a:rPr>
              <a:t>: WWW'07]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2008" y="836711"/>
            <a:ext cx="3059832" cy="3735855"/>
          </a:xfrm>
          <a:prstGeom prst="rect">
            <a:avLst/>
          </a:prstGeom>
          <a:noFill/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5214312" y="824226"/>
            <a:ext cx="3767322" cy="2388750"/>
          </a:xfrm>
          <a:prstGeom prst="rect">
            <a:avLst/>
          </a:prstGeom>
          <a:noFill/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72606" y="6445257"/>
            <a:ext cx="165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Steve Jobs</a:t>
            </a:r>
          </a:p>
        </p:txBody>
      </p:sp>
      <p:cxnSp>
        <p:nvCxnSpPr>
          <p:cNvPr id="62" name="Straight Arrow Connector 61"/>
          <p:cNvCxnSpPr/>
          <p:nvPr/>
        </p:nvCxnSpPr>
        <p:spPr bwMode="auto">
          <a:xfrm flipV="1">
            <a:off x="4097833" y="6077085"/>
            <a:ext cx="0" cy="5211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TextBox 57"/>
          <p:cNvSpPr txBox="1">
            <a:spLocks noChangeArrowheads="1"/>
          </p:cNvSpPr>
          <p:nvPr/>
        </p:nvSpPr>
        <p:spPr bwMode="auto">
          <a:xfrm>
            <a:off x="4399582" y="6106839"/>
            <a:ext cx="7585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CC"/>
                </a:solidFill>
                <a:latin typeface="Calibri" pitchFamily="34" charset="0"/>
              </a:rPr>
              <a:t>type</a:t>
            </a:r>
            <a:endParaRPr lang="en-US" sz="2400" dirty="0">
              <a:solidFill>
                <a:srgbClr val="3333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3" grpId="0"/>
      <p:bldP spid="24" grpId="0" animBg="1"/>
      <p:bldP spid="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0" y="642918"/>
            <a:ext cx="9067310" cy="6215083"/>
            <a:chOff x="0" y="642918"/>
            <a:chExt cx="9067310" cy="62150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2264" y="642918"/>
              <a:ext cx="2397244" cy="4786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85918" y="642918"/>
              <a:ext cx="4800600" cy="325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500703"/>
              <a:ext cx="9067310" cy="1357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Tapping on Wikipedia Categories</a:t>
            </a:r>
            <a:endParaRPr lang="en-US" sz="1800" dirty="0" smtClean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5072066" y="5929330"/>
            <a:ext cx="242889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0" y="6429396"/>
            <a:ext cx="42862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0" y="6766560"/>
            <a:ext cx="16430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934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Mapping: Wikipedia </a:t>
            </a:r>
            <a:r>
              <a:rPr lang="en-US" sz="4000" dirty="0" smtClean="0">
                <a:sym typeface="Symbol"/>
              </a:rPr>
              <a:t> </a:t>
            </a:r>
            <a:r>
              <a:rPr lang="en-US" sz="4000" dirty="0" smtClean="0"/>
              <a:t>WordNet</a:t>
            </a:r>
            <a:endParaRPr lang="en-US" sz="18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214282" y="2857496"/>
            <a:ext cx="1357322" cy="78581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Jim Gray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(computer specialist)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177254" y="2214554"/>
            <a:ext cx="1571604" cy="85725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0130" y="2285992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Computer</a:t>
            </a:r>
          </a:p>
          <a:p>
            <a:r>
              <a:rPr lang="en-US" sz="2000" dirty="0" smtClean="0"/>
              <a:t>Scientist</a:t>
            </a:r>
            <a:endParaRPr lang="en-US" sz="2000" dirty="0"/>
          </a:p>
        </p:txBody>
      </p:sp>
      <p:sp>
        <p:nvSpPr>
          <p:cNvPr id="23" name="Oval 22"/>
          <p:cNvSpPr/>
          <p:nvPr/>
        </p:nvSpPr>
        <p:spPr bwMode="auto">
          <a:xfrm>
            <a:off x="6715140" y="1643050"/>
            <a:ext cx="1571636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16" y="1714488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American</a:t>
            </a:r>
            <a:endParaRPr lang="en-US" sz="2000" dirty="0"/>
          </a:p>
        </p:txBody>
      </p:sp>
      <p:cxnSp>
        <p:nvCxnSpPr>
          <p:cNvPr id="57" name="Straight Connector 56"/>
          <p:cNvCxnSpPr/>
          <p:nvPr/>
        </p:nvCxnSpPr>
        <p:spPr bwMode="auto">
          <a:xfrm rot="5400000">
            <a:off x="2928938" y="3786178"/>
            <a:ext cx="614364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Oval 61"/>
          <p:cNvSpPr/>
          <p:nvPr/>
        </p:nvSpPr>
        <p:spPr bwMode="auto">
          <a:xfrm>
            <a:off x="7820296" y="2214554"/>
            <a:ext cx="1285884" cy="571504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91734" y="2285992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Scientist</a:t>
            </a:r>
            <a:endParaRPr lang="en-US" sz="2000" dirty="0"/>
          </a:p>
        </p:txBody>
      </p:sp>
      <p:sp>
        <p:nvSpPr>
          <p:cNvPr id="70" name="Oval 69"/>
          <p:cNvSpPr/>
          <p:nvPr/>
        </p:nvSpPr>
        <p:spPr bwMode="auto">
          <a:xfrm>
            <a:off x="7643802" y="928670"/>
            <a:ext cx="1500198" cy="71438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86678" y="92867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Sailor,</a:t>
            </a:r>
          </a:p>
          <a:p>
            <a:r>
              <a:rPr lang="en-US" sz="2000" dirty="0" smtClean="0"/>
              <a:t>Crewman</a:t>
            </a:r>
            <a:endParaRPr lang="en-US" sz="2000" dirty="0"/>
          </a:p>
        </p:txBody>
      </p:sp>
      <p:sp>
        <p:nvSpPr>
          <p:cNvPr id="73" name="Oval 72"/>
          <p:cNvSpPr/>
          <p:nvPr/>
        </p:nvSpPr>
        <p:spPr bwMode="auto">
          <a:xfrm>
            <a:off x="6215074" y="642918"/>
            <a:ext cx="1357322" cy="71438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357950" y="642918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Missing</a:t>
            </a:r>
          </a:p>
          <a:p>
            <a:r>
              <a:rPr lang="en-US" sz="2000" dirty="0" smtClean="0"/>
              <a:t>Person</a:t>
            </a:r>
          </a:p>
        </p:txBody>
      </p:sp>
      <p:cxnSp>
        <p:nvCxnSpPr>
          <p:cNvPr id="54" name="Straight Arrow Connector 53"/>
          <p:cNvCxnSpPr/>
          <p:nvPr/>
        </p:nvCxnSpPr>
        <p:spPr bwMode="auto">
          <a:xfrm flipV="1">
            <a:off x="7572396" y="2643182"/>
            <a:ext cx="714380" cy="71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8215338" y="1928802"/>
            <a:ext cx="92866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5" name="Straight Arrow Connector 74"/>
          <p:cNvCxnSpPr>
            <a:stCxn id="24" idx="3"/>
          </p:cNvCxnSpPr>
          <p:nvPr/>
        </p:nvCxnSpPr>
        <p:spPr bwMode="auto">
          <a:xfrm flipV="1">
            <a:off x="8211272" y="1714489"/>
            <a:ext cx="932728" cy="2000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8643968" y="2643184"/>
            <a:ext cx="500033" cy="3571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0" name="Oval 89"/>
          <p:cNvSpPr/>
          <p:nvPr/>
        </p:nvSpPr>
        <p:spPr bwMode="auto">
          <a:xfrm>
            <a:off x="6500826" y="3143248"/>
            <a:ext cx="1571604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643702" y="3143248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Chemist</a:t>
            </a:r>
          </a:p>
        </p:txBody>
      </p:sp>
      <p:cxnSp>
        <p:nvCxnSpPr>
          <p:cNvPr id="92" name="Straight Arrow Connector 91"/>
          <p:cNvCxnSpPr/>
          <p:nvPr/>
        </p:nvCxnSpPr>
        <p:spPr bwMode="auto">
          <a:xfrm rot="5400000" flipH="1" flipV="1">
            <a:off x="7750991" y="2678901"/>
            <a:ext cx="714380" cy="6429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5" name="Oval 94"/>
          <p:cNvSpPr/>
          <p:nvPr/>
        </p:nvSpPr>
        <p:spPr bwMode="auto">
          <a:xfrm>
            <a:off x="7786710" y="3571876"/>
            <a:ext cx="1143008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929586" y="3571876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Artist</a:t>
            </a:r>
          </a:p>
        </p:txBody>
      </p:sp>
      <p:cxnSp>
        <p:nvCxnSpPr>
          <p:cNvPr id="100" name="Straight Arrow Connector 99"/>
          <p:cNvCxnSpPr>
            <a:stCxn id="96" idx="3"/>
          </p:cNvCxnSpPr>
          <p:nvPr/>
        </p:nvCxnSpPr>
        <p:spPr bwMode="auto">
          <a:xfrm flipV="1">
            <a:off x="8782705" y="3143248"/>
            <a:ext cx="361295" cy="6286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2" name="Straight Arrow Connector 101"/>
          <p:cNvCxnSpPr/>
          <p:nvPr/>
        </p:nvCxnSpPr>
        <p:spPr bwMode="auto">
          <a:xfrm flipV="1">
            <a:off x="7500958" y="785794"/>
            <a:ext cx="1643042" cy="71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2" name="Group 30"/>
          <p:cNvGrpSpPr/>
          <p:nvPr/>
        </p:nvGrpSpPr>
        <p:grpSpPr>
          <a:xfrm>
            <a:off x="1571604" y="1000108"/>
            <a:ext cx="6072198" cy="2250297"/>
            <a:chOff x="1571604" y="1000108"/>
            <a:chExt cx="6072198" cy="2250297"/>
          </a:xfrm>
        </p:grpSpPr>
        <p:cxnSp>
          <p:nvCxnSpPr>
            <p:cNvPr id="106" name="Straight Arrow Connector 105"/>
            <p:cNvCxnSpPr>
              <a:stCxn id="9" idx="3"/>
              <a:endCxn id="73" idx="2"/>
            </p:cNvCxnSpPr>
            <p:nvPr/>
          </p:nvCxnSpPr>
          <p:spPr bwMode="auto">
            <a:xfrm flipV="1">
              <a:off x="1571604" y="1000108"/>
              <a:ext cx="4643470" cy="22502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7" name="Straight Arrow Connector 106"/>
            <p:cNvCxnSpPr>
              <a:stCxn id="9" idx="3"/>
              <a:endCxn id="70" idx="2"/>
            </p:cNvCxnSpPr>
            <p:nvPr/>
          </p:nvCxnSpPr>
          <p:spPr bwMode="auto">
            <a:xfrm flipV="1">
              <a:off x="1571604" y="1285860"/>
              <a:ext cx="6072198" cy="19645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0" name="Straight Arrow Connector 109"/>
            <p:cNvCxnSpPr>
              <a:stCxn id="9" idx="3"/>
              <a:endCxn id="23" idx="2"/>
            </p:cNvCxnSpPr>
            <p:nvPr/>
          </p:nvCxnSpPr>
          <p:spPr bwMode="auto">
            <a:xfrm flipV="1">
              <a:off x="1571604" y="1893083"/>
              <a:ext cx="5143536" cy="135732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4" name="Straight Arrow Connector 113"/>
            <p:cNvCxnSpPr>
              <a:stCxn id="9" idx="3"/>
              <a:endCxn id="15" idx="2"/>
            </p:cNvCxnSpPr>
            <p:nvPr/>
          </p:nvCxnSpPr>
          <p:spPr bwMode="auto">
            <a:xfrm flipV="1">
              <a:off x="1571604" y="2643182"/>
              <a:ext cx="4605650" cy="6072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031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auto">
          <a:xfrm>
            <a:off x="6715140" y="1643050"/>
            <a:ext cx="1571636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16" y="1714488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American</a:t>
            </a:r>
            <a:endParaRPr lang="en-US" sz="2000" dirty="0"/>
          </a:p>
        </p:txBody>
      </p:sp>
      <p:cxnSp>
        <p:nvCxnSpPr>
          <p:cNvPr id="91" name="Straight Arrow Connector 90"/>
          <p:cNvCxnSpPr>
            <a:endCxn id="23" idx="2"/>
          </p:cNvCxnSpPr>
          <p:nvPr/>
        </p:nvCxnSpPr>
        <p:spPr bwMode="auto">
          <a:xfrm flipV="1">
            <a:off x="3571868" y="1893083"/>
            <a:ext cx="3143272" cy="7500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0" name="Oval 69"/>
          <p:cNvSpPr/>
          <p:nvPr/>
        </p:nvSpPr>
        <p:spPr bwMode="auto">
          <a:xfrm>
            <a:off x="7643802" y="928670"/>
            <a:ext cx="1500198" cy="71438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05172" y="92867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Sailor,</a:t>
            </a:r>
          </a:p>
          <a:p>
            <a:r>
              <a:rPr lang="en-US" sz="2000" dirty="0" smtClean="0"/>
              <a:t>Crewman</a:t>
            </a:r>
            <a:endParaRPr lang="en-US" sz="2000" dirty="0"/>
          </a:p>
        </p:txBody>
      </p:sp>
      <p:sp>
        <p:nvSpPr>
          <p:cNvPr id="108" name="Rectangle 107"/>
          <p:cNvSpPr/>
          <p:nvPr/>
        </p:nvSpPr>
        <p:spPr bwMode="auto">
          <a:xfrm>
            <a:off x="88434" y="4893479"/>
            <a:ext cx="3714744" cy="178595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Mapping: Wikipedia </a:t>
            </a:r>
            <a:r>
              <a:rPr lang="en-US" sz="4000" dirty="0" smtClean="0">
                <a:sym typeface="Symbol"/>
              </a:rPr>
              <a:t> </a:t>
            </a:r>
            <a:r>
              <a:rPr lang="en-US" sz="4000" dirty="0" smtClean="0"/>
              <a:t>WordNet</a:t>
            </a:r>
            <a:endParaRPr lang="en-US" sz="18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214282" y="2857496"/>
            <a:ext cx="1357322" cy="78581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Jim Gray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(computer specialist)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177254" y="2214554"/>
            <a:ext cx="1571604" cy="85725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0130" y="2285992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Computer</a:t>
            </a:r>
          </a:p>
          <a:p>
            <a:r>
              <a:rPr lang="en-US" sz="2000" dirty="0" smtClean="0"/>
              <a:t>Scientist</a:t>
            </a:r>
            <a:endParaRPr lang="en-US" sz="2000" dirty="0"/>
          </a:p>
        </p:txBody>
      </p:sp>
      <p:sp>
        <p:nvSpPr>
          <p:cNvPr id="47" name="Oval 46"/>
          <p:cNvSpPr/>
          <p:nvPr/>
        </p:nvSpPr>
        <p:spPr bwMode="auto">
          <a:xfrm>
            <a:off x="8001024" y="3000372"/>
            <a:ext cx="1000132" cy="642942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72462" y="3000372"/>
            <a:ext cx="82586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/>
              <a:t>Data-</a:t>
            </a:r>
          </a:p>
          <a:p>
            <a:pPr>
              <a:lnSpc>
                <a:spcPts val="2000"/>
              </a:lnSpc>
            </a:pPr>
            <a:r>
              <a:rPr lang="en-US" sz="2000" dirty="0" smtClean="0"/>
              <a:t>base</a:t>
            </a:r>
            <a:endParaRPr lang="en-US" sz="2000" dirty="0"/>
          </a:p>
        </p:txBody>
      </p:sp>
      <p:grpSp>
        <p:nvGrpSpPr>
          <p:cNvPr id="2" name="Group 104"/>
          <p:cNvGrpSpPr/>
          <p:nvPr/>
        </p:nvGrpSpPr>
        <p:grpSpPr>
          <a:xfrm>
            <a:off x="6357950" y="3500438"/>
            <a:ext cx="2786050" cy="2011664"/>
            <a:chOff x="6357950" y="3500438"/>
            <a:chExt cx="2786050" cy="2011664"/>
          </a:xfrm>
        </p:grpSpPr>
        <p:sp>
          <p:nvSpPr>
            <p:cNvPr id="45" name="Oval 44"/>
            <p:cNvSpPr/>
            <p:nvPr/>
          </p:nvSpPr>
          <p:spPr bwMode="auto">
            <a:xfrm>
              <a:off x="6357950" y="3500438"/>
              <a:ext cx="1785950" cy="642942"/>
            </a:xfrm>
            <a:prstGeom prst="ellipse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2264" y="3571876"/>
              <a:ext cx="1505540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2000" dirty="0" err="1" smtClean="0"/>
                <a:t>Fellow</a:t>
              </a:r>
              <a:r>
                <a:rPr lang="de-DE" sz="2000" dirty="0" smtClean="0"/>
                <a:t> (1), </a:t>
              </a:r>
            </a:p>
            <a:p>
              <a:pPr>
                <a:lnSpc>
                  <a:spcPts val="2000"/>
                </a:lnSpc>
              </a:pPr>
              <a:r>
                <a:rPr lang="de-DE" sz="2000" dirty="0" err="1" smtClean="0"/>
                <a:t>Comrade</a:t>
              </a:r>
              <a:endParaRPr lang="en-US" sz="2000" dirty="0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7358050" y="4214818"/>
              <a:ext cx="1785950" cy="642942"/>
            </a:xfrm>
            <a:prstGeom prst="ellipse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72364" y="4263866"/>
              <a:ext cx="1435008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2000" dirty="0" err="1" smtClean="0"/>
                <a:t>Fellow</a:t>
              </a:r>
              <a:r>
                <a:rPr lang="de-DE" sz="2000" dirty="0" smtClean="0"/>
                <a:t> (2),</a:t>
              </a:r>
            </a:p>
            <a:p>
              <a:pPr>
                <a:lnSpc>
                  <a:spcPts val="2000"/>
                </a:lnSpc>
              </a:pPr>
              <a:r>
                <a:rPr lang="de-DE" sz="2000" dirty="0" err="1" smtClean="0"/>
                <a:t>Colleague</a:t>
              </a:r>
              <a:endParaRPr lang="en-US" sz="2000" dirty="0"/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6357950" y="4786322"/>
              <a:ext cx="1714512" cy="725780"/>
            </a:xfrm>
            <a:prstGeom prst="ellipse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89946" y="4850401"/>
              <a:ext cx="1710446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2000" dirty="0" err="1" smtClean="0"/>
                <a:t>Fellow</a:t>
              </a:r>
              <a:r>
                <a:rPr lang="de-DE" sz="2000" dirty="0" smtClean="0"/>
                <a:t> (3)</a:t>
              </a:r>
            </a:p>
            <a:p>
              <a:pPr algn="ctr">
                <a:lnSpc>
                  <a:spcPts val="2000"/>
                </a:lnSpc>
              </a:pPr>
              <a:r>
                <a:rPr lang="de-DE" sz="1800" dirty="0" smtClean="0"/>
                <a:t>(</a:t>
              </a:r>
              <a:r>
                <a:rPr lang="de-DE" sz="1800" dirty="0" err="1" smtClean="0"/>
                <a:t>of</a:t>
              </a:r>
              <a:r>
                <a:rPr lang="de-DE" sz="1800" dirty="0" smtClean="0"/>
                <a:t> Society)</a:t>
              </a:r>
            </a:p>
          </p:txBody>
        </p:sp>
      </p:grpSp>
      <p:cxnSp>
        <p:nvCxnSpPr>
          <p:cNvPr id="57" name="Straight Connector 56"/>
          <p:cNvCxnSpPr/>
          <p:nvPr/>
        </p:nvCxnSpPr>
        <p:spPr bwMode="auto">
          <a:xfrm rot="5400000">
            <a:off x="3143252" y="3929054"/>
            <a:ext cx="585789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Oval 61"/>
          <p:cNvSpPr/>
          <p:nvPr/>
        </p:nvSpPr>
        <p:spPr bwMode="auto">
          <a:xfrm>
            <a:off x="7820296" y="2214554"/>
            <a:ext cx="1285884" cy="571504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91734" y="2285992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Scientist</a:t>
            </a:r>
            <a:endParaRPr lang="en-US" sz="2000" dirty="0"/>
          </a:p>
        </p:txBody>
      </p:sp>
      <p:grpSp>
        <p:nvGrpSpPr>
          <p:cNvPr id="4" name="Group 152"/>
          <p:cNvGrpSpPr/>
          <p:nvPr/>
        </p:nvGrpSpPr>
        <p:grpSpPr>
          <a:xfrm>
            <a:off x="7000892" y="5512102"/>
            <a:ext cx="1857388" cy="1345898"/>
            <a:chOff x="7000892" y="5512102"/>
            <a:chExt cx="1857388" cy="1345898"/>
          </a:xfrm>
        </p:grpSpPr>
        <p:sp>
          <p:nvSpPr>
            <p:cNvPr id="64" name="Oval 63"/>
            <p:cNvSpPr/>
            <p:nvPr/>
          </p:nvSpPr>
          <p:spPr bwMode="auto">
            <a:xfrm>
              <a:off x="7072330" y="5512102"/>
              <a:ext cx="1785950" cy="631542"/>
            </a:xfrm>
            <a:prstGeom prst="ellipse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92280" y="5572140"/>
              <a:ext cx="1714512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2000" dirty="0" smtClean="0"/>
                <a:t>Member (1),</a:t>
              </a:r>
            </a:p>
            <a:p>
              <a:pPr algn="ctr">
                <a:lnSpc>
                  <a:spcPts val="2000"/>
                </a:lnSpc>
              </a:pPr>
              <a:r>
                <a:rPr lang="de-DE" sz="2000" dirty="0" err="1" smtClean="0"/>
                <a:t>Fellow</a:t>
              </a:r>
              <a:endParaRPr lang="de-DE" sz="2000" dirty="0" smtClean="0"/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7000892" y="6203682"/>
              <a:ext cx="1785950" cy="654318"/>
            </a:xfrm>
            <a:prstGeom prst="ellipse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105390" y="6252706"/>
              <a:ext cx="164307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2000" dirty="0" smtClean="0"/>
                <a:t>Member (2),</a:t>
              </a:r>
            </a:p>
            <a:p>
              <a:pPr algn="ctr">
                <a:lnSpc>
                  <a:spcPts val="2000"/>
                </a:lnSpc>
              </a:pPr>
              <a:r>
                <a:rPr lang="de-DE" sz="2000" dirty="0" err="1" smtClean="0"/>
                <a:t>Extremity</a:t>
              </a:r>
              <a:endParaRPr lang="de-DE" sz="2000" dirty="0" smtClean="0"/>
            </a:p>
          </p:txBody>
        </p:sp>
      </p:grpSp>
      <p:cxnSp>
        <p:nvCxnSpPr>
          <p:cNvPr id="75" name="Straight Arrow Connector 74"/>
          <p:cNvCxnSpPr/>
          <p:nvPr/>
        </p:nvCxnSpPr>
        <p:spPr bwMode="auto">
          <a:xfrm flipV="1">
            <a:off x="7572396" y="2643182"/>
            <a:ext cx="714380" cy="71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5" name="Group 84"/>
          <p:cNvGrpSpPr/>
          <p:nvPr/>
        </p:nvGrpSpPr>
        <p:grpSpPr>
          <a:xfrm>
            <a:off x="1571604" y="1214421"/>
            <a:ext cx="2143140" cy="3319939"/>
            <a:chOff x="1571604" y="1214421"/>
            <a:chExt cx="2143140" cy="3319939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071670" y="2214553"/>
              <a:ext cx="1571636" cy="85725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43108" y="2214554"/>
              <a:ext cx="157163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2000" dirty="0" smtClean="0"/>
                <a:t>American</a:t>
              </a:r>
            </a:p>
            <a:p>
              <a:pPr>
                <a:lnSpc>
                  <a:spcPts val="2000"/>
                </a:lnSpc>
              </a:pPr>
              <a:r>
                <a:rPr lang="de-DE" sz="2000" dirty="0" smtClean="0"/>
                <a:t>Computer</a:t>
              </a:r>
            </a:p>
            <a:p>
              <a:pPr>
                <a:lnSpc>
                  <a:spcPts val="2000"/>
                </a:lnSpc>
              </a:pPr>
              <a:r>
                <a:rPr lang="de-DE" sz="2000" dirty="0" err="1" smtClean="0"/>
                <a:t>Scientists</a:t>
              </a:r>
              <a:endParaRPr lang="de-DE" sz="2000" dirty="0" smtClean="0"/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2071670" y="3214685"/>
              <a:ext cx="1643074" cy="571505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43108" y="3214686"/>
              <a:ext cx="1571636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2000" dirty="0" smtClean="0"/>
                <a:t>Database</a:t>
              </a:r>
            </a:p>
            <a:p>
              <a:pPr>
                <a:lnSpc>
                  <a:spcPts val="2000"/>
                </a:lnSpc>
              </a:pPr>
              <a:r>
                <a:rPr lang="de-DE" sz="2000" dirty="0" smtClean="0"/>
                <a:t>Researcher</a:t>
              </a: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2071670" y="3929065"/>
              <a:ext cx="1643074" cy="571505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43108" y="3929066"/>
              <a:ext cx="1571636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2000" dirty="0" err="1" smtClean="0"/>
                <a:t>Fellows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of</a:t>
              </a:r>
              <a:endParaRPr lang="de-DE" sz="2000" dirty="0" smtClean="0"/>
            </a:p>
            <a:p>
              <a:pPr>
                <a:lnSpc>
                  <a:spcPts val="2000"/>
                </a:lnSpc>
              </a:pPr>
              <a:r>
                <a:rPr lang="de-DE" sz="2000" dirty="0" err="1" smtClean="0"/>
                <a:t>the</a:t>
              </a:r>
              <a:r>
                <a:rPr lang="de-DE" sz="2000" dirty="0" smtClean="0"/>
                <a:t> ACM</a:t>
              </a: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2071670" y="1214421"/>
              <a:ext cx="1571636" cy="64294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43108" y="1214422"/>
              <a:ext cx="1571636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2000" dirty="0" smtClean="0"/>
                <a:t>People</a:t>
              </a:r>
            </a:p>
            <a:p>
              <a:pPr>
                <a:lnSpc>
                  <a:spcPts val="2000"/>
                </a:lnSpc>
              </a:pPr>
              <a:r>
                <a:rPr lang="de-DE" sz="2000" dirty="0" smtClean="0"/>
                <a:t>Lost </a:t>
              </a:r>
              <a:r>
                <a:rPr lang="de-DE" sz="2000" dirty="0" err="1" smtClean="0"/>
                <a:t>at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Sea</a:t>
              </a:r>
              <a:endParaRPr lang="de-DE" sz="2000" dirty="0" smtClean="0"/>
            </a:p>
          </p:txBody>
        </p:sp>
        <p:cxnSp>
          <p:nvCxnSpPr>
            <p:cNvPr id="77" name="Curved Connector 76"/>
            <p:cNvCxnSpPr>
              <a:stCxn id="9" idx="3"/>
              <a:endCxn id="68" idx="1"/>
            </p:cNvCxnSpPr>
            <p:nvPr/>
          </p:nvCxnSpPr>
          <p:spPr bwMode="auto">
            <a:xfrm flipV="1">
              <a:off x="1571604" y="1535893"/>
              <a:ext cx="500066" cy="1714512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9" name="Curved Connector 78"/>
            <p:cNvCxnSpPr>
              <a:stCxn id="9" idx="3"/>
              <a:endCxn id="11" idx="1"/>
            </p:cNvCxnSpPr>
            <p:nvPr/>
          </p:nvCxnSpPr>
          <p:spPr bwMode="auto">
            <a:xfrm flipV="1">
              <a:off x="1571604" y="2643181"/>
              <a:ext cx="500066" cy="607224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81" name="Curved Connector 80"/>
            <p:cNvCxnSpPr>
              <a:stCxn id="9" idx="3"/>
              <a:endCxn id="13" idx="1"/>
            </p:cNvCxnSpPr>
            <p:nvPr/>
          </p:nvCxnSpPr>
          <p:spPr bwMode="auto">
            <a:xfrm>
              <a:off x="1571604" y="3250405"/>
              <a:ext cx="500066" cy="250033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83" name="Shape 82"/>
            <p:cNvCxnSpPr>
              <a:stCxn id="9" idx="3"/>
              <a:endCxn id="33" idx="1"/>
            </p:cNvCxnSpPr>
            <p:nvPr/>
          </p:nvCxnSpPr>
          <p:spPr bwMode="auto">
            <a:xfrm>
              <a:off x="1571604" y="3250405"/>
              <a:ext cx="500066" cy="964413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86" name="Straight Arrow Connector 85"/>
          <p:cNvCxnSpPr>
            <a:endCxn id="15" idx="2"/>
          </p:cNvCxnSpPr>
          <p:nvPr/>
        </p:nvCxnSpPr>
        <p:spPr bwMode="auto">
          <a:xfrm>
            <a:off x="3571868" y="2643182"/>
            <a:ext cx="2605386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1536581" y="1857364"/>
            <a:ext cx="6591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type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27984" y="262762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subClassOf</a:t>
            </a: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6" name="Group 103"/>
          <p:cNvGrpSpPr/>
          <p:nvPr/>
        </p:nvGrpSpPr>
        <p:grpSpPr>
          <a:xfrm>
            <a:off x="3643306" y="1142984"/>
            <a:ext cx="729408" cy="3247747"/>
            <a:chOff x="3643306" y="1142984"/>
            <a:chExt cx="729408" cy="3247747"/>
          </a:xfrm>
          <a:noFill/>
        </p:grpSpPr>
        <p:cxnSp>
          <p:nvCxnSpPr>
            <p:cNvPr id="95" name="Straight Arrow Connector 94"/>
            <p:cNvCxnSpPr/>
            <p:nvPr/>
          </p:nvCxnSpPr>
          <p:spPr bwMode="auto">
            <a:xfrm>
              <a:off x="3714744" y="4214818"/>
              <a:ext cx="428628" cy="1588"/>
            </a:xfrm>
            <a:prstGeom prst="straightConnector1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99" name="Straight Arrow Connector 98"/>
            <p:cNvCxnSpPr/>
            <p:nvPr/>
          </p:nvCxnSpPr>
          <p:spPr bwMode="auto">
            <a:xfrm>
              <a:off x="3643306" y="1428736"/>
              <a:ext cx="428628" cy="1588"/>
            </a:xfrm>
            <a:prstGeom prst="straightConnector1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0" name="Straight Arrow Connector 99"/>
            <p:cNvCxnSpPr/>
            <p:nvPr/>
          </p:nvCxnSpPr>
          <p:spPr bwMode="auto">
            <a:xfrm>
              <a:off x="3643306" y="3500438"/>
              <a:ext cx="428628" cy="1588"/>
            </a:xfrm>
            <a:prstGeom prst="straightConnector1">
              <a:avLst/>
            </a:prstGeom>
            <a:grp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4000496" y="1142984"/>
              <a:ext cx="37221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0000FF"/>
                  </a:solidFill>
                </a:rPr>
                <a:t>?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000496" y="3286124"/>
              <a:ext cx="37221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0000FF"/>
                  </a:solidFill>
                </a:rPr>
                <a:t>?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000496" y="3929066"/>
              <a:ext cx="372218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rgbClr val="0000FF"/>
                  </a:solidFill>
                </a:rPr>
                <a:t>?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214282" y="4937577"/>
            <a:ext cx="3320140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dirty="0" smtClean="0"/>
              <a:t>name similarity</a:t>
            </a:r>
          </a:p>
          <a:p>
            <a:pPr>
              <a:lnSpc>
                <a:spcPts val="2200"/>
              </a:lnSpc>
            </a:pPr>
            <a:r>
              <a:rPr lang="en-US" sz="1800" dirty="0" smtClean="0"/>
              <a:t>(edit dist., n-gram overlap)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214282" y="5580519"/>
            <a:ext cx="2509020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dirty="0" smtClean="0"/>
              <a:t>context similarity</a:t>
            </a:r>
          </a:p>
          <a:p>
            <a:pPr>
              <a:lnSpc>
                <a:spcPts val="2200"/>
              </a:lnSpc>
            </a:pPr>
            <a:r>
              <a:rPr lang="en-US" sz="1800" dirty="0" smtClean="0"/>
              <a:t>(word/phrase level)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214282" y="6294899"/>
            <a:ext cx="276069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dirty="0" smtClean="0"/>
              <a:t>machine learning ?</a:t>
            </a:r>
            <a:endParaRPr lang="en-US" dirty="0"/>
          </a:p>
        </p:txBody>
      </p:sp>
      <p:grpSp>
        <p:nvGrpSpPr>
          <p:cNvPr id="7" name="Group 129"/>
          <p:cNvGrpSpPr/>
          <p:nvPr/>
        </p:nvGrpSpPr>
        <p:grpSpPr>
          <a:xfrm>
            <a:off x="3714744" y="1571611"/>
            <a:ext cx="2428892" cy="4219361"/>
            <a:chOff x="3714744" y="1571611"/>
            <a:chExt cx="2428892" cy="4219361"/>
          </a:xfrm>
        </p:grpSpPr>
        <p:grpSp>
          <p:nvGrpSpPr>
            <p:cNvPr id="8" name="Group 109"/>
            <p:cNvGrpSpPr/>
            <p:nvPr/>
          </p:nvGrpSpPr>
          <p:grpSpPr>
            <a:xfrm>
              <a:off x="4000496" y="1571611"/>
              <a:ext cx="2143140" cy="4219361"/>
              <a:chOff x="4000496" y="1571611"/>
              <a:chExt cx="2143140" cy="4219361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000496" y="1571611"/>
                <a:ext cx="1571636" cy="857256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071934" y="1571612"/>
                <a:ext cx="157163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de-DE" sz="2000" dirty="0" smtClean="0"/>
                  <a:t>Computer</a:t>
                </a:r>
              </a:p>
              <a:p>
                <a:pPr>
                  <a:lnSpc>
                    <a:spcPts val="2000"/>
                  </a:lnSpc>
                </a:pPr>
                <a:r>
                  <a:rPr lang="de-DE" sz="2000" dirty="0" err="1" smtClean="0"/>
                  <a:t>Scientists</a:t>
                </a:r>
                <a:endParaRPr lang="de-DE" sz="2000" dirty="0" smtClean="0"/>
              </a:p>
              <a:p>
                <a:pPr>
                  <a:lnSpc>
                    <a:spcPts val="2000"/>
                  </a:lnSpc>
                </a:pPr>
                <a:r>
                  <a:rPr lang="de-DE" sz="2000" dirty="0" err="1" smtClean="0"/>
                  <a:t>by</a:t>
                </a:r>
                <a:r>
                  <a:rPr lang="de-DE" sz="2000" dirty="0" smtClean="0"/>
                  <a:t> Nation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 bwMode="auto">
              <a:xfrm>
                <a:off x="4071934" y="3000371"/>
                <a:ext cx="1571636" cy="3571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143372" y="3000372"/>
                <a:ext cx="157163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de-DE" sz="2000" dirty="0" err="1" smtClean="0"/>
                  <a:t>Databases</a:t>
                </a:r>
                <a:endParaRPr lang="de-DE" sz="2000" dirty="0" smtClean="0"/>
              </a:p>
            </p:txBody>
          </p:sp>
          <p:sp>
            <p:nvSpPr>
              <p:cNvPr id="41" name="Rounded Rectangle 40"/>
              <p:cNvSpPr/>
              <p:nvPr/>
            </p:nvSpPr>
            <p:spPr bwMode="auto">
              <a:xfrm>
                <a:off x="4071934" y="4357693"/>
                <a:ext cx="1571636" cy="357191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143372" y="4357694"/>
                <a:ext cx="85725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de-DE" sz="2000" dirty="0" smtClean="0"/>
                  <a:t>ACM</a:t>
                </a:r>
              </a:p>
            </p:txBody>
          </p:sp>
          <p:sp>
            <p:nvSpPr>
              <p:cNvPr id="43" name="Rounded Rectangle 42"/>
              <p:cNvSpPr/>
              <p:nvPr/>
            </p:nvSpPr>
            <p:spPr bwMode="auto">
              <a:xfrm>
                <a:off x="4071934" y="4929197"/>
                <a:ext cx="1571636" cy="857257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143372" y="4929198"/>
                <a:ext cx="1571636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de-DE" sz="2000" dirty="0" smtClean="0"/>
                  <a:t>Members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Learned</a:t>
                </a:r>
                <a:endParaRPr lang="de-DE" sz="2000" dirty="0" smtClean="0"/>
              </a:p>
              <a:p>
                <a:pPr>
                  <a:lnSpc>
                    <a:spcPts val="2000"/>
                  </a:lnSpc>
                </a:pPr>
                <a:r>
                  <a:rPr lang="de-DE" sz="2000" dirty="0" err="1" smtClean="0"/>
                  <a:t>Societies</a:t>
                </a:r>
                <a:endParaRPr lang="de-DE" sz="2000" dirty="0" smtClean="0"/>
              </a:p>
            </p:txBody>
          </p:sp>
          <p:sp>
            <p:nvSpPr>
              <p:cNvPr id="60" name="Rounded Rectangle 59"/>
              <p:cNvSpPr/>
              <p:nvPr/>
            </p:nvSpPr>
            <p:spPr bwMode="auto">
              <a:xfrm>
                <a:off x="4357686" y="3571877"/>
                <a:ext cx="1643074" cy="500066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357686" y="3571876"/>
                <a:ext cx="1785950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de-DE" sz="2000" dirty="0" smtClean="0"/>
                  <a:t>Engineering</a:t>
                </a:r>
              </a:p>
              <a:p>
                <a:pPr>
                  <a:lnSpc>
                    <a:spcPts val="2000"/>
                  </a:lnSpc>
                </a:pPr>
                <a:r>
                  <a:rPr lang="de-DE" sz="2000" dirty="0" err="1" smtClean="0"/>
                  <a:t>Societies</a:t>
                </a:r>
                <a:endParaRPr lang="de-DE" sz="2000" dirty="0" smtClean="0"/>
              </a:p>
            </p:txBody>
          </p:sp>
        </p:grpSp>
        <p:cxnSp>
          <p:nvCxnSpPr>
            <p:cNvPr id="112" name="Curved Connector 111"/>
            <p:cNvCxnSpPr>
              <a:stCxn id="12" idx="3"/>
              <a:endCxn id="35" idx="1"/>
            </p:cNvCxnSpPr>
            <p:nvPr/>
          </p:nvCxnSpPr>
          <p:spPr bwMode="auto">
            <a:xfrm flipV="1">
              <a:off x="3714744" y="2000239"/>
              <a:ext cx="285752" cy="645202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5" name="Curved Connector 114"/>
            <p:cNvCxnSpPr>
              <a:stCxn id="14" idx="3"/>
              <a:endCxn id="37" idx="1"/>
            </p:cNvCxnSpPr>
            <p:nvPr/>
          </p:nvCxnSpPr>
          <p:spPr bwMode="auto">
            <a:xfrm flipV="1">
              <a:off x="3714744" y="3178967"/>
              <a:ext cx="357190" cy="33836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7" name="Curved Connector 116"/>
            <p:cNvCxnSpPr>
              <a:stCxn id="34" idx="3"/>
              <a:endCxn id="41" idx="1"/>
            </p:cNvCxnSpPr>
            <p:nvPr/>
          </p:nvCxnSpPr>
          <p:spPr bwMode="auto">
            <a:xfrm>
              <a:off x="3714744" y="4231713"/>
              <a:ext cx="357190" cy="30457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1" name="Curved Connector 120"/>
            <p:cNvCxnSpPr>
              <a:stCxn id="34" idx="3"/>
              <a:endCxn id="43" idx="1"/>
            </p:cNvCxnSpPr>
            <p:nvPr/>
          </p:nvCxnSpPr>
          <p:spPr bwMode="auto">
            <a:xfrm>
              <a:off x="3714744" y="4231713"/>
              <a:ext cx="357190" cy="1126113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6" name="Curved Connector 125"/>
            <p:cNvCxnSpPr>
              <a:stCxn id="42" idx="0"/>
              <a:endCxn id="61" idx="1"/>
            </p:cNvCxnSpPr>
            <p:nvPr/>
          </p:nvCxnSpPr>
          <p:spPr bwMode="auto">
            <a:xfrm rot="16200000" flipV="1">
              <a:off x="4223258" y="4008952"/>
              <a:ext cx="483171" cy="214314"/>
            </a:xfrm>
            <a:prstGeom prst="curvedConnector4">
              <a:avLst>
                <a:gd name="adj1" fmla="val 18681"/>
                <a:gd name="adj2" fmla="val 21391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0" name="Group 151"/>
          <p:cNvGrpSpPr/>
          <p:nvPr/>
        </p:nvGrpSpPr>
        <p:grpSpPr>
          <a:xfrm>
            <a:off x="5715008" y="3071810"/>
            <a:ext cx="3428992" cy="3786190"/>
            <a:chOff x="5715008" y="3071810"/>
            <a:chExt cx="3428992" cy="3786190"/>
          </a:xfrm>
        </p:grpSpPr>
        <p:cxnSp>
          <p:nvCxnSpPr>
            <p:cNvPr id="132" name="Straight Arrow Connector 131"/>
            <p:cNvCxnSpPr>
              <a:stCxn id="38" idx="3"/>
            </p:cNvCxnSpPr>
            <p:nvPr/>
          </p:nvCxnSpPr>
          <p:spPr bwMode="auto">
            <a:xfrm>
              <a:off x="5715008" y="3174779"/>
              <a:ext cx="2000264" cy="11134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4" name="TextBox 133"/>
            <p:cNvSpPr txBox="1"/>
            <p:nvPr/>
          </p:nvSpPr>
          <p:spPr>
            <a:xfrm>
              <a:off x="7715272" y="307181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0000FF"/>
                  </a:solidFill>
                </a:rPr>
                <a:t>?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136" name="Straight Arrow Connector 135"/>
            <p:cNvCxnSpPr/>
            <p:nvPr/>
          </p:nvCxnSpPr>
          <p:spPr bwMode="auto">
            <a:xfrm>
              <a:off x="6000760" y="3786190"/>
              <a:ext cx="2857520" cy="14287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8" name="TextBox 137"/>
            <p:cNvSpPr txBox="1"/>
            <p:nvPr/>
          </p:nvSpPr>
          <p:spPr>
            <a:xfrm>
              <a:off x="8771782" y="3643314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0000FF"/>
                  </a:solidFill>
                </a:rPr>
                <a:t>?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139" name="Straight Arrow Connector 138"/>
            <p:cNvCxnSpPr>
              <a:stCxn id="44" idx="3"/>
              <a:endCxn id="64" idx="2"/>
            </p:cNvCxnSpPr>
            <p:nvPr/>
          </p:nvCxnSpPr>
          <p:spPr bwMode="auto">
            <a:xfrm>
              <a:off x="5715008" y="5360085"/>
              <a:ext cx="1357322" cy="4677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43" name="Straight Arrow Connector 142"/>
            <p:cNvCxnSpPr>
              <a:stCxn id="44" idx="3"/>
              <a:endCxn id="66" idx="2"/>
            </p:cNvCxnSpPr>
            <p:nvPr/>
          </p:nvCxnSpPr>
          <p:spPr bwMode="auto">
            <a:xfrm>
              <a:off x="5715008" y="5360085"/>
              <a:ext cx="1285884" cy="11707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48" name="Straight Arrow Connector 147"/>
            <p:cNvCxnSpPr>
              <a:stCxn id="44" idx="3"/>
            </p:cNvCxnSpPr>
            <p:nvPr/>
          </p:nvCxnSpPr>
          <p:spPr bwMode="auto">
            <a:xfrm>
              <a:off x="5715008" y="5360085"/>
              <a:ext cx="1000132" cy="14979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51" name="TextBox 150"/>
            <p:cNvSpPr txBox="1"/>
            <p:nvPr/>
          </p:nvSpPr>
          <p:spPr>
            <a:xfrm>
              <a:off x="6643702" y="5786454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solidFill>
                    <a:srgbClr val="0000FF"/>
                  </a:solidFill>
                </a:rPr>
                <a:t>?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9"/>
          <p:cNvGrpSpPr/>
          <p:nvPr/>
        </p:nvGrpSpPr>
        <p:grpSpPr>
          <a:xfrm>
            <a:off x="5437062" y="600119"/>
            <a:ext cx="3000396" cy="1285884"/>
            <a:chOff x="5429256" y="500042"/>
            <a:chExt cx="3000396" cy="1285884"/>
          </a:xfrm>
        </p:grpSpPr>
        <p:sp>
          <p:nvSpPr>
            <p:cNvPr id="168" name="Rectangle 167"/>
            <p:cNvSpPr/>
            <p:nvPr/>
          </p:nvSpPr>
          <p:spPr bwMode="auto">
            <a:xfrm>
              <a:off x="5429256" y="500042"/>
              <a:ext cx="3000396" cy="1285884"/>
            </a:xfrm>
            <a:prstGeom prst="rect">
              <a:avLst/>
            </a:prstGeom>
            <a:solidFill>
              <a:srgbClr val="EAEAEA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8" name="Group 168"/>
            <p:cNvGrpSpPr/>
            <p:nvPr/>
          </p:nvGrpSpPr>
          <p:grpSpPr>
            <a:xfrm>
              <a:off x="5429256" y="571480"/>
              <a:ext cx="2928958" cy="1143008"/>
              <a:chOff x="5429256" y="571480"/>
              <a:chExt cx="2928958" cy="1143008"/>
            </a:xfrm>
          </p:grpSpPr>
          <p:sp>
            <p:nvSpPr>
              <p:cNvPr id="154" name="Oval 153"/>
              <p:cNvSpPr/>
              <p:nvPr/>
            </p:nvSpPr>
            <p:spPr bwMode="auto">
              <a:xfrm>
                <a:off x="5429256" y="571480"/>
                <a:ext cx="857256" cy="285752"/>
              </a:xfrm>
              <a:prstGeom prst="ellipse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 bwMode="auto">
              <a:xfrm>
                <a:off x="7500958" y="571480"/>
                <a:ext cx="857256" cy="285752"/>
              </a:xfrm>
              <a:prstGeom prst="ellipse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>
                <a:off x="5786446" y="1428736"/>
                <a:ext cx="857256" cy="285752"/>
              </a:xfrm>
              <a:prstGeom prst="ellipse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 bwMode="auto">
              <a:xfrm>
                <a:off x="6858016" y="1428736"/>
                <a:ext cx="857256" cy="285752"/>
              </a:xfrm>
              <a:prstGeom prst="ellipse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9" name="Straight Arrow Connector 158"/>
              <p:cNvCxnSpPr>
                <a:stCxn id="73" idx="6"/>
              </p:cNvCxnSpPr>
              <p:nvPr/>
            </p:nvCxnSpPr>
            <p:spPr bwMode="auto">
              <a:xfrm flipV="1">
                <a:off x="7572396" y="714356"/>
                <a:ext cx="357190" cy="28575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61" name="Straight Arrow Connector 160"/>
              <p:cNvCxnSpPr>
                <a:stCxn id="73" idx="2"/>
              </p:cNvCxnSpPr>
              <p:nvPr/>
            </p:nvCxnSpPr>
            <p:spPr bwMode="auto">
              <a:xfrm rot="10800000">
                <a:off x="5857884" y="714356"/>
                <a:ext cx="357190" cy="28575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63" name="Straight Arrow Connector 162"/>
              <p:cNvCxnSpPr/>
              <p:nvPr/>
            </p:nvCxnSpPr>
            <p:spPr bwMode="auto">
              <a:xfrm flipV="1">
                <a:off x="6286512" y="1285860"/>
                <a:ext cx="357190" cy="28575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65" name="Straight Arrow Connector 164"/>
              <p:cNvCxnSpPr/>
              <p:nvPr/>
            </p:nvCxnSpPr>
            <p:spPr bwMode="auto">
              <a:xfrm rot="16200000" flipV="1">
                <a:off x="7108049" y="1321579"/>
                <a:ext cx="285752" cy="21431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73" name="Oval 72"/>
          <p:cNvSpPr/>
          <p:nvPr/>
        </p:nvSpPr>
        <p:spPr bwMode="auto">
          <a:xfrm>
            <a:off x="6215074" y="642918"/>
            <a:ext cx="1357322" cy="71438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357950" y="642918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Missing</a:t>
            </a:r>
          </a:p>
          <a:p>
            <a:r>
              <a:rPr lang="en-US" sz="2000" dirty="0" smtClean="0"/>
              <a:t>Person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1341514" cy="1409689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33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93" grpId="0" animBg="1"/>
      <p:bldP spid="94" grpId="0"/>
      <p:bldP spid="106" grpId="0"/>
      <p:bldP spid="107" grpId="0"/>
      <p:bldP spid="1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285385" y="5351818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285384" y="6021241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  <p:sp>
        <p:nvSpPr>
          <p:cNvPr id="17" name="AutoShape 25"/>
          <p:cNvSpPr>
            <a:spLocks noChangeArrowheads="1"/>
          </p:cNvSpPr>
          <p:nvPr/>
        </p:nvSpPr>
        <p:spPr bwMode="auto">
          <a:xfrm>
            <a:off x="290887" y="1340768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285678" y="374811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794945" y="3718386"/>
            <a:ext cx="3644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285385" y="4579543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290887" y="2133848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285679" y="2922615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794945" y="2926298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0" name="AutoShape 25"/>
          <p:cNvSpPr>
            <a:spLocks noChangeArrowheads="1"/>
          </p:cNvSpPr>
          <p:nvPr/>
        </p:nvSpPr>
        <p:spPr bwMode="auto">
          <a:xfrm>
            <a:off x="290888" y="81897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085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0" y="5929330"/>
            <a:ext cx="9144000" cy="50006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Mapping: Wikipedia </a:t>
            </a:r>
            <a:r>
              <a:rPr lang="en-US" sz="4000" dirty="0" smtClean="0">
                <a:sym typeface="Symbol"/>
              </a:rPr>
              <a:t> </a:t>
            </a:r>
            <a:r>
              <a:rPr lang="en-US" sz="4000" dirty="0" smtClean="0"/>
              <a:t>WordNet</a:t>
            </a:r>
            <a:endParaRPr lang="en-US" sz="1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432115" y="571480"/>
            <a:ext cx="581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: WWW'07, </a:t>
            </a:r>
            <a:r>
              <a:rPr lang="en-US" sz="1800" dirty="0" err="1" smtClean="0"/>
              <a:t>Ponzetto</a:t>
            </a:r>
            <a:r>
              <a:rPr lang="en-US" sz="1800" dirty="0" smtClean="0"/>
              <a:t> &amp; Strube:AAAI'07]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2714620"/>
            <a:ext cx="9144000" cy="314327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357158" y="2786058"/>
            <a:ext cx="7377341" cy="2543250"/>
            <a:chOff x="357158" y="2786058"/>
            <a:chExt cx="7377341" cy="2543250"/>
          </a:xfrm>
        </p:grpSpPr>
        <p:sp>
          <p:nvSpPr>
            <p:cNvPr id="6" name="TextBox 5"/>
            <p:cNvSpPr txBox="1"/>
            <p:nvPr/>
          </p:nvSpPr>
          <p:spPr>
            <a:xfrm>
              <a:off x="357158" y="2786058"/>
              <a:ext cx="73773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/>
                <a:t>Analyzing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category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names</a:t>
              </a:r>
              <a:r>
                <a:rPr lang="de-DE" sz="2400" dirty="0" smtClean="0"/>
                <a:t> </a:t>
              </a:r>
              <a:r>
                <a:rPr lang="de-DE" sz="2400" dirty="0" smtClean="0">
                  <a:sym typeface="Symbol"/>
                </a:rPr>
                <a:t> </a:t>
              </a:r>
              <a:r>
                <a:rPr lang="de-DE" sz="2400" dirty="0" err="1" smtClean="0">
                  <a:solidFill>
                    <a:srgbClr val="0000FF"/>
                  </a:solidFill>
                  <a:sym typeface="Symbol"/>
                </a:rPr>
                <a:t>n</a:t>
              </a:r>
              <a:r>
                <a:rPr lang="de-DE" sz="2400" dirty="0" err="1" smtClean="0">
                  <a:solidFill>
                    <a:srgbClr val="0000FF"/>
                  </a:solidFill>
                </a:rPr>
                <a:t>oun</a:t>
              </a:r>
              <a:r>
                <a:rPr lang="de-DE" sz="2400" dirty="0" smtClean="0">
                  <a:solidFill>
                    <a:srgbClr val="0000FF"/>
                  </a:solidFill>
                </a:rPr>
                <a:t> </a:t>
              </a:r>
              <a:r>
                <a:rPr lang="de-DE" sz="2400" dirty="0" err="1" smtClean="0">
                  <a:solidFill>
                    <a:srgbClr val="0000FF"/>
                  </a:solidFill>
                </a:rPr>
                <a:t>group</a:t>
              </a:r>
              <a:r>
                <a:rPr lang="de-DE" sz="2400" dirty="0" smtClean="0">
                  <a:solidFill>
                    <a:srgbClr val="0000FF"/>
                  </a:solidFill>
                </a:rPr>
                <a:t> </a:t>
              </a:r>
              <a:r>
                <a:rPr lang="de-DE" sz="2400" dirty="0" err="1" smtClean="0">
                  <a:solidFill>
                    <a:srgbClr val="0000FF"/>
                  </a:solidFill>
                </a:rPr>
                <a:t>parser</a:t>
              </a:r>
              <a:r>
                <a:rPr lang="de-DE" sz="2400" dirty="0" smtClean="0"/>
                <a:t>: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71604" y="3286124"/>
              <a:ext cx="4854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American </a:t>
              </a:r>
              <a:r>
                <a:rPr lang="de-DE" sz="2000" dirty="0" err="1" smtClean="0"/>
                <a:t>Musicians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of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Italian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Descent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1604" y="4071942"/>
              <a:ext cx="5153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American Folk Music </a:t>
              </a:r>
              <a:r>
                <a:rPr lang="de-DE" sz="2000" dirty="0" err="1" smtClean="0"/>
                <a:t>of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the</a:t>
              </a:r>
              <a:r>
                <a:rPr lang="de-DE" sz="2000" dirty="0" smtClean="0"/>
                <a:t> 20th Century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1604" y="4929198"/>
              <a:ext cx="56252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American Indy 500 Drivers on Pole </a:t>
              </a:r>
              <a:r>
                <a:rPr lang="de-DE" sz="2000" dirty="0" err="1" smtClean="0"/>
                <a:t>Positions</a:t>
              </a:r>
              <a:endParaRPr lang="en-US" sz="2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596" y="5929330"/>
            <a:ext cx="7301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Head word </a:t>
            </a:r>
            <a:r>
              <a:rPr lang="en-US" sz="2400" dirty="0" smtClean="0"/>
              <a:t>is key, should be in </a:t>
            </a:r>
            <a:r>
              <a:rPr lang="en-US" sz="2400" dirty="0" smtClean="0">
                <a:solidFill>
                  <a:srgbClr val="0000FF"/>
                </a:solidFill>
              </a:rPr>
              <a:t>plural</a:t>
            </a:r>
            <a:r>
              <a:rPr lang="en-US" sz="2400" dirty="0" smtClean="0"/>
              <a:t> for </a:t>
            </a:r>
            <a:r>
              <a:rPr lang="en-US" sz="2400" dirty="0" err="1" smtClean="0"/>
              <a:t>rdf:type</a:t>
            </a:r>
            <a:endParaRPr lang="en-US" sz="2400" dirty="0"/>
          </a:p>
        </p:txBody>
      </p:sp>
      <p:grpSp>
        <p:nvGrpSpPr>
          <p:cNvPr id="5" name="Group 33"/>
          <p:cNvGrpSpPr/>
          <p:nvPr/>
        </p:nvGrpSpPr>
        <p:grpSpPr>
          <a:xfrm>
            <a:off x="1500166" y="3589736"/>
            <a:ext cx="4857784" cy="525126"/>
            <a:chOff x="1500166" y="3589736"/>
            <a:chExt cx="4857784" cy="525126"/>
          </a:xfrm>
        </p:grpSpPr>
        <p:sp>
          <p:nvSpPr>
            <p:cNvPr id="14" name="Right Brace 13"/>
            <p:cNvSpPr/>
            <p:nvPr/>
          </p:nvSpPr>
          <p:spPr bwMode="auto">
            <a:xfrm rot="5400000">
              <a:off x="3384343" y="3187897"/>
              <a:ext cx="160736" cy="1071570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71802" y="3714752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FF"/>
                  </a:solidFill>
                </a:rPr>
                <a:t>head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00166" y="3714752"/>
              <a:ext cx="1714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FF"/>
                  </a:solidFill>
                </a:rPr>
                <a:t>pre-modifier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29124" y="3714752"/>
              <a:ext cx="1821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olidFill>
                    <a:srgbClr val="0000FF"/>
                  </a:solidFill>
                </a:rPr>
                <a:t>post-</a:t>
              </a:r>
              <a:r>
                <a:rPr lang="de-DE" sz="2000" dirty="0" err="1" smtClean="0">
                  <a:solidFill>
                    <a:srgbClr val="0000FF"/>
                  </a:solidFill>
                </a:rPr>
                <a:t>modifier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19" name="Right Brace 18"/>
            <p:cNvSpPr/>
            <p:nvPr/>
          </p:nvSpPr>
          <p:spPr bwMode="auto">
            <a:xfrm rot="5400000">
              <a:off x="2169897" y="3116459"/>
              <a:ext cx="160736" cy="1214446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ight Brace 19"/>
            <p:cNvSpPr/>
            <p:nvPr/>
          </p:nvSpPr>
          <p:spPr bwMode="auto">
            <a:xfrm rot="5400000">
              <a:off x="5143504" y="2589604"/>
              <a:ext cx="214314" cy="2214578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" name="Group 34"/>
          <p:cNvGrpSpPr/>
          <p:nvPr/>
        </p:nvGrpSpPr>
        <p:grpSpPr>
          <a:xfrm>
            <a:off x="1500166" y="4375554"/>
            <a:ext cx="5072098" cy="525126"/>
            <a:chOff x="1500166" y="4375554"/>
            <a:chExt cx="5072098" cy="525126"/>
          </a:xfrm>
        </p:grpSpPr>
        <p:sp>
          <p:nvSpPr>
            <p:cNvPr id="21" name="Right Brace 20"/>
            <p:cNvSpPr/>
            <p:nvPr/>
          </p:nvSpPr>
          <p:spPr bwMode="auto">
            <a:xfrm rot="5400000">
              <a:off x="3741533" y="4170169"/>
              <a:ext cx="160736" cy="642942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28992" y="4500570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FF"/>
                  </a:solidFill>
                </a:rPr>
                <a:t>head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00166" y="4500570"/>
              <a:ext cx="1714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FF"/>
                  </a:solidFill>
                </a:rPr>
                <a:t>pre-modifier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00562" y="4500570"/>
              <a:ext cx="1821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olidFill>
                    <a:srgbClr val="0000FF"/>
                  </a:solidFill>
                </a:rPr>
                <a:t>post-</a:t>
              </a:r>
              <a:r>
                <a:rPr lang="de-DE" sz="2000" dirty="0" err="1" smtClean="0">
                  <a:solidFill>
                    <a:srgbClr val="0000FF"/>
                  </a:solidFill>
                </a:rPr>
                <a:t>modifier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5" name="Right Brace 24"/>
            <p:cNvSpPr/>
            <p:nvPr/>
          </p:nvSpPr>
          <p:spPr bwMode="auto">
            <a:xfrm rot="5400000">
              <a:off x="2455649" y="3598665"/>
              <a:ext cx="160736" cy="1785950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ight Brace 25"/>
            <p:cNvSpPr/>
            <p:nvPr/>
          </p:nvSpPr>
          <p:spPr bwMode="auto">
            <a:xfrm rot="5400000">
              <a:off x="5295310" y="3295054"/>
              <a:ext cx="196454" cy="2357454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Group 35"/>
          <p:cNvGrpSpPr/>
          <p:nvPr/>
        </p:nvGrpSpPr>
        <p:grpSpPr>
          <a:xfrm>
            <a:off x="1571604" y="5214950"/>
            <a:ext cx="5500726" cy="542986"/>
            <a:chOff x="1571604" y="5214950"/>
            <a:chExt cx="5500726" cy="542986"/>
          </a:xfrm>
        </p:grpSpPr>
        <p:sp>
          <p:nvSpPr>
            <p:cNvPr id="27" name="Right Brace 26"/>
            <p:cNvSpPr/>
            <p:nvPr/>
          </p:nvSpPr>
          <p:spPr bwMode="auto">
            <a:xfrm rot="5400000">
              <a:off x="4348756" y="4938128"/>
              <a:ext cx="160736" cy="857256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71934" y="5357826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FF"/>
                  </a:solidFill>
                </a:rPr>
                <a:t>head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1604" y="5357826"/>
              <a:ext cx="1714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>
                  <a:solidFill>
                    <a:srgbClr val="0000FF"/>
                  </a:solidFill>
                </a:rPr>
                <a:t>pre-modifier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72066" y="5357826"/>
              <a:ext cx="18213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olidFill>
                    <a:srgbClr val="0000FF"/>
                  </a:solidFill>
                </a:rPr>
                <a:t>post-</a:t>
              </a:r>
              <a:r>
                <a:rPr lang="de-DE" sz="2000" dirty="0" err="1" smtClean="0">
                  <a:solidFill>
                    <a:srgbClr val="0000FF"/>
                  </a:solidFill>
                </a:rPr>
                <a:t>modifier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31" name="Right Brace 30"/>
            <p:cNvSpPr/>
            <p:nvPr/>
          </p:nvSpPr>
          <p:spPr bwMode="auto">
            <a:xfrm rot="5400000">
              <a:off x="2714612" y="4214818"/>
              <a:ext cx="142876" cy="2286016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ight Brace 31"/>
            <p:cNvSpPr/>
            <p:nvPr/>
          </p:nvSpPr>
          <p:spPr bwMode="auto">
            <a:xfrm rot="5400000">
              <a:off x="5902533" y="4241607"/>
              <a:ext cx="196454" cy="2143140"/>
            </a:xfrm>
            <a:prstGeom prst="rightBrace">
              <a:avLst>
                <a:gd name="adj1" fmla="val 4500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4" name="TextBox 50"/>
          <p:cNvSpPr txBox="1">
            <a:spLocks noChangeArrowheads="1"/>
          </p:cNvSpPr>
          <p:nvPr/>
        </p:nvSpPr>
        <p:spPr bwMode="auto">
          <a:xfrm>
            <a:off x="0" y="100010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Given:       entity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in Wikipedia categories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…,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 baseline="-250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r>
              <a:rPr lang="en-US" sz="2400" dirty="0" smtClean="0">
                <a:latin typeface="+mj-lt"/>
                <a:cs typeface="Times New Roman" pitchFamily="18" charset="0"/>
              </a:rPr>
              <a:t>Wanted:  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type(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e,c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and </a:t>
            </a:r>
            <a:r>
              <a:rPr lang="en-US" sz="2400" dirty="0" err="1" smtClean="0">
                <a:solidFill>
                  <a:srgbClr val="0000FF"/>
                </a:solidFill>
                <a:cs typeface="Times New Roman" pitchFamily="18" charset="0"/>
              </a:rPr>
              <a:t>subClassOf</a:t>
            </a:r>
            <a:r>
              <a:rPr lang="en-US" sz="2400" dirty="0" smtClean="0">
                <a:solidFill>
                  <a:srgbClr val="0000FF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00FF"/>
                </a:solidFill>
                <a:cs typeface="Times New Roman" pitchFamily="18" charset="0"/>
              </a:rPr>
              <a:t>c</a:t>
            </a:r>
            <a:r>
              <a:rPr lang="en-US" sz="2400" baseline="-25000" dirty="0" err="1" smtClean="0">
                <a:solidFill>
                  <a:srgbClr val="0000FF"/>
                </a:solidFill>
                <a:cs typeface="Times New Roman" pitchFamily="18" charset="0"/>
              </a:rPr>
              <a:t>i</a:t>
            </a:r>
            <a:r>
              <a:rPr lang="en-US" sz="2400" dirty="0" err="1" smtClean="0">
                <a:solidFill>
                  <a:srgbClr val="0000FF"/>
                </a:solidFill>
                <a:cs typeface="Times New Roman" pitchFamily="18" charset="0"/>
              </a:rPr>
              <a:t>,c</a:t>
            </a:r>
            <a:r>
              <a:rPr lang="en-US" sz="2400" dirty="0" smtClean="0">
                <a:solidFill>
                  <a:srgbClr val="0000FF"/>
                </a:solidFill>
                <a:cs typeface="Times New Roman" pitchFamily="18" charset="0"/>
              </a:rPr>
              <a:t>)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for WN class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</a:p>
          <a:p>
            <a:r>
              <a:rPr lang="en-US" sz="2400" dirty="0" smtClean="0">
                <a:latin typeface="+mj-lt"/>
                <a:cs typeface="Times New Roman" pitchFamily="18" charset="0"/>
              </a:rPr>
              <a:t>Problem:  vagueness &amp; ambiguity of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names c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…,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 baseline="-250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1" grpId="0" animBg="1"/>
      <p:bldP spid="11" grpId="1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2357430"/>
            <a:ext cx="9144000" cy="378621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954088"/>
          </a:xfrm>
        </p:spPr>
        <p:txBody>
          <a:bodyPr/>
          <a:lstStyle/>
          <a:p>
            <a:r>
              <a:rPr lang="en-US" sz="2800" dirty="0" smtClean="0"/>
              <a:t>Mapping Wikipedia Entities to WordNet Classes</a:t>
            </a:r>
            <a:br>
              <a:rPr lang="en-US" sz="2800" dirty="0" smtClean="0"/>
            </a:br>
            <a:endParaRPr lang="en-US" sz="2800" b="0" dirty="0" smtClean="0"/>
          </a:p>
        </p:txBody>
      </p:sp>
      <p:sp>
        <p:nvSpPr>
          <p:cNvPr id="19459" name="TextBox 50"/>
          <p:cNvSpPr txBox="1">
            <a:spLocks noChangeArrowheads="1"/>
          </p:cNvSpPr>
          <p:nvPr/>
        </p:nvSpPr>
        <p:spPr bwMode="auto">
          <a:xfrm>
            <a:off x="0" y="9286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Given:       entity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in Wikipedia categories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…,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 baseline="-250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r>
              <a:rPr lang="en-US" sz="2400" dirty="0" smtClean="0">
                <a:latin typeface="+mj-lt"/>
                <a:cs typeface="Times New Roman" pitchFamily="18" charset="0"/>
              </a:rPr>
              <a:t>Wanted:  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type(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e,c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)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and </a:t>
            </a:r>
            <a:r>
              <a:rPr lang="en-US" sz="2400" dirty="0" err="1" smtClean="0">
                <a:solidFill>
                  <a:srgbClr val="0000FF"/>
                </a:solidFill>
                <a:cs typeface="Times New Roman" pitchFamily="18" charset="0"/>
              </a:rPr>
              <a:t>subClassOf</a:t>
            </a:r>
            <a:r>
              <a:rPr lang="en-US" sz="2400" dirty="0" smtClean="0">
                <a:solidFill>
                  <a:srgbClr val="0000FF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00FF"/>
                </a:solidFill>
                <a:cs typeface="Times New Roman" pitchFamily="18" charset="0"/>
              </a:rPr>
              <a:t>c</a:t>
            </a:r>
            <a:r>
              <a:rPr lang="en-US" sz="2400" baseline="-25000" dirty="0" err="1" smtClean="0">
                <a:solidFill>
                  <a:srgbClr val="0000FF"/>
                </a:solidFill>
                <a:cs typeface="Times New Roman" pitchFamily="18" charset="0"/>
              </a:rPr>
              <a:t>i</a:t>
            </a:r>
            <a:r>
              <a:rPr lang="en-US" sz="2400" dirty="0" err="1" smtClean="0">
                <a:solidFill>
                  <a:srgbClr val="0000FF"/>
                </a:solidFill>
                <a:cs typeface="Times New Roman" pitchFamily="18" charset="0"/>
              </a:rPr>
              <a:t>,c</a:t>
            </a:r>
            <a:r>
              <a:rPr lang="en-US" sz="2400" dirty="0" smtClean="0">
                <a:solidFill>
                  <a:srgbClr val="0000FF"/>
                </a:solidFill>
                <a:cs typeface="Times New Roman" pitchFamily="18" charset="0"/>
              </a:rPr>
              <a:t>)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for WN class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</a:p>
          <a:p>
            <a:r>
              <a:rPr lang="en-US" sz="2400" dirty="0" smtClean="0">
                <a:latin typeface="+mj-lt"/>
                <a:cs typeface="Times New Roman" pitchFamily="18" charset="0"/>
              </a:rPr>
              <a:t>Problem:  vagueness &amp; ambiguity of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names c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…,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400" baseline="-250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460" name="TextBox 51"/>
          <p:cNvSpPr txBox="1">
            <a:spLocks noChangeArrowheads="1"/>
          </p:cNvSpPr>
          <p:nvPr/>
        </p:nvSpPr>
        <p:spPr bwMode="auto">
          <a:xfrm>
            <a:off x="285720" y="2428868"/>
            <a:ext cx="759509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+mn-lt"/>
                <a:cs typeface="Times New Roman" pitchFamily="18" charset="0"/>
              </a:rPr>
              <a:t>Heuristic Method:</a:t>
            </a:r>
          </a:p>
          <a:p>
            <a:r>
              <a:rPr lang="en-US" dirty="0" smtClean="0">
                <a:latin typeface="+mn-lt"/>
                <a:cs typeface="Times New Roman" pitchFamily="18" charset="0"/>
              </a:rPr>
              <a:t>for each c</a:t>
            </a:r>
            <a:r>
              <a:rPr lang="en-US" baseline="-25000" dirty="0" smtClean="0">
                <a:latin typeface="+mn-lt"/>
                <a:cs typeface="Times New Roman" pitchFamily="18" charset="0"/>
              </a:rPr>
              <a:t>i</a:t>
            </a:r>
            <a:r>
              <a:rPr lang="en-US" dirty="0" smtClean="0">
                <a:latin typeface="+mn-lt"/>
                <a:cs typeface="Times New Roman" pitchFamily="18" charset="0"/>
              </a:rPr>
              <a:t> do</a:t>
            </a:r>
          </a:p>
          <a:p>
            <a:r>
              <a:rPr lang="en-US" dirty="0" smtClean="0">
                <a:latin typeface="+mn-lt"/>
                <a:cs typeface="Times New Roman" pitchFamily="18" charset="0"/>
              </a:rPr>
              <a:t>     if 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head word w </a:t>
            </a:r>
            <a:r>
              <a:rPr lang="en-US" dirty="0" smtClean="0">
                <a:latin typeface="+mn-lt"/>
                <a:cs typeface="Times New Roman" pitchFamily="18" charset="0"/>
              </a:rPr>
              <a:t>of category name c</a:t>
            </a:r>
            <a:r>
              <a:rPr lang="en-US" baseline="-25000" dirty="0" smtClean="0">
                <a:latin typeface="+mn-lt"/>
                <a:cs typeface="Times New Roman" pitchFamily="18" charset="0"/>
              </a:rPr>
              <a:t>i</a:t>
            </a:r>
            <a:r>
              <a:rPr lang="en-US" dirty="0" smtClean="0">
                <a:latin typeface="+mn-lt"/>
                <a:cs typeface="Times New Roman" pitchFamily="18" charset="0"/>
              </a:rPr>
              <a:t> is plural </a:t>
            </a:r>
          </a:p>
          <a:p>
            <a:r>
              <a:rPr lang="en-US" dirty="0" smtClean="0">
                <a:latin typeface="+mn-lt"/>
                <a:cs typeface="Times New Roman" pitchFamily="18" charset="0"/>
              </a:rPr>
              <a:t>    {</a:t>
            </a:r>
          </a:p>
          <a:p>
            <a:r>
              <a:rPr lang="en-US" dirty="0" smtClean="0">
                <a:latin typeface="+mn-lt"/>
                <a:cs typeface="Times New Roman" pitchFamily="18" charset="0"/>
              </a:rPr>
              <a:t>         1) </a:t>
            </a:r>
            <a:r>
              <a:rPr lang="en-US" dirty="0" smtClean="0">
                <a:solidFill>
                  <a:srgbClr val="0000FF"/>
                </a:solidFill>
                <a:cs typeface="Times New Roman" pitchFamily="18" charset="0"/>
              </a:rPr>
              <a:t>match w against </a:t>
            </a:r>
            <a:r>
              <a:rPr lang="en-US" dirty="0" err="1" smtClean="0">
                <a:solidFill>
                  <a:srgbClr val="0000FF"/>
                </a:solidFill>
                <a:cs typeface="Times New Roman" pitchFamily="18" charset="0"/>
              </a:rPr>
              <a:t>synsets</a:t>
            </a:r>
            <a:r>
              <a:rPr lang="en-US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smtClean="0">
                <a:latin typeface="+mn-lt"/>
                <a:cs typeface="Times New Roman" pitchFamily="18" charset="0"/>
              </a:rPr>
              <a:t>of WordNet classes </a:t>
            </a:r>
          </a:p>
          <a:p>
            <a:r>
              <a:rPr lang="en-US" dirty="0" smtClean="0">
                <a:latin typeface="+mn-lt"/>
                <a:cs typeface="Times New Roman" pitchFamily="18" charset="0"/>
              </a:rPr>
              <a:t>         2) choose 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best fitting class c </a:t>
            </a:r>
            <a:r>
              <a:rPr lang="en-US" dirty="0" smtClean="0">
                <a:latin typeface="+mn-lt"/>
                <a:cs typeface="Times New Roman" pitchFamily="18" charset="0"/>
              </a:rPr>
              <a:t>and set 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e 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Times New Roman" pitchFamily="18" charset="0"/>
                <a:sym typeface="Symbol" pitchFamily="18" charset="2"/>
              </a:rPr>
              <a:t> c</a:t>
            </a:r>
          </a:p>
          <a:p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         3) </a:t>
            </a:r>
            <a:r>
              <a:rPr lang="en-US" dirty="0" smtClean="0">
                <a:solidFill>
                  <a:srgbClr val="0000FF"/>
                </a:solidFill>
                <a:latin typeface="+mn-lt"/>
                <a:cs typeface="Times New Roman" pitchFamily="18" charset="0"/>
                <a:sym typeface="Symbol" pitchFamily="18" charset="2"/>
              </a:rPr>
              <a:t>expand w</a:t>
            </a:r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 by pre-modifier and set c</a:t>
            </a:r>
            <a:r>
              <a:rPr lang="en-US" baseline="-25000" dirty="0" smtClean="0">
                <a:latin typeface="+mn-lt"/>
                <a:cs typeface="Times New Roman" pitchFamily="18" charset="0"/>
                <a:sym typeface="Symbol" pitchFamily="18" charset="2"/>
              </a:rPr>
              <a:t>i</a:t>
            </a:r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  w</a:t>
            </a:r>
            <a:r>
              <a:rPr lang="en-US" baseline="30000" dirty="0" smtClean="0">
                <a:latin typeface="+mn-lt"/>
                <a:cs typeface="Times New Roman" pitchFamily="18" charset="0"/>
                <a:sym typeface="Symbol" pitchFamily="18" charset="2"/>
              </a:rPr>
              <a:t>+</a:t>
            </a:r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  c</a:t>
            </a:r>
          </a:p>
          <a:p>
            <a:r>
              <a:rPr lang="en-US" dirty="0" smtClean="0">
                <a:latin typeface="+mn-lt"/>
                <a:cs typeface="Times New Roman" pitchFamily="18" charset="0"/>
                <a:sym typeface="Symbol" pitchFamily="18" charset="2"/>
              </a:rPr>
              <a:t>     }</a:t>
            </a:r>
            <a:endParaRPr lang="en-US" dirty="0">
              <a:latin typeface="+mn-lt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8184" y="5929330"/>
            <a:ext cx="4855816" cy="769441"/>
          </a:xfrm>
          <a:prstGeom prst="rect">
            <a:avLst/>
          </a:prstGeom>
          <a:solidFill>
            <a:srgbClr val="99FF66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can also derive features this way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feed into supervised classifier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9523" y="428604"/>
            <a:ext cx="581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: WWW'07, </a:t>
            </a:r>
            <a:r>
              <a:rPr lang="en-US" sz="1800" dirty="0" err="1" smtClean="0"/>
              <a:t>Ponzetto</a:t>
            </a:r>
            <a:r>
              <a:rPr lang="en-US" sz="1800" dirty="0" smtClean="0"/>
              <a:t> &amp; </a:t>
            </a:r>
            <a:r>
              <a:rPr lang="en-US" sz="1800" dirty="0" err="1" smtClean="0"/>
              <a:t>Strube</a:t>
            </a:r>
            <a:r>
              <a:rPr lang="en-US" sz="1800" dirty="0" smtClean="0"/>
              <a:t>: AAAI'07]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5429264"/>
            <a:ext cx="6521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tuned conservatively: high precision, reduced recall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05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Goal: Comprehensive &amp; Consistent !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357290" y="2714621"/>
            <a:ext cx="1357322" cy="78581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Jim Gray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(computer specialist)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57290" y="4071943"/>
            <a:ext cx="1571636" cy="5715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Madonna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(entertainer)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57290" y="1714489"/>
            <a:ext cx="1357322" cy="5000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Jeffrey</a:t>
            </a: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Ullman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357290" y="5214951"/>
            <a:ext cx="1571636" cy="35719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Bob Dylan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1632782" y="572527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632782" y="108180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643306" y="1928802"/>
            <a:ext cx="1143008" cy="7143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192880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Scientists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643306" y="2786058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2786058"/>
            <a:ext cx="15398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Researcher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43240" y="3429000"/>
            <a:ext cx="1214446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3240" y="3429000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Fellows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ACM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43504" y="2714621"/>
            <a:ext cx="1214446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3504" y="2714620"/>
            <a:ext cx="142876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Databases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214942" y="3714751"/>
            <a:ext cx="1428760" cy="71438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14942" y="371475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Members of Learned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Societies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001024" y="4929198"/>
            <a:ext cx="928758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72462" y="49291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Artist</a:t>
            </a:r>
            <a:endParaRPr lang="en-US" sz="1800" dirty="0"/>
          </a:p>
        </p:txBody>
      </p:sp>
      <p:sp>
        <p:nvSpPr>
          <p:cNvPr id="43" name="Oval 42"/>
          <p:cNvSpPr/>
          <p:nvPr/>
        </p:nvSpPr>
        <p:spPr bwMode="auto">
          <a:xfrm>
            <a:off x="7286708" y="60007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58146" y="60007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Singer</a:t>
            </a:r>
            <a:endParaRPr lang="en-US" sz="1800" dirty="0"/>
          </a:p>
        </p:txBody>
      </p:sp>
      <p:sp>
        <p:nvSpPr>
          <p:cNvPr id="45" name="Oval 44"/>
          <p:cNvSpPr/>
          <p:nvPr/>
        </p:nvSpPr>
        <p:spPr bwMode="auto">
          <a:xfrm>
            <a:off x="7929586" y="64886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01024" y="6488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Italian</a:t>
            </a:r>
            <a:endParaRPr lang="en-US" sz="1800" dirty="0"/>
          </a:p>
        </p:txBody>
      </p:sp>
      <p:sp>
        <p:nvSpPr>
          <p:cNvPr id="47" name="Oval 46"/>
          <p:cNvSpPr/>
          <p:nvPr/>
        </p:nvSpPr>
        <p:spPr bwMode="auto">
          <a:xfrm>
            <a:off x="7643834" y="857232"/>
            <a:ext cx="1357322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73726" y="85723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American</a:t>
            </a:r>
            <a:endParaRPr lang="en-US" sz="1800" dirty="0"/>
          </a:p>
        </p:txBody>
      </p:sp>
      <p:sp>
        <p:nvSpPr>
          <p:cNvPr id="49" name="Oval 48"/>
          <p:cNvSpPr/>
          <p:nvPr/>
        </p:nvSpPr>
        <p:spPr bwMode="auto">
          <a:xfrm>
            <a:off x="7429520" y="5429264"/>
            <a:ext cx="1285884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00958" y="54292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Musician</a:t>
            </a:r>
            <a:endParaRPr lang="en-US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0" y="335756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Born</a:t>
            </a:r>
            <a:endParaRPr lang="en-US" sz="1800" dirty="0"/>
          </a:p>
        </p:txBody>
      </p:sp>
      <p:sp>
        <p:nvSpPr>
          <p:cNvPr id="52" name="Oval 51"/>
          <p:cNvSpPr/>
          <p:nvPr/>
        </p:nvSpPr>
        <p:spPr bwMode="auto">
          <a:xfrm>
            <a:off x="7358082" y="3714752"/>
            <a:ext cx="1071602" cy="642942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29520" y="3786190"/>
            <a:ext cx="964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/>
              <a:t>Award</a:t>
            </a:r>
          </a:p>
          <a:p>
            <a:pPr>
              <a:lnSpc>
                <a:spcPts val="1800"/>
              </a:lnSpc>
            </a:pPr>
            <a:r>
              <a:rPr lang="en-US" sz="1800" dirty="0" smtClean="0"/>
              <a:t>Winner</a:t>
            </a:r>
            <a:endParaRPr lang="en-US" sz="1800" dirty="0"/>
          </a:p>
        </p:txBody>
      </p:sp>
      <p:sp>
        <p:nvSpPr>
          <p:cNvPr id="54" name="Oval 53"/>
          <p:cNvSpPr/>
          <p:nvPr/>
        </p:nvSpPr>
        <p:spPr bwMode="auto">
          <a:xfrm>
            <a:off x="7358082" y="214311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29520" y="2214554"/>
            <a:ext cx="114646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Scientist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1285860"/>
            <a:ext cx="9541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For</a:t>
            </a:r>
            <a:endParaRPr lang="en-US" sz="1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1928802"/>
            <a:ext cx="80021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Alma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Mater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2643182"/>
            <a:ext cx="103105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Notable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Awards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714356"/>
            <a:ext cx="117211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Doctoral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Students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7143768" y="142873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15206" y="1500174"/>
            <a:ext cx="127470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Academic</a:t>
            </a:r>
          </a:p>
        </p:txBody>
      </p:sp>
      <p:sp>
        <p:nvSpPr>
          <p:cNvPr id="66" name="Rounded Rectangle 65"/>
          <p:cNvSpPr/>
          <p:nvPr/>
        </p:nvSpPr>
        <p:spPr bwMode="auto">
          <a:xfrm>
            <a:off x="4714876" y="1142984"/>
            <a:ext cx="1071570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14876" y="1142984"/>
            <a:ext cx="15716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Bell Labs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3071802" y="1285860"/>
            <a:ext cx="1071570" cy="50006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00364" y="1285860"/>
            <a:ext cx="161318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Princeton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73" name="Rounded Rectangle 72"/>
          <p:cNvSpPr/>
          <p:nvPr/>
        </p:nvSpPr>
        <p:spPr bwMode="auto">
          <a:xfrm>
            <a:off x="3071802" y="642918"/>
            <a:ext cx="1357322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71802" y="642918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Knuth Prize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Laureate</a:t>
            </a:r>
          </a:p>
        </p:txBody>
      </p:sp>
      <p:sp>
        <p:nvSpPr>
          <p:cNvPr id="77" name="Rounded Rectangle 76"/>
          <p:cNvSpPr/>
          <p:nvPr/>
        </p:nvSpPr>
        <p:spPr bwMode="auto">
          <a:xfrm>
            <a:off x="5399364" y="1714487"/>
            <a:ext cx="1244338" cy="64294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57818" y="1714488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 by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Occupation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7887622" y="2786058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959060" y="27860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Fellow(1)</a:t>
            </a:r>
            <a:endParaRPr lang="en-US" sz="1800" dirty="0"/>
          </a:p>
        </p:txBody>
      </p:sp>
      <p:sp>
        <p:nvSpPr>
          <p:cNvPr id="81" name="Oval 80"/>
          <p:cNvSpPr/>
          <p:nvPr/>
        </p:nvSpPr>
        <p:spPr bwMode="auto">
          <a:xfrm>
            <a:off x="7429520" y="3214686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500958" y="321468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Fellow(2)</a:t>
            </a:r>
            <a:endParaRPr lang="en-US" sz="1800" dirty="0"/>
          </a:p>
        </p:txBody>
      </p:sp>
      <p:sp>
        <p:nvSpPr>
          <p:cNvPr id="84" name="Rounded Rectangle 83"/>
          <p:cNvSpPr/>
          <p:nvPr/>
        </p:nvSpPr>
        <p:spPr bwMode="auto">
          <a:xfrm>
            <a:off x="3143240" y="4929198"/>
            <a:ext cx="928694" cy="64294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43240" y="4929198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World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Record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Holders</a:t>
            </a:r>
          </a:p>
        </p:txBody>
      </p:sp>
      <p:sp>
        <p:nvSpPr>
          <p:cNvPr id="86" name="Rounded Rectangle 85"/>
          <p:cNvSpPr/>
          <p:nvPr/>
        </p:nvSpPr>
        <p:spPr bwMode="auto">
          <a:xfrm>
            <a:off x="4643438" y="5572141"/>
            <a:ext cx="1285884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43438" y="5572140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Songwriters</a:t>
            </a:r>
          </a:p>
        </p:txBody>
      </p:sp>
      <p:sp>
        <p:nvSpPr>
          <p:cNvPr id="88" name="Rounded Rectangle 87"/>
          <p:cNvSpPr/>
          <p:nvPr/>
        </p:nvSpPr>
        <p:spPr bwMode="auto">
          <a:xfrm>
            <a:off x="3071802" y="5786454"/>
            <a:ext cx="135732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8105631" y="4429132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77069" y="442913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Athlete</a:t>
            </a:r>
            <a:endParaRPr lang="en-US" sz="1800" dirty="0"/>
          </a:p>
        </p:txBody>
      </p:sp>
      <p:sp>
        <p:nvSpPr>
          <p:cNvPr id="91" name="TextBox 90"/>
          <p:cNvSpPr txBox="1"/>
          <p:nvPr/>
        </p:nvSpPr>
        <p:spPr>
          <a:xfrm>
            <a:off x="0" y="464344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Genres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0" y="3929066"/>
            <a:ext cx="87716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Years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Active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00364" y="5786454"/>
            <a:ext cx="200026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Hall of Fame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Inductees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3143240" y="4143381"/>
            <a:ext cx="1285884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43240" y="4143380"/>
            <a:ext cx="14287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 Michigan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5143512"/>
            <a:ext cx="954107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Also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0" y="6072206"/>
            <a:ext cx="1065356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Website</a:t>
            </a:r>
          </a:p>
        </p:txBody>
      </p:sp>
      <p:sp>
        <p:nvSpPr>
          <p:cNvPr id="99" name="Rounded Rectangle 98"/>
          <p:cNvSpPr/>
          <p:nvPr/>
        </p:nvSpPr>
        <p:spPr bwMode="auto">
          <a:xfrm>
            <a:off x="2714612" y="6429396"/>
            <a:ext cx="1643074" cy="26826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43174" y="6400800"/>
            <a:ext cx="242889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Guitar Players</a:t>
            </a: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4643438" y="4643447"/>
            <a:ext cx="1571636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572000" y="4643446"/>
            <a:ext cx="207170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Italian Descent</a:t>
            </a: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6143636" y="5286388"/>
            <a:ext cx="100013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143636" y="5286388"/>
            <a:ext cx="157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</a:t>
            </a:r>
          </a:p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by Status</a:t>
            </a:r>
          </a:p>
        </p:txBody>
      </p:sp>
      <p:sp>
        <p:nvSpPr>
          <p:cNvPr id="105" name="Rounded Rectangle 104"/>
          <p:cNvSpPr/>
          <p:nvPr/>
        </p:nvSpPr>
        <p:spPr bwMode="auto">
          <a:xfrm>
            <a:off x="6000760" y="3071810"/>
            <a:ext cx="1143008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00760" y="3071810"/>
            <a:ext cx="12858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</a:t>
            </a: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5929322" y="500042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857884" y="500042"/>
            <a:ext cx="1571636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Telecomm.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6303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Goal: Comprehensive &amp; Consistent !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357290" y="2714621"/>
            <a:ext cx="1357322" cy="78581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Jim Gray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(computer specialist)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57290" y="4071943"/>
            <a:ext cx="1571636" cy="5715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Madonna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(entertainer)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57290" y="1714489"/>
            <a:ext cx="1357322" cy="5000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Jeffrey</a:t>
            </a: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Ullman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357290" y="5214951"/>
            <a:ext cx="1571636" cy="35719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Bob Dylan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1632782" y="572527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632782" y="108180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643306" y="1928802"/>
            <a:ext cx="1143008" cy="7143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192880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Scientists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643306" y="2786058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2786058"/>
            <a:ext cx="15398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Researcher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43240" y="3429000"/>
            <a:ext cx="1214446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3240" y="3429000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Fellows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ACM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43504" y="2714621"/>
            <a:ext cx="1214446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3504" y="2714620"/>
            <a:ext cx="142876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Databases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214942" y="3714751"/>
            <a:ext cx="1428760" cy="71438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14942" y="371475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Members of Learned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Societies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001024" y="4929198"/>
            <a:ext cx="928758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72462" y="49291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Artist</a:t>
            </a:r>
            <a:endParaRPr lang="en-US" sz="1800" dirty="0"/>
          </a:p>
        </p:txBody>
      </p:sp>
      <p:sp>
        <p:nvSpPr>
          <p:cNvPr id="43" name="Oval 42"/>
          <p:cNvSpPr/>
          <p:nvPr/>
        </p:nvSpPr>
        <p:spPr bwMode="auto">
          <a:xfrm>
            <a:off x="7286708" y="60007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58146" y="60007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Singer</a:t>
            </a:r>
            <a:endParaRPr lang="en-US" sz="1800" dirty="0"/>
          </a:p>
        </p:txBody>
      </p:sp>
      <p:sp>
        <p:nvSpPr>
          <p:cNvPr id="45" name="Oval 44"/>
          <p:cNvSpPr/>
          <p:nvPr/>
        </p:nvSpPr>
        <p:spPr bwMode="auto">
          <a:xfrm>
            <a:off x="7929586" y="64886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01024" y="6488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Italian</a:t>
            </a:r>
            <a:endParaRPr lang="en-US" sz="1800" dirty="0"/>
          </a:p>
        </p:txBody>
      </p:sp>
      <p:sp>
        <p:nvSpPr>
          <p:cNvPr id="47" name="Oval 46"/>
          <p:cNvSpPr/>
          <p:nvPr/>
        </p:nvSpPr>
        <p:spPr bwMode="auto">
          <a:xfrm>
            <a:off x="7643834" y="857232"/>
            <a:ext cx="1357322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73726" y="85723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American</a:t>
            </a:r>
            <a:endParaRPr lang="en-US" sz="1800" dirty="0"/>
          </a:p>
        </p:txBody>
      </p:sp>
      <p:sp>
        <p:nvSpPr>
          <p:cNvPr id="49" name="Oval 48"/>
          <p:cNvSpPr/>
          <p:nvPr/>
        </p:nvSpPr>
        <p:spPr bwMode="auto">
          <a:xfrm>
            <a:off x="7429520" y="5429264"/>
            <a:ext cx="1285884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00958" y="54292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Musician</a:t>
            </a:r>
            <a:endParaRPr lang="en-US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0" y="335756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Born</a:t>
            </a:r>
            <a:endParaRPr lang="en-US" sz="1800" dirty="0"/>
          </a:p>
        </p:txBody>
      </p:sp>
      <p:sp>
        <p:nvSpPr>
          <p:cNvPr id="52" name="Oval 51"/>
          <p:cNvSpPr/>
          <p:nvPr/>
        </p:nvSpPr>
        <p:spPr bwMode="auto">
          <a:xfrm>
            <a:off x="7358082" y="3714752"/>
            <a:ext cx="1071602" cy="642942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29520" y="3786190"/>
            <a:ext cx="964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/>
              <a:t>Award</a:t>
            </a:r>
          </a:p>
          <a:p>
            <a:pPr>
              <a:lnSpc>
                <a:spcPts val="1800"/>
              </a:lnSpc>
            </a:pPr>
            <a:r>
              <a:rPr lang="en-US" sz="1800" dirty="0" smtClean="0"/>
              <a:t>Winner</a:t>
            </a:r>
            <a:endParaRPr lang="en-US" sz="1800" dirty="0"/>
          </a:p>
        </p:txBody>
      </p:sp>
      <p:sp>
        <p:nvSpPr>
          <p:cNvPr id="54" name="Oval 53"/>
          <p:cNvSpPr/>
          <p:nvPr/>
        </p:nvSpPr>
        <p:spPr bwMode="auto">
          <a:xfrm>
            <a:off x="7358082" y="214311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29520" y="2214554"/>
            <a:ext cx="114646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Scientist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1285860"/>
            <a:ext cx="9541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For</a:t>
            </a:r>
            <a:endParaRPr lang="en-US" sz="1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1928802"/>
            <a:ext cx="80021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Alma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Mater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2643182"/>
            <a:ext cx="103105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Notable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Awards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714356"/>
            <a:ext cx="117211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Doctoral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Students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7143768" y="142873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15206" y="1500174"/>
            <a:ext cx="127470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Academic</a:t>
            </a:r>
          </a:p>
        </p:txBody>
      </p:sp>
      <p:sp>
        <p:nvSpPr>
          <p:cNvPr id="66" name="Rounded Rectangle 65"/>
          <p:cNvSpPr/>
          <p:nvPr/>
        </p:nvSpPr>
        <p:spPr bwMode="auto">
          <a:xfrm>
            <a:off x="4714876" y="1142984"/>
            <a:ext cx="1071570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14876" y="1142984"/>
            <a:ext cx="15716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Bell Labs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3071802" y="1285860"/>
            <a:ext cx="1071570" cy="50006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00364" y="1285860"/>
            <a:ext cx="161318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Princeton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73" name="Rounded Rectangle 72"/>
          <p:cNvSpPr/>
          <p:nvPr/>
        </p:nvSpPr>
        <p:spPr bwMode="auto">
          <a:xfrm>
            <a:off x="3071802" y="642918"/>
            <a:ext cx="1357322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71802" y="642918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Knuth Prize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Laureate</a:t>
            </a:r>
          </a:p>
        </p:txBody>
      </p:sp>
      <p:sp>
        <p:nvSpPr>
          <p:cNvPr id="77" name="Rounded Rectangle 76"/>
          <p:cNvSpPr/>
          <p:nvPr/>
        </p:nvSpPr>
        <p:spPr bwMode="auto">
          <a:xfrm>
            <a:off x="5399364" y="1714487"/>
            <a:ext cx="1244338" cy="64294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57818" y="1714488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 by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Occupation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7887622" y="2786058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959060" y="27860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Fellow(1)</a:t>
            </a:r>
            <a:endParaRPr lang="en-US" sz="1800" dirty="0"/>
          </a:p>
        </p:txBody>
      </p:sp>
      <p:sp>
        <p:nvSpPr>
          <p:cNvPr id="81" name="Oval 80"/>
          <p:cNvSpPr/>
          <p:nvPr/>
        </p:nvSpPr>
        <p:spPr bwMode="auto">
          <a:xfrm>
            <a:off x="7429520" y="3214686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500958" y="321468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Fellow(2)</a:t>
            </a:r>
            <a:endParaRPr lang="en-US" sz="1800" dirty="0"/>
          </a:p>
        </p:txBody>
      </p:sp>
      <p:sp>
        <p:nvSpPr>
          <p:cNvPr id="84" name="Rounded Rectangle 83"/>
          <p:cNvSpPr/>
          <p:nvPr/>
        </p:nvSpPr>
        <p:spPr bwMode="auto">
          <a:xfrm>
            <a:off x="3286116" y="4857760"/>
            <a:ext cx="928694" cy="64294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86116" y="485776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World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Record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Holders</a:t>
            </a:r>
          </a:p>
        </p:txBody>
      </p:sp>
      <p:sp>
        <p:nvSpPr>
          <p:cNvPr id="86" name="Rounded Rectangle 85"/>
          <p:cNvSpPr/>
          <p:nvPr/>
        </p:nvSpPr>
        <p:spPr bwMode="auto">
          <a:xfrm>
            <a:off x="4643438" y="5429264"/>
            <a:ext cx="1285884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43438" y="5429264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Songwriters</a:t>
            </a:r>
          </a:p>
        </p:txBody>
      </p:sp>
      <p:sp>
        <p:nvSpPr>
          <p:cNvPr id="88" name="Rounded Rectangle 87"/>
          <p:cNvSpPr/>
          <p:nvPr/>
        </p:nvSpPr>
        <p:spPr bwMode="auto">
          <a:xfrm>
            <a:off x="3071802" y="5786454"/>
            <a:ext cx="135732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8105631" y="4429132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77069" y="442913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Athlete</a:t>
            </a:r>
            <a:endParaRPr lang="en-US" sz="1800" dirty="0"/>
          </a:p>
        </p:txBody>
      </p:sp>
      <p:sp>
        <p:nvSpPr>
          <p:cNvPr id="91" name="TextBox 90"/>
          <p:cNvSpPr txBox="1"/>
          <p:nvPr/>
        </p:nvSpPr>
        <p:spPr>
          <a:xfrm>
            <a:off x="0" y="464344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Genres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0" y="3929066"/>
            <a:ext cx="87716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Years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Active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00364" y="5786454"/>
            <a:ext cx="200026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Hall of Fame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Inductees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3214678" y="4071943"/>
            <a:ext cx="1285884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14678" y="4071942"/>
            <a:ext cx="14287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 Michigan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5143512"/>
            <a:ext cx="954107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Also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0" y="6143644"/>
            <a:ext cx="1065356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Website</a:t>
            </a:r>
          </a:p>
        </p:txBody>
      </p:sp>
      <p:sp>
        <p:nvSpPr>
          <p:cNvPr id="99" name="Rounded Rectangle 98"/>
          <p:cNvSpPr/>
          <p:nvPr/>
        </p:nvSpPr>
        <p:spPr bwMode="auto">
          <a:xfrm>
            <a:off x="2714612" y="6429396"/>
            <a:ext cx="1643074" cy="26826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43174" y="6400800"/>
            <a:ext cx="242889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Guitar Players</a:t>
            </a: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4643438" y="4643447"/>
            <a:ext cx="1571636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572000" y="4643446"/>
            <a:ext cx="207170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Italian Descent</a:t>
            </a: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6143636" y="5286388"/>
            <a:ext cx="100013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143636" y="5286388"/>
            <a:ext cx="157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</a:t>
            </a:r>
          </a:p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by Status</a:t>
            </a:r>
          </a:p>
        </p:txBody>
      </p:sp>
      <p:sp>
        <p:nvSpPr>
          <p:cNvPr id="105" name="Rounded Rectangle 104"/>
          <p:cNvSpPr/>
          <p:nvPr/>
        </p:nvSpPr>
        <p:spPr bwMode="auto">
          <a:xfrm>
            <a:off x="6000760" y="3071810"/>
            <a:ext cx="1143008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00760" y="3071810"/>
            <a:ext cx="12858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</a:t>
            </a: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5929322" y="500042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857884" y="500042"/>
            <a:ext cx="1571636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Telecomm.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History</a:t>
            </a:r>
          </a:p>
        </p:txBody>
      </p:sp>
      <p:cxnSp>
        <p:nvCxnSpPr>
          <p:cNvPr id="110" name="Straight Connector 109"/>
          <p:cNvCxnSpPr>
            <a:stCxn id="5" idx="1"/>
            <a:endCxn id="62" idx="3"/>
          </p:cNvCxnSpPr>
          <p:nvPr/>
        </p:nvCxnSpPr>
        <p:spPr bwMode="auto">
          <a:xfrm rot="10800000">
            <a:off x="1172116" y="978532"/>
            <a:ext cx="185174" cy="9859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5" idx="1"/>
            <a:endCxn id="56" idx="3"/>
          </p:cNvCxnSpPr>
          <p:nvPr/>
        </p:nvCxnSpPr>
        <p:spPr bwMode="auto">
          <a:xfrm rot="10800000">
            <a:off x="954108" y="1550036"/>
            <a:ext cx="403183" cy="414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>
            <a:stCxn id="5" idx="1"/>
            <a:endCxn id="60" idx="3"/>
          </p:cNvCxnSpPr>
          <p:nvPr/>
        </p:nvCxnSpPr>
        <p:spPr bwMode="auto">
          <a:xfrm rot="10800000" flipV="1">
            <a:off x="800220" y="1964521"/>
            <a:ext cx="557071" cy="2284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>
            <a:stCxn id="5" idx="1"/>
            <a:endCxn id="61" idx="0"/>
          </p:cNvCxnSpPr>
          <p:nvPr/>
        </p:nvCxnSpPr>
        <p:spPr bwMode="auto">
          <a:xfrm rot="10800000" flipV="1">
            <a:off x="515526" y="1964522"/>
            <a:ext cx="841764" cy="6786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stCxn id="5" idx="1"/>
            <a:endCxn id="51" idx="3"/>
          </p:cNvCxnSpPr>
          <p:nvPr/>
        </p:nvCxnSpPr>
        <p:spPr bwMode="auto">
          <a:xfrm rot="10800000" flipV="1">
            <a:off x="723276" y="1964522"/>
            <a:ext cx="634015" cy="1577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3" idx="1"/>
            <a:endCxn id="60" idx="3"/>
          </p:cNvCxnSpPr>
          <p:nvPr/>
        </p:nvCxnSpPr>
        <p:spPr bwMode="auto">
          <a:xfrm rot="10800000">
            <a:off x="800220" y="2192978"/>
            <a:ext cx="557071" cy="914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3" idx="1"/>
            <a:endCxn id="56" idx="3"/>
          </p:cNvCxnSpPr>
          <p:nvPr/>
        </p:nvCxnSpPr>
        <p:spPr bwMode="auto">
          <a:xfrm rot="10800000">
            <a:off x="954108" y="1550036"/>
            <a:ext cx="403183" cy="15574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3" idx="1"/>
            <a:endCxn id="51" idx="3"/>
          </p:cNvCxnSpPr>
          <p:nvPr/>
        </p:nvCxnSpPr>
        <p:spPr bwMode="auto">
          <a:xfrm rot="10800000" flipV="1">
            <a:off x="723276" y="3107530"/>
            <a:ext cx="634015" cy="434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>
            <a:stCxn id="4" idx="1"/>
            <a:endCxn id="51" idx="3"/>
          </p:cNvCxnSpPr>
          <p:nvPr/>
        </p:nvCxnSpPr>
        <p:spPr bwMode="auto">
          <a:xfrm rot="10800000">
            <a:off x="723276" y="3542229"/>
            <a:ext cx="634015" cy="8154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stCxn id="4" idx="1"/>
            <a:endCxn id="92" idx="2"/>
          </p:cNvCxnSpPr>
          <p:nvPr/>
        </p:nvCxnSpPr>
        <p:spPr bwMode="auto">
          <a:xfrm rot="10800000" flipV="1">
            <a:off x="438582" y="4357694"/>
            <a:ext cx="918708" cy="99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4" idx="1"/>
            <a:endCxn id="91" idx="3"/>
          </p:cNvCxnSpPr>
          <p:nvPr/>
        </p:nvCxnSpPr>
        <p:spPr bwMode="auto">
          <a:xfrm rot="10800000" flipV="1">
            <a:off x="979756" y="4357694"/>
            <a:ext cx="377535" cy="4704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4" idx="1"/>
            <a:endCxn id="97" idx="3"/>
          </p:cNvCxnSpPr>
          <p:nvPr/>
        </p:nvCxnSpPr>
        <p:spPr bwMode="auto">
          <a:xfrm rot="10800000" flipV="1">
            <a:off x="954108" y="4357695"/>
            <a:ext cx="403183" cy="11589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6" idx="1"/>
            <a:endCxn id="98" idx="0"/>
          </p:cNvCxnSpPr>
          <p:nvPr/>
        </p:nvCxnSpPr>
        <p:spPr bwMode="auto">
          <a:xfrm rot="10800000" flipV="1">
            <a:off x="532678" y="5393546"/>
            <a:ext cx="824612" cy="7500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4" idx="1"/>
            <a:endCxn id="98" idx="0"/>
          </p:cNvCxnSpPr>
          <p:nvPr/>
        </p:nvCxnSpPr>
        <p:spPr bwMode="auto">
          <a:xfrm rot="10800000" flipV="1">
            <a:off x="532678" y="4357694"/>
            <a:ext cx="824612" cy="17859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>
            <a:stCxn id="6" idx="1"/>
            <a:endCxn id="97" idx="3"/>
          </p:cNvCxnSpPr>
          <p:nvPr/>
        </p:nvCxnSpPr>
        <p:spPr bwMode="auto">
          <a:xfrm rot="10800000" flipV="1">
            <a:off x="954108" y="5393545"/>
            <a:ext cx="403183" cy="1231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stCxn id="6" idx="1"/>
            <a:endCxn id="92" idx="2"/>
          </p:cNvCxnSpPr>
          <p:nvPr/>
        </p:nvCxnSpPr>
        <p:spPr bwMode="auto">
          <a:xfrm rot="10800000">
            <a:off x="438582" y="4457416"/>
            <a:ext cx="918708" cy="9361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" idx="1"/>
            <a:endCxn id="51" idx="3"/>
          </p:cNvCxnSpPr>
          <p:nvPr/>
        </p:nvCxnSpPr>
        <p:spPr bwMode="auto">
          <a:xfrm rot="10800000">
            <a:off x="723276" y="3542228"/>
            <a:ext cx="634015" cy="18513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5" idx="3"/>
            <a:endCxn id="70" idx="1"/>
          </p:cNvCxnSpPr>
          <p:nvPr/>
        </p:nvCxnSpPr>
        <p:spPr bwMode="auto">
          <a:xfrm flipV="1">
            <a:off x="2714612" y="1537211"/>
            <a:ext cx="285752" cy="427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>
            <a:stCxn id="5" idx="3"/>
            <a:endCxn id="73" idx="1"/>
          </p:cNvCxnSpPr>
          <p:nvPr/>
        </p:nvCxnSpPr>
        <p:spPr bwMode="auto">
          <a:xfrm flipV="1">
            <a:off x="2714612" y="892951"/>
            <a:ext cx="357190" cy="10715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stCxn id="5" idx="3"/>
            <a:endCxn id="13" idx="1"/>
          </p:cNvCxnSpPr>
          <p:nvPr/>
        </p:nvCxnSpPr>
        <p:spPr bwMode="auto">
          <a:xfrm>
            <a:off x="2714612" y="1964522"/>
            <a:ext cx="928694" cy="31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3" idx="3"/>
            <a:endCxn id="13" idx="1"/>
          </p:cNvCxnSpPr>
          <p:nvPr/>
        </p:nvCxnSpPr>
        <p:spPr bwMode="auto">
          <a:xfrm flipV="1">
            <a:off x="2714612" y="2282745"/>
            <a:ext cx="928694" cy="824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" idx="3"/>
            <a:endCxn id="15" idx="1"/>
          </p:cNvCxnSpPr>
          <p:nvPr/>
        </p:nvCxnSpPr>
        <p:spPr bwMode="auto">
          <a:xfrm>
            <a:off x="2714612" y="1964522"/>
            <a:ext cx="857256" cy="10728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3" idx="3"/>
            <a:endCxn id="15" idx="1"/>
          </p:cNvCxnSpPr>
          <p:nvPr/>
        </p:nvCxnSpPr>
        <p:spPr bwMode="auto">
          <a:xfrm flipV="1">
            <a:off x="2714612" y="3037409"/>
            <a:ext cx="857256" cy="701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" idx="3"/>
            <a:endCxn id="17" idx="1"/>
          </p:cNvCxnSpPr>
          <p:nvPr/>
        </p:nvCxnSpPr>
        <p:spPr bwMode="auto">
          <a:xfrm>
            <a:off x="2714612" y="1964522"/>
            <a:ext cx="428628" cy="1715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3" idx="3"/>
            <a:endCxn id="17" idx="1"/>
          </p:cNvCxnSpPr>
          <p:nvPr/>
        </p:nvCxnSpPr>
        <p:spPr bwMode="auto">
          <a:xfrm>
            <a:off x="2714612" y="3107530"/>
            <a:ext cx="428628" cy="5728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>
            <a:stCxn id="5" idx="3"/>
            <a:endCxn id="67" idx="1"/>
          </p:cNvCxnSpPr>
          <p:nvPr/>
        </p:nvCxnSpPr>
        <p:spPr bwMode="auto">
          <a:xfrm flipV="1">
            <a:off x="2714612" y="1291743"/>
            <a:ext cx="2000264" cy="6727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4" idx="3"/>
            <a:endCxn id="95" idx="1"/>
          </p:cNvCxnSpPr>
          <p:nvPr/>
        </p:nvCxnSpPr>
        <p:spPr bwMode="auto">
          <a:xfrm flipV="1">
            <a:off x="2928926" y="4323293"/>
            <a:ext cx="285752" cy="34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>
            <a:stCxn id="4" idx="3"/>
            <a:endCxn id="85" idx="1"/>
          </p:cNvCxnSpPr>
          <p:nvPr/>
        </p:nvCxnSpPr>
        <p:spPr bwMode="auto">
          <a:xfrm>
            <a:off x="2928926" y="4357695"/>
            <a:ext cx="357190" cy="854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>
            <a:stCxn id="4" idx="3"/>
            <a:endCxn id="93" idx="0"/>
          </p:cNvCxnSpPr>
          <p:nvPr/>
        </p:nvCxnSpPr>
        <p:spPr bwMode="auto">
          <a:xfrm>
            <a:off x="2928926" y="4357695"/>
            <a:ext cx="1071570" cy="14287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>
            <a:stCxn id="6" idx="2"/>
            <a:endCxn id="100" idx="1"/>
          </p:cNvCxnSpPr>
          <p:nvPr/>
        </p:nvCxnSpPr>
        <p:spPr bwMode="auto">
          <a:xfrm rot="16200000" flipH="1">
            <a:off x="1904432" y="5810817"/>
            <a:ext cx="977418" cy="500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stCxn id="6" idx="2"/>
            <a:endCxn id="93" idx="1"/>
          </p:cNvCxnSpPr>
          <p:nvPr/>
        </p:nvCxnSpPr>
        <p:spPr bwMode="auto">
          <a:xfrm rot="16200000" flipH="1">
            <a:off x="2338904" y="5376345"/>
            <a:ext cx="465664" cy="857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1" name="Straight Connector 200"/>
          <p:cNvCxnSpPr>
            <a:stCxn id="6" idx="2"/>
            <a:endCxn id="87" idx="1"/>
          </p:cNvCxnSpPr>
          <p:nvPr/>
        </p:nvCxnSpPr>
        <p:spPr bwMode="auto">
          <a:xfrm rot="16200000" flipH="1">
            <a:off x="3339036" y="4376213"/>
            <a:ext cx="108474" cy="25003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" idx="3"/>
            <a:endCxn id="87" idx="1"/>
          </p:cNvCxnSpPr>
          <p:nvPr/>
        </p:nvCxnSpPr>
        <p:spPr bwMode="auto">
          <a:xfrm>
            <a:off x="2928926" y="4357695"/>
            <a:ext cx="1714512" cy="13229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Arrow Connector 212"/>
          <p:cNvCxnSpPr>
            <a:stCxn id="67" idx="0"/>
            <a:endCxn id="108" idx="1"/>
          </p:cNvCxnSpPr>
          <p:nvPr/>
        </p:nvCxnSpPr>
        <p:spPr bwMode="auto">
          <a:xfrm rot="5400000" flipH="1" flipV="1">
            <a:off x="5484199" y="769299"/>
            <a:ext cx="390180" cy="3571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5" name="Straight Arrow Connector 214"/>
          <p:cNvCxnSpPr>
            <a:stCxn id="12" idx="3"/>
            <a:endCxn id="77" idx="1"/>
          </p:cNvCxnSpPr>
          <p:nvPr/>
        </p:nvCxnSpPr>
        <p:spPr bwMode="auto">
          <a:xfrm flipV="1">
            <a:off x="4786314" y="2035959"/>
            <a:ext cx="613050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7" name="Straight Arrow Connector 216"/>
          <p:cNvCxnSpPr>
            <a:stCxn id="14" idx="3"/>
            <a:endCxn id="34" idx="1"/>
          </p:cNvCxnSpPr>
          <p:nvPr/>
        </p:nvCxnSpPr>
        <p:spPr bwMode="auto">
          <a:xfrm flipV="1">
            <a:off x="4857752" y="2863379"/>
            <a:ext cx="285752" cy="172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9" name="Straight Arrow Connector 218"/>
          <p:cNvCxnSpPr>
            <a:stCxn id="33" idx="3"/>
            <a:endCxn id="106" idx="0"/>
          </p:cNvCxnSpPr>
          <p:nvPr/>
        </p:nvCxnSpPr>
        <p:spPr bwMode="auto">
          <a:xfrm>
            <a:off x="6357950" y="2857497"/>
            <a:ext cx="285752" cy="2143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1" name="Straight Arrow Connector 220"/>
          <p:cNvCxnSpPr>
            <a:stCxn id="16" idx="3"/>
            <a:endCxn id="38" idx="1"/>
          </p:cNvCxnSpPr>
          <p:nvPr/>
        </p:nvCxnSpPr>
        <p:spPr bwMode="auto">
          <a:xfrm>
            <a:off x="4357686" y="3643314"/>
            <a:ext cx="857256" cy="4253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3" name="Straight Arrow Connector 222"/>
          <p:cNvCxnSpPr>
            <a:stCxn id="86" idx="3"/>
            <a:endCxn id="104" idx="1"/>
          </p:cNvCxnSpPr>
          <p:nvPr/>
        </p:nvCxnSpPr>
        <p:spPr bwMode="auto">
          <a:xfrm flipV="1">
            <a:off x="5929322" y="5563387"/>
            <a:ext cx="214314" cy="115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5" name="Straight Connector 224"/>
          <p:cNvCxnSpPr>
            <a:stCxn id="4" idx="3"/>
            <a:endCxn id="102" idx="1"/>
          </p:cNvCxnSpPr>
          <p:nvPr/>
        </p:nvCxnSpPr>
        <p:spPr bwMode="auto">
          <a:xfrm>
            <a:off x="2928926" y="4357695"/>
            <a:ext cx="1643074" cy="5371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Arrow Connector 227"/>
          <p:cNvCxnSpPr>
            <a:stCxn id="44" idx="0"/>
            <a:endCxn id="49" idx="4"/>
          </p:cNvCxnSpPr>
          <p:nvPr/>
        </p:nvCxnSpPr>
        <p:spPr bwMode="auto">
          <a:xfrm rot="5400000" flipH="1" flipV="1">
            <a:off x="7869569" y="5797875"/>
            <a:ext cx="142876" cy="262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0" name="Straight Arrow Connector 229"/>
          <p:cNvCxnSpPr>
            <a:stCxn id="50" idx="0"/>
            <a:endCxn id="42" idx="2"/>
          </p:cNvCxnSpPr>
          <p:nvPr/>
        </p:nvCxnSpPr>
        <p:spPr bwMode="auto">
          <a:xfrm rot="5400000" flipH="1" flipV="1">
            <a:off x="8211221" y="5174325"/>
            <a:ext cx="130734" cy="379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2" name="Straight Arrow Connector 231"/>
          <p:cNvCxnSpPr>
            <a:stCxn id="90" idx="0"/>
          </p:cNvCxnSpPr>
          <p:nvPr/>
        </p:nvCxnSpPr>
        <p:spPr bwMode="auto">
          <a:xfrm rot="5400000" flipH="1" flipV="1">
            <a:off x="8723672" y="4008805"/>
            <a:ext cx="357190" cy="483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4" name="Straight Arrow Connector 233"/>
          <p:cNvCxnSpPr>
            <a:stCxn id="52" idx="6"/>
          </p:cNvCxnSpPr>
          <p:nvPr/>
        </p:nvCxnSpPr>
        <p:spPr bwMode="auto">
          <a:xfrm flipV="1">
            <a:off x="8429684" y="3857628"/>
            <a:ext cx="714316" cy="178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6" name="Straight Arrow Connector 235"/>
          <p:cNvCxnSpPr>
            <a:stCxn id="64" idx="6"/>
          </p:cNvCxnSpPr>
          <p:nvPr/>
        </p:nvCxnSpPr>
        <p:spPr bwMode="auto">
          <a:xfrm>
            <a:off x="8429652" y="1678769"/>
            <a:ext cx="714348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8" name="Straight Arrow Connector 237"/>
          <p:cNvCxnSpPr>
            <a:stCxn id="54" idx="6"/>
          </p:cNvCxnSpPr>
          <p:nvPr/>
        </p:nvCxnSpPr>
        <p:spPr bwMode="auto">
          <a:xfrm flipV="1">
            <a:off x="8643966" y="2143116"/>
            <a:ext cx="500034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Straight Arrow Connector 239"/>
          <p:cNvCxnSpPr>
            <a:stCxn id="54" idx="6"/>
          </p:cNvCxnSpPr>
          <p:nvPr/>
        </p:nvCxnSpPr>
        <p:spPr bwMode="auto">
          <a:xfrm>
            <a:off x="8643966" y="2393149"/>
            <a:ext cx="500034" cy="178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2" name="Straight Arrow Connector 241"/>
          <p:cNvCxnSpPr/>
          <p:nvPr/>
        </p:nvCxnSpPr>
        <p:spPr bwMode="auto">
          <a:xfrm rot="5400000" flipH="1" flipV="1">
            <a:off x="7429520" y="2571744"/>
            <a:ext cx="214314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4" name="Straight Arrow Connector 243"/>
          <p:cNvCxnSpPr/>
          <p:nvPr/>
        </p:nvCxnSpPr>
        <p:spPr bwMode="auto">
          <a:xfrm>
            <a:off x="7286644" y="2071678"/>
            <a:ext cx="357190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2" name="Straight Arrow Connector 251"/>
          <p:cNvCxnSpPr>
            <a:endCxn id="64" idx="0"/>
          </p:cNvCxnSpPr>
          <p:nvPr/>
        </p:nvCxnSpPr>
        <p:spPr bwMode="auto">
          <a:xfrm>
            <a:off x="7358082" y="1285860"/>
            <a:ext cx="428628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5" name="Straight Arrow Connector 254"/>
          <p:cNvCxnSpPr>
            <a:endCxn id="42" idx="0"/>
          </p:cNvCxnSpPr>
          <p:nvPr/>
        </p:nvCxnSpPr>
        <p:spPr bwMode="auto">
          <a:xfrm>
            <a:off x="7858148" y="4786322"/>
            <a:ext cx="608012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7" name="Straight Arrow Connector 256"/>
          <p:cNvCxnSpPr>
            <a:endCxn id="48" idx="0"/>
          </p:cNvCxnSpPr>
          <p:nvPr/>
        </p:nvCxnSpPr>
        <p:spPr bwMode="auto">
          <a:xfrm>
            <a:off x="7858148" y="642918"/>
            <a:ext cx="433696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1" name="Straight Arrow Connector 260"/>
          <p:cNvCxnSpPr>
            <a:endCxn id="48" idx="0"/>
          </p:cNvCxnSpPr>
          <p:nvPr/>
        </p:nvCxnSpPr>
        <p:spPr bwMode="auto">
          <a:xfrm rot="16200000" flipH="1">
            <a:off x="8146434" y="711822"/>
            <a:ext cx="285752" cy="50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4" name="Straight Arrow Connector 263"/>
          <p:cNvCxnSpPr>
            <a:endCxn id="48" idx="0"/>
          </p:cNvCxnSpPr>
          <p:nvPr/>
        </p:nvCxnSpPr>
        <p:spPr bwMode="auto">
          <a:xfrm rot="10800000" flipV="1">
            <a:off x="8291844" y="642918"/>
            <a:ext cx="494998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6" name="Straight Arrow Connector 265"/>
          <p:cNvCxnSpPr>
            <a:endCxn id="45" idx="2"/>
          </p:cNvCxnSpPr>
          <p:nvPr/>
        </p:nvCxnSpPr>
        <p:spPr bwMode="auto">
          <a:xfrm flipV="1">
            <a:off x="7643834" y="6667263"/>
            <a:ext cx="285752" cy="1907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0" name="Straight Arrow Connector 269"/>
          <p:cNvCxnSpPr>
            <a:endCxn id="45" idx="2"/>
          </p:cNvCxnSpPr>
          <p:nvPr/>
        </p:nvCxnSpPr>
        <p:spPr bwMode="auto">
          <a:xfrm>
            <a:off x="7572396" y="6500834"/>
            <a:ext cx="357190" cy="166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2" name="Straight Arrow Connector 271"/>
          <p:cNvCxnSpPr>
            <a:stCxn id="46" idx="0"/>
          </p:cNvCxnSpPr>
          <p:nvPr/>
        </p:nvCxnSpPr>
        <p:spPr bwMode="auto">
          <a:xfrm rot="5400000" flipH="1" flipV="1">
            <a:off x="8648598" y="5993266"/>
            <a:ext cx="273586" cy="717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8745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Goal: Comprehensive &amp; Consistent !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357290" y="2714621"/>
            <a:ext cx="1357322" cy="78581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Jim Gray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(computer specialist)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57290" y="4071943"/>
            <a:ext cx="1571636" cy="5715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Madonna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(entertainer)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57290" y="1714489"/>
            <a:ext cx="1357322" cy="5000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Jeffrey</a:t>
            </a: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Ullman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357290" y="5214951"/>
            <a:ext cx="1571636" cy="35719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Bob Dylan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1632782" y="572527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632782" y="108180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643306" y="1928802"/>
            <a:ext cx="1143008" cy="7143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192880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Scientists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643306" y="2786058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2786058"/>
            <a:ext cx="15398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Researcher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43240" y="3429000"/>
            <a:ext cx="1214446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3240" y="3429000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Fellows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ACM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43504" y="2714621"/>
            <a:ext cx="1214446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3504" y="2714620"/>
            <a:ext cx="142876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Databases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214942" y="3714751"/>
            <a:ext cx="1428760" cy="71438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14942" y="371475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Members of Learned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Societies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001024" y="4929198"/>
            <a:ext cx="928758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72462" y="49291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Artist</a:t>
            </a:r>
            <a:endParaRPr lang="en-US" sz="1800" dirty="0"/>
          </a:p>
        </p:txBody>
      </p:sp>
      <p:sp>
        <p:nvSpPr>
          <p:cNvPr id="43" name="Oval 42"/>
          <p:cNvSpPr/>
          <p:nvPr/>
        </p:nvSpPr>
        <p:spPr bwMode="auto">
          <a:xfrm>
            <a:off x="7286708" y="60007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58146" y="60007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Singer</a:t>
            </a:r>
            <a:endParaRPr lang="en-US" sz="1800" dirty="0"/>
          </a:p>
        </p:txBody>
      </p:sp>
      <p:sp>
        <p:nvSpPr>
          <p:cNvPr id="45" name="Oval 44"/>
          <p:cNvSpPr/>
          <p:nvPr/>
        </p:nvSpPr>
        <p:spPr bwMode="auto">
          <a:xfrm>
            <a:off x="7929586" y="64886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01024" y="6488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Italian</a:t>
            </a:r>
            <a:endParaRPr lang="en-US" sz="1800" dirty="0"/>
          </a:p>
        </p:txBody>
      </p:sp>
      <p:sp>
        <p:nvSpPr>
          <p:cNvPr id="47" name="Oval 46"/>
          <p:cNvSpPr/>
          <p:nvPr/>
        </p:nvSpPr>
        <p:spPr bwMode="auto">
          <a:xfrm>
            <a:off x="7643834" y="857232"/>
            <a:ext cx="1357322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73726" y="85723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American</a:t>
            </a:r>
            <a:endParaRPr lang="en-US" sz="1800" dirty="0"/>
          </a:p>
        </p:txBody>
      </p:sp>
      <p:sp>
        <p:nvSpPr>
          <p:cNvPr id="49" name="Oval 48"/>
          <p:cNvSpPr/>
          <p:nvPr/>
        </p:nvSpPr>
        <p:spPr bwMode="auto">
          <a:xfrm>
            <a:off x="7429520" y="5429264"/>
            <a:ext cx="1285884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00958" y="54292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Musician</a:t>
            </a:r>
            <a:endParaRPr lang="en-US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0" y="335756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Born</a:t>
            </a:r>
            <a:endParaRPr lang="en-US" sz="1800" dirty="0"/>
          </a:p>
        </p:txBody>
      </p:sp>
      <p:sp>
        <p:nvSpPr>
          <p:cNvPr id="52" name="Oval 51"/>
          <p:cNvSpPr/>
          <p:nvPr/>
        </p:nvSpPr>
        <p:spPr bwMode="auto">
          <a:xfrm>
            <a:off x="7358082" y="3714752"/>
            <a:ext cx="1071602" cy="642942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29520" y="3786190"/>
            <a:ext cx="964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/>
              <a:t>Award</a:t>
            </a:r>
          </a:p>
          <a:p>
            <a:pPr>
              <a:lnSpc>
                <a:spcPts val="1800"/>
              </a:lnSpc>
            </a:pPr>
            <a:r>
              <a:rPr lang="en-US" sz="1800" dirty="0" smtClean="0"/>
              <a:t>Winner</a:t>
            </a:r>
            <a:endParaRPr lang="en-US" sz="1800" dirty="0"/>
          </a:p>
        </p:txBody>
      </p:sp>
      <p:sp>
        <p:nvSpPr>
          <p:cNvPr id="54" name="Oval 53"/>
          <p:cNvSpPr/>
          <p:nvPr/>
        </p:nvSpPr>
        <p:spPr bwMode="auto">
          <a:xfrm>
            <a:off x="7358082" y="214311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29520" y="2214554"/>
            <a:ext cx="114646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Scientist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1285860"/>
            <a:ext cx="9541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For</a:t>
            </a:r>
            <a:endParaRPr lang="en-US" sz="1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1928802"/>
            <a:ext cx="80021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Alma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Mater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2643182"/>
            <a:ext cx="103105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Notable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Awards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714356"/>
            <a:ext cx="117211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Doctoral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Students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7143768" y="142873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15206" y="1500174"/>
            <a:ext cx="127470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Academic</a:t>
            </a:r>
          </a:p>
        </p:txBody>
      </p:sp>
      <p:sp>
        <p:nvSpPr>
          <p:cNvPr id="66" name="Rounded Rectangle 65"/>
          <p:cNvSpPr/>
          <p:nvPr/>
        </p:nvSpPr>
        <p:spPr bwMode="auto">
          <a:xfrm>
            <a:off x="4714876" y="1142984"/>
            <a:ext cx="1071570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14876" y="1142984"/>
            <a:ext cx="15716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Bell Labs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3071802" y="1285860"/>
            <a:ext cx="1071570" cy="50006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00364" y="1285860"/>
            <a:ext cx="161318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Princeton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73" name="Rounded Rectangle 72"/>
          <p:cNvSpPr/>
          <p:nvPr/>
        </p:nvSpPr>
        <p:spPr bwMode="auto">
          <a:xfrm>
            <a:off x="3071802" y="642918"/>
            <a:ext cx="1357322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71802" y="642918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Knuth Prize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Laureate</a:t>
            </a:r>
          </a:p>
        </p:txBody>
      </p:sp>
      <p:sp>
        <p:nvSpPr>
          <p:cNvPr id="77" name="Rounded Rectangle 76"/>
          <p:cNvSpPr/>
          <p:nvPr/>
        </p:nvSpPr>
        <p:spPr bwMode="auto">
          <a:xfrm>
            <a:off x="5399364" y="1714487"/>
            <a:ext cx="1244338" cy="64294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57818" y="1714488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 by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Occupation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7887622" y="2786058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959060" y="27860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Fellow(1)</a:t>
            </a:r>
            <a:endParaRPr lang="en-US" sz="1800" dirty="0"/>
          </a:p>
        </p:txBody>
      </p:sp>
      <p:sp>
        <p:nvSpPr>
          <p:cNvPr id="81" name="Oval 80"/>
          <p:cNvSpPr/>
          <p:nvPr/>
        </p:nvSpPr>
        <p:spPr bwMode="auto">
          <a:xfrm>
            <a:off x="7429520" y="3214686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500958" y="321468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Fellow(2)</a:t>
            </a:r>
            <a:endParaRPr lang="en-US" sz="1800" dirty="0"/>
          </a:p>
        </p:txBody>
      </p:sp>
      <p:sp>
        <p:nvSpPr>
          <p:cNvPr id="84" name="Rounded Rectangle 83"/>
          <p:cNvSpPr/>
          <p:nvPr/>
        </p:nvSpPr>
        <p:spPr bwMode="auto">
          <a:xfrm>
            <a:off x="3286116" y="4857760"/>
            <a:ext cx="928694" cy="64294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86116" y="485776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World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Record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Holders</a:t>
            </a:r>
          </a:p>
        </p:txBody>
      </p:sp>
      <p:sp>
        <p:nvSpPr>
          <p:cNvPr id="86" name="Rounded Rectangle 85"/>
          <p:cNvSpPr/>
          <p:nvPr/>
        </p:nvSpPr>
        <p:spPr bwMode="auto">
          <a:xfrm>
            <a:off x="4643438" y="5429264"/>
            <a:ext cx="1285884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43438" y="5429264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Songwriters</a:t>
            </a:r>
          </a:p>
        </p:txBody>
      </p:sp>
      <p:sp>
        <p:nvSpPr>
          <p:cNvPr id="88" name="Rounded Rectangle 87"/>
          <p:cNvSpPr/>
          <p:nvPr/>
        </p:nvSpPr>
        <p:spPr bwMode="auto">
          <a:xfrm>
            <a:off x="3071802" y="5786454"/>
            <a:ext cx="135732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8105631" y="4429132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77069" y="442913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Athlete</a:t>
            </a:r>
            <a:endParaRPr lang="en-US" sz="1800" dirty="0"/>
          </a:p>
        </p:txBody>
      </p:sp>
      <p:sp>
        <p:nvSpPr>
          <p:cNvPr id="91" name="TextBox 90"/>
          <p:cNvSpPr txBox="1"/>
          <p:nvPr/>
        </p:nvSpPr>
        <p:spPr>
          <a:xfrm>
            <a:off x="0" y="464344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Genres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0" y="3929066"/>
            <a:ext cx="87716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Years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Active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00364" y="5786454"/>
            <a:ext cx="200026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Hall of Fame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Inductees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3214678" y="4071943"/>
            <a:ext cx="1285884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14678" y="4071942"/>
            <a:ext cx="14287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 Michigan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5143512"/>
            <a:ext cx="954107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Also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0" y="6143644"/>
            <a:ext cx="1065356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Website</a:t>
            </a:r>
          </a:p>
        </p:txBody>
      </p:sp>
      <p:sp>
        <p:nvSpPr>
          <p:cNvPr id="99" name="Rounded Rectangle 98"/>
          <p:cNvSpPr/>
          <p:nvPr/>
        </p:nvSpPr>
        <p:spPr bwMode="auto">
          <a:xfrm>
            <a:off x="2714612" y="6429396"/>
            <a:ext cx="1643074" cy="26826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43174" y="6400800"/>
            <a:ext cx="242889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Guitar Players</a:t>
            </a: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4643438" y="4643447"/>
            <a:ext cx="1571636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572000" y="4643446"/>
            <a:ext cx="207170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Italian Descent</a:t>
            </a: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6143636" y="5286388"/>
            <a:ext cx="100013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143636" y="5286388"/>
            <a:ext cx="157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</a:t>
            </a:r>
          </a:p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by Status</a:t>
            </a:r>
          </a:p>
        </p:txBody>
      </p:sp>
      <p:sp>
        <p:nvSpPr>
          <p:cNvPr id="105" name="Rounded Rectangle 104"/>
          <p:cNvSpPr/>
          <p:nvPr/>
        </p:nvSpPr>
        <p:spPr bwMode="auto">
          <a:xfrm>
            <a:off x="6000760" y="3071810"/>
            <a:ext cx="1143008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00760" y="3071810"/>
            <a:ext cx="12858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</a:t>
            </a: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5929322" y="500042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857884" y="500042"/>
            <a:ext cx="1571636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Telecomm.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History</a:t>
            </a:r>
          </a:p>
        </p:txBody>
      </p:sp>
      <p:cxnSp>
        <p:nvCxnSpPr>
          <p:cNvPr id="110" name="Straight Connector 109"/>
          <p:cNvCxnSpPr>
            <a:stCxn id="5" idx="1"/>
            <a:endCxn id="62" idx="3"/>
          </p:cNvCxnSpPr>
          <p:nvPr/>
        </p:nvCxnSpPr>
        <p:spPr bwMode="auto">
          <a:xfrm rot="10800000">
            <a:off x="1172116" y="978532"/>
            <a:ext cx="185174" cy="9859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5" idx="1"/>
            <a:endCxn id="56" idx="3"/>
          </p:cNvCxnSpPr>
          <p:nvPr/>
        </p:nvCxnSpPr>
        <p:spPr bwMode="auto">
          <a:xfrm rot="10800000">
            <a:off x="954108" y="1550036"/>
            <a:ext cx="403183" cy="414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>
            <a:stCxn id="5" idx="1"/>
            <a:endCxn id="60" idx="3"/>
          </p:cNvCxnSpPr>
          <p:nvPr/>
        </p:nvCxnSpPr>
        <p:spPr bwMode="auto">
          <a:xfrm rot="10800000" flipV="1">
            <a:off x="800220" y="1964521"/>
            <a:ext cx="557071" cy="2284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>
            <a:stCxn id="5" idx="1"/>
            <a:endCxn id="61" idx="0"/>
          </p:cNvCxnSpPr>
          <p:nvPr/>
        </p:nvCxnSpPr>
        <p:spPr bwMode="auto">
          <a:xfrm rot="10800000" flipV="1">
            <a:off x="515526" y="1964522"/>
            <a:ext cx="841764" cy="6786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stCxn id="5" idx="1"/>
            <a:endCxn id="51" idx="3"/>
          </p:cNvCxnSpPr>
          <p:nvPr/>
        </p:nvCxnSpPr>
        <p:spPr bwMode="auto">
          <a:xfrm rot="10800000" flipV="1">
            <a:off x="723276" y="1964522"/>
            <a:ext cx="634015" cy="1577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3" idx="1"/>
            <a:endCxn id="60" idx="3"/>
          </p:cNvCxnSpPr>
          <p:nvPr/>
        </p:nvCxnSpPr>
        <p:spPr bwMode="auto">
          <a:xfrm rot="10800000">
            <a:off x="800220" y="2192978"/>
            <a:ext cx="557071" cy="914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3" idx="1"/>
            <a:endCxn id="56" idx="3"/>
          </p:cNvCxnSpPr>
          <p:nvPr/>
        </p:nvCxnSpPr>
        <p:spPr bwMode="auto">
          <a:xfrm rot="10800000">
            <a:off x="954108" y="1550036"/>
            <a:ext cx="403183" cy="15574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3" idx="1"/>
            <a:endCxn id="51" idx="3"/>
          </p:cNvCxnSpPr>
          <p:nvPr/>
        </p:nvCxnSpPr>
        <p:spPr bwMode="auto">
          <a:xfrm rot="10800000" flipV="1">
            <a:off x="723276" y="3107530"/>
            <a:ext cx="634015" cy="434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>
            <a:stCxn id="4" idx="1"/>
            <a:endCxn id="51" idx="3"/>
          </p:cNvCxnSpPr>
          <p:nvPr/>
        </p:nvCxnSpPr>
        <p:spPr bwMode="auto">
          <a:xfrm rot="10800000">
            <a:off x="723276" y="3542229"/>
            <a:ext cx="634015" cy="8154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stCxn id="4" idx="1"/>
            <a:endCxn id="92" idx="2"/>
          </p:cNvCxnSpPr>
          <p:nvPr/>
        </p:nvCxnSpPr>
        <p:spPr bwMode="auto">
          <a:xfrm rot="10800000" flipV="1">
            <a:off x="438582" y="4357694"/>
            <a:ext cx="918708" cy="99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4" idx="1"/>
            <a:endCxn id="91" idx="3"/>
          </p:cNvCxnSpPr>
          <p:nvPr/>
        </p:nvCxnSpPr>
        <p:spPr bwMode="auto">
          <a:xfrm rot="10800000" flipV="1">
            <a:off x="979756" y="4357694"/>
            <a:ext cx="377535" cy="4704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4" idx="1"/>
            <a:endCxn id="97" idx="3"/>
          </p:cNvCxnSpPr>
          <p:nvPr/>
        </p:nvCxnSpPr>
        <p:spPr bwMode="auto">
          <a:xfrm rot="10800000" flipV="1">
            <a:off x="954108" y="4357695"/>
            <a:ext cx="403183" cy="11589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6" idx="1"/>
            <a:endCxn id="98" idx="0"/>
          </p:cNvCxnSpPr>
          <p:nvPr/>
        </p:nvCxnSpPr>
        <p:spPr bwMode="auto">
          <a:xfrm rot="10800000" flipV="1">
            <a:off x="532678" y="5393546"/>
            <a:ext cx="824612" cy="7500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4" idx="1"/>
            <a:endCxn id="98" idx="0"/>
          </p:cNvCxnSpPr>
          <p:nvPr/>
        </p:nvCxnSpPr>
        <p:spPr bwMode="auto">
          <a:xfrm rot="10800000" flipV="1">
            <a:off x="532678" y="4357694"/>
            <a:ext cx="824612" cy="17859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>
            <a:stCxn id="6" idx="1"/>
            <a:endCxn id="97" idx="3"/>
          </p:cNvCxnSpPr>
          <p:nvPr/>
        </p:nvCxnSpPr>
        <p:spPr bwMode="auto">
          <a:xfrm rot="10800000" flipV="1">
            <a:off x="954108" y="5393545"/>
            <a:ext cx="403183" cy="1231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stCxn id="6" idx="1"/>
            <a:endCxn id="92" idx="2"/>
          </p:cNvCxnSpPr>
          <p:nvPr/>
        </p:nvCxnSpPr>
        <p:spPr bwMode="auto">
          <a:xfrm rot="10800000">
            <a:off x="438582" y="4457416"/>
            <a:ext cx="918708" cy="9361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" idx="1"/>
            <a:endCxn id="51" idx="3"/>
          </p:cNvCxnSpPr>
          <p:nvPr/>
        </p:nvCxnSpPr>
        <p:spPr bwMode="auto">
          <a:xfrm rot="10800000">
            <a:off x="723276" y="3542228"/>
            <a:ext cx="634015" cy="18513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5" idx="3"/>
            <a:endCxn id="70" idx="1"/>
          </p:cNvCxnSpPr>
          <p:nvPr/>
        </p:nvCxnSpPr>
        <p:spPr bwMode="auto">
          <a:xfrm flipV="1">
            <a:off x="2714612" y="1537211"/>
            <a:ext cx="285752" cy="427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>
            <a:stCxn id="5" idx="3"/>
            <a:endCxn id="73" idx="1"/>
          </p:cNvCxnSpPr>
          <p:nvPr/>
        </p:nvCxnSpPr>
        <p:spPr bwMode="auto">
          <a:xfrm flipV="1">
            <a:off x="2714612" y="892951"/>
            <a:ext cx="357190" cy="10715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stCxn id="5" idx="3"/>
            <a:endCxn id="13" idx="1"/>
          </p:cNvCxnSpPr>
          <p:nvPr/>
        </p:nvCxnSpPr>
        <p:spPr bwMode="auto">
          <a:xfrm>
            <a:off x="2714612" y="1964522"/>
            <a:ext cx="928694" cy="31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3" idx="3"/>
            <a:endCxn id="13" idx="1"/>
          </p:cNvCxnSpPr>
          <p:nvPr/>
        </p:nvCxnSpPr>
        <p:spPr bwMode="auto">
          <a:xfrm flipV="1">
            <a:off x="2714612" y="2282745"/>
            <a:ext cx="928694" cy="824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" idx="3"/>
            <a:endCxn id="15" idx="1"/>
          </p:cNvCxnSpPr>
          <p:nvPr/>
        </p:nvCxnSpPr>
        <p:spPr bwMode="auto">
          <a:xfrm>
            <a:off x="2714612" y="1964522"/>
            <a:ext cx="857256" cy="10728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3" idx="3"/>
            <a:endCxn id="15" idx="1"/>
          </p:cNvCxnSpPr>
          <p:nvPr/>
        </p:nvCxnSpPr>
        <p:spPr bwMode="auto">
          <a:xfrm flipV="1">
            <a:off x="2714612" y="3037409"/>
            <a:ext cx="857256" cy="701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" idx="3"/>
            <a:endCxn id="17" idx="1"/>
          </p:cNvCxnSpPr>
          <p:nvPr/>
        </p:nvCxnSpPr>
        <p:spPr bwMode="auto">
          <a:xfrm>
            <a:off x="2714612" y="1964522"/>
            <a:ext cx="428628" cy="1715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3" idx="3"/>
            <a:endCxn id="17" idx="1"/>
          </p:cNvCxnSpPr>
          <p:nvPr/>
        </p:nvCxnSpPr>
        <p:spPr bwMode="auto">
          <a:xfrm>
            <a:off x="2714612" y="3107530"/>
            <a:ext cx="428628" cy="5728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>
            <a:stCxn id="5" idx="3"/>
            <a:endCxn id="67" idx="1"/>
          </p:cNvCxnSpPr>
          <p:nvPr/>
        </p:nvCxnSpPr>
        <p:spPr bwMode="auto">
          <a:xfrm flipV="1">
            <a:off x="2714612" y="1291743"/>
            <a:ext cx="2000264" cy="6727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4" idx="3"/>
            <a:endCxn id="95" idx="1"/>
          </p:cNvCxnSpPr>
          <p:nvPr/>
        </p:nvCxnSpPr>
        <p:spPr bwMode="auto">
          <a:xfrm flipV="1">
            <a:off x="2928926" y="4323293"/>
            <a:ext cx="285752" cy="34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>
            <a:stCxn id="4" idx="3"/>
            <a:endCxn id="85" idx="1"/>
          </p:cNvCxnSpPr>
          <p:nvPr/>
        </p:nvCxnSpPr>
        <p:spPr bwMode="auto">
          <a:xfrm>
            <a:off x="2928926" y="4357695"/>
            <a:ext cx="357190" cy="854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>
            <a:stCxn id="4" idx="3"/>
            <a:endCxn id="93" idx="0"/>
          </p:cNvCxnSpPr>
          <p:nvPr/>
        </p:nvCxnSpPr>
        <p:spPr bwMode="auto">
          <a:xfrm>
            <a:off x="2928926" y="4357695"/>
            <a:ext cx="1071570" cy="14287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>
            <a:stCxn id="6" idx="2"/>
            <a:endCxn id="100" idx="1"/>
          </p:cNvCxnSpPr>
          <p:nvPr/>
        </p:nvCxnSpPr>
        <p:spPr bwMode="auto">
          <a:xfrm rot="16200000" flipH="1">
            <a:off x="1904432" y="5810817"/>
            <a:ext cx="977418" cy="500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stCxn id="6" idx="2"/>
            <a:endCxn id="93" idx="1"/>
          </p:cNvCxnSpPr>
          <p:nvPr/>
        </p:nvCxnSpPr>
        <p:spPr bwMode="auto">
          <a:xfrm rot="16200000" flipH="1">
            <a:off x="2338904" y="5376345"/>
            <a:ext cx="465664" cy="857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1" name="Straight Connector 200"/>
          <p:cNvCxnSpPr>
            <a:stCxn id="6" idx="2"/>
            <a:endCxn id="87" idx="1"/>
          </p:cNvCxnSpPr>
          <p:nvPr/>
        </p:nvCxnSpPr>
        <p:spPr bwMode="auto">
          <a:xfrm rot="16200000" flipH="1">
            <a:off x="3339036" y="4376213"/>
            <a:ext cx="108474" cy="25003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" idx="3"/>
            <a:endCxn id="87" idx="1"/>
          </p:cNvCxnSpPr>
          <p:nvPr/>
        </p:nvCxnSpPr>
        <p:spPr bwMode="auto">
          <a:xfrm>
            <a:off x="2928926" y="4357695"/>
            <a:ext cx="1714512" cy="13229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Arrow Connector 212"/>
          <p:cNvCxnSpPr>
            <a:stCxn id="67" idx="0"/>
            <a:endCxn id="108" idx="1"/>
          </p:cNvCxnSpPr>
          <p:nvPr/>
        </p:nvCxnSpPr>
        <p:spPr bwMode="auto">
          <a:xfrm rot="5400000" flipH="1" flipV="1">
            <a:off x="5484199" y="769299"/>
            <a:ext cx="390180" cy="3571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5" name="Straight Arrow Connector 214"/>
          <p:cNvCxnSpPr>
            <a:stCxn id="12" idx="3"/>
            <a:endCxn id="77" idx="1"/>
          </p:cNvCxnSpPr>
          <p:nvPr/>
        </p:nvCxnSpPr>
        <p:spPr bwMode="auto">
          <a:xfrm flipV="1">
            <a:off x="4786314" y="2035959"/>
            <a:ext cx="613050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7" name="Straight Arrow Connector 216"/>
          <p:cNvCxnSpPr>
            <a:stCxn id="14" idx="3"/>
            <a:endCxn id="34" idx="1"/>
          </p:cNvCxnSpPr>
          <p:nvPr/>
        </p:nvCxnSpPr>
        <p:spPr bwMode="auto">
          <a:xfrm flipV="1">
            <a:off x="4857752" y="2863379"/>
            <a:ext cx="285752" cy="172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9" name="Straight Arrow Connector 218"/>
          <p:cNvCxnSpPr>
            <a:stCxn id="33" idx="3"/>
            <a:endCxn id="106" idx="0"/>
          </p:cNvCxnSpPr>
          <p:nvPr/>
        </p:nvCxnSpPr>
        <p:spPr bwMode="auto">
          <a:xfrm>
            <a:off x="6357950" y="2857497"/>
            <a:ext cx="285752" cy="2143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1" name="Straight Arrow Connector 220"/>
          <p:cNvCxnSpPr>
            <a:stCxn id="16" idx="3"/>
            <a:endCxn id="38" idx="1"/>
          </p:cNvCxnSpPr>
          <p:nvPr/>
        </p:nvCxnSpPr>
        <p:spPr bwMode="auto">
          <a:xfrm>
            <a:off x="4357686" y="3643314"/>
            <a:ext cx="857256" cy="4253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3" name="Straight Arrow Connector 222"/>
          <p:cNvCxnSpPr>
            <a:stCxn id="86" idx="3"/>
            <a:endCxn id="104" idx="1"/>
          </p:cNvCxnSpPr>
          <p:nvPr/>
        </p:nvCxnSpPr>
        <p:spPr bwMode="auto">
          <a:xfrm flipV="1">
            <a:off x="5929322" y="5563387"/>
            <a:ext cx="214314" cy="115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5" name="Straight Connector 224"/>
          <p:cNvCxnSpPr>
            <a:stCxn id="4" idx="3"/>
            <a:endCxn id="102" idx="1"/>
          </p:cNvCxnSpPr>
          <p:nvPr/>
        </p:nvCxnSpPr>
        <p:spPr bwMode="auto">
          <a:xfrm>
            <a:off x="2928926" y="4357695"/>
            <a:ext cx="1643074" cy="5371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Arrow Connector 227"/>
          <p:cNvCxnSpPr>
            <a:stCxn id="44" idx="0"/>
            <a:endCxn id="49" idx="4"/>
          </p:cNvCxnSpPr>
          <p:nvPr/>
        </p:nvCxnSpPr>
        <p:spPr bwMode="auto">
          <a:xfrm rot="5400000" flipH="1" flipV="1">
            <a:off x="7869569" y="5797875"/>
            <a:ext cx="142876" cy="262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0" name="Straight Arrow Connector 229"/>
          <p:cNvCxnSpPr>
            <a:stCxn id="50" idx="0"/>
            <a:endCxn id="42" idx="2"/>
          </p:cNvCxnSpPr>
          <p:nvPr/>
        </p:nvCxnSpPr>
        <p:spPr bwMode="auto">
          <a:xfrm rot="5400000" flipH="1" flipV="1">
            <a:off x="8211221" y="5174325"/>
            <a:ext cx="130734" cy="379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2" name="Straight Arrow Connector 231"/>
          <p:cNvCxnSpPr>
            <a:stCxn id="90" idx="0"/>
          </p:cNvCxnSpPr>
          <p:nvPr/>
        </p:nvCxnSpPr>
        <p:spPr bwMode="auto">
          <a:xfrm rot="5400000" flipH="1" flipV="1">
            <a:off x="8723672" y="4008805"/>
            <a:ext cx="357190" cy="483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4" name="Straight Arrow Connector 233"/>
          <p:cNvCxnSpPr>
            <a:stCxn id="52" idx="6"/>
          </p:cNvCxnSpPr>
          <p:nvPr/>
        </p:nvCxnSpPr>
        <p:spPr bwMode="auto">
          <a:xfrm flipV="1">
            <a:off x="8429684" y="3857628"/>
            <a:ext cx="714316" cy="178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6" name="Straight Arrow Connector 235"/>
          <p:cNvCxnSpPr>
            <a:stCxn id="64" idx="6"/>
          </p:cNvCxnSpPr>
          <p:nvPr/>
        </p:nvCxnSpPr>
        <p:spPr bwMode="auto">
          <a:xfrm>
            <a:off x="8429652" y="1678769"/>
            <a:ext cx="714348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8" name="Straight Arrow Connector 237"/>
          <p:cNvCxnSpPr>
            <a:stCxn id="54" idx="6"/>
          </p:cNvCxnSpPr>
          <p:nvPr/>
        </p:nvCxnSpPr>
        <p:spPr bwMode="auto">
          <a:xfrm flipV="1">
            <a:off x="8643966" y="2143116"/>
            <a:ext cx="500034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Straight Arrow Connector 239"/>
          <p:cNvCxnSpPr>
            <a:stCxn id="54" idx="6"/>
          </p:cNvCxnSpPr>
          <p:nvPr/>
        </p:nvCxnSpPr>
        <p:spPr bwMode="auto">
          <a:xfrm>
            <a:off x="8643966" y="2393149"/>
            <a:ext cx="500034" cy="178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2" name="Straight Arrow Connector 241"/>
          <p:cNvCxnSpPr/>
          <p:nvPr/>
        </p:nvCxnSpPr>
        <p:spPr bwMode="auto">
          <a:xfrm rot="5400000" flipH="1" flipV="1">
            <a:off x="7429520" y="2571744"/>
            <a:ext cx="214314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4" name="Straight Arrow Connector 243"/>
          <p:cNvCxnSpPr/>
          <p:nvPr/>
        </p:nvCxnSpPr>
        <p:spPr bwMode="auto">
          <a:xfrm>
            <a:off x="7286644" y="2071678"/>
            <a:ext cx="357190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2" name="Straight Arrow Connector 251"/>
          <p:cNvCxnSpPr>
            <a:endCxn id="64" idx="0"/>
          </p:cNvCxnSpPr>
          <p:nvPr/>
        </p:nvCxnSpPr>
        <p:spPr bwMode="auto">
          <a:xfrm>
            <a:off x="7358082" y="1285860"/>
            <a:ext cx="428628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5" name="Straight Arrow Connector 254"/>
          <p:cNvCxnSpPr>
            <a:endCxn id="42" idx="0"/>
          </p:cNvCxnSpPr>
          <p:nvPr/>
        </p:nvCxnSpPr>
        <p:spPr bwMode="auto">
          <a:xfrm>
            <a:off x="7858148" y="4786322"/>
            <a:ext cx="608012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7" name="Straight Arrow Connector 256"/>
          <p:cNvCxnSpPr>
            <a:endCxn id="48" idx="0"/>
          </p:cNvCxnSpPr>
          <p:nvPr/>
        </p:nvCxnSpPr>
        <p:spPr bwMode="auto">
          <a:xfrm>
            <a:off x="7858148" y="642918"/>
            <a:ext cx="433696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1" name="Straight Arrow Connector 260"/>
          <p:cNvCxnSpPr>
            <a:endCxn id="48" idx="0"/>
          </p:cNvCxnSpPr>
          <p:nvPr/>
        </p:nvCxnSpPr>
        <p:spPr bwMode="auto">
          <a:xfrm rot="16200000" flipH="1">
            <a:off x="8146434" y="711822"/>
            <a:ext cx="285752" cy="50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4" name="Straight Arrow Connector 263"/>
          <p:cNvCxnSpPr>
            <a:endCxn id="48" idx="0"/>
          </p:cNvCxnSpPr>
          <p:nvPr/>
        </p:nvCxnSpPr>
        <p:spPr bwMode="auto">
          <a:xfrm rot="10800000" flipV="1">
            <a:off x="8291844" y="642918"/>
            <a:ext cx="494998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6" name="Straight Arrow Connector 265"/>
          <p:cNvCxnSpPr>
            <a:endCxn id="45" idx="2"/>
          </p:cNvCxnSpPr>
          <p:nvPr/>
        </p:nvCxnSpPr>
        <p:spPr bwMode="auto">
          <a:xfrm flipV="1">
            <a:off x="7643834" y="6667263"/>
            <a:ext cx="285752" cy="1907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0" name="Straight Arrow Connector 269"/>
          <p:cNvCxnSpPr>
            <a:endCxn id="45" idx="2"/>
          </p:cNvCxnSpPr>
          <p:nvPr/>
        </p:nvCxnSpPr>
        <p:spPr bwMode="auto">
          <a:xfrm>
            <a:off x="7572396" y="6500834"/>
            <a:ext cx="357190" cy="166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2" name="Straight Arrow Connector 271"/>
          <p:cNvCxnSpPr>
            <a:stCxn id="46" idx="0"/>
          </p:cNvCxnSpPr>
          <p:nvPr/>
        </p:nvCxnSpPr>
        <p:spPr bwMode="auto">
          <a:xfrm rot="5400000" flipH="1" flipV="1">
            <a:off x="8648598" y="5993266"/>
            <a:ext cx="273586" cy="717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4" name="Straight Connector 133"/>
          <p:cNvCxnSpPr>
            <a:stCxn id="73" idx="3"/>
            <a:endCxn id="53" idx="1"/>
          </p:cNvCxnSpPr>
          <p:nvPr/>
        </p:nvCxnSpPr>
        <p:spPr bwMode="auto">
          <a:xfrm>
            <a:off x="4429124" y="892951"/>
            <a:ext cx="3000396" cy="3170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69" idx="3"/>
            <a:endCxn id="47" idx="2"/>
          </p:cNvCxnSpPr>
          <p:nvPr/>
        </p:nvCxnSpPr>
        <p:spPr bwMode="auto">
          <a:xfrm flipV="1">
            <a:off x="4143372" y="1071546"/>
            <a:ext cx="3500462" cy="464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>
            <a:endCxn id="48" idx="1"/>
          </p:cNvCxnSpPr>
          <p:nvPr/>
        </p:nvCxnSpPr>
        <p:spPr bwMode="auto">
          <a:xfrm flipV="1">
            <a:off x="4857752" y="1041898"/>
            <a:ext cx="2815974" cy="1208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>
            <a:endCxn id="64" idx="2"/>
          </p:cNvCxnSpPr>
          <p:nvPr/>
        </p:nvCxnSpPr>
        <p:spPr bwMode="auto">
          <a:xfrm>
            <a:off x="4214810" y="1500174"/>
            <a:ext cx="2928958" cy="1785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endCxn id="54" idx="2"/>
          </p:cNvCxnSpPr>
          <p:nvPr/>
        </p:nvCxnSpPr>
        <p:spPr bwMode="auto">
          <a:xfrm>
            <a:off x="4857752" y="2285992"/>
            <a:ext cx="2500330" cy="1071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>
            <a:endCxn id="54" idx="2"/>
          </p:cNvCxnSpPr>
          <p:nvPr/>
        </p:nvCxnSpPr>
        <p:spPr bwMode="auto">
          <a:xfrm flipV="1">
            <a:off x="4857752" y="2393149"/>
            <a:ext cx="2500330" cy="6786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14" idx="3"/>
            <a:endCxn id="64" idx="2"/>
          </p:cNvCxnSpPr>
          <p:nvPr/>
        </p:nvCxnSpPr>
        <p:spPr bwMode="auto">
          <a:xfrm flipV="1">
            <a:off x="4857752" y="1678769"/>
            <a:ext cx="2286016" cy="13573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>
            <a:stCxn id="16" idx="3"/>
            <a:endCxn id="79" idx="2"/>
          </p:cNvCxnSpPr>
          <p:nvPr/>
        </p:nvCxnSpPr>
        <p:spPr bwMode="auto">
          <a:xfrm flipV="1">
            <a:off x="4357686" y="2964653"/>
            <a:ext cx="3529936" cy="6786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16" idx="3"/>
            <a:endCxn id="52" idx="2"/>
          </p:cNvCxnSpPr>
          <p:nvPr/>
        </p:nvCxnSpPr>
        <p:spPr bwMode="auto">
          <a:xfrm>
            <a:off x="4357686" y="3643314"/>
            <a:ext cx="3000396" cy="3929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endCxn id="81" idx="2"/>
          </p:cNvCxnSpPr>
          <p:nvPr/>
        </p:nvCxnSpPr>
        <p:spPr bwMode="auto">
          <a:xfrm flipV="1">
            <a:off x="4429124" y="3393281"/>
            <a:ext cx="3000396" cy="2500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endCxn id="54" idx="2"/>
          </p:cNvCxnSpPr>
          <p:nvPr/>
        </p:nvCxnSpPr>
        <p:spPr bwMode="auto">
          <a:xfrm flipV="1">
            <a:off x="4500562" y="2393149"/>
            <a:ext cx="2857520" cy="18931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>
            <a:stCxn id="94" idx="3"/>
          </p:cNvCxnSpPr>
          <p:nvPr/>
        </p:nvCxnSpPr>
        <p:spPr bwMode="auto">
          <a:xfrm flipV="1">
            <a:off x="4500562" y="1714489"/>
            <a:ext cx="2643206" cy="2607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>
            <a:stCxn id="101" idx="3"/>
            <a:endCxn id="45" idx="2"/>
          </p:cNvCxnSpPr>
          <p:nvPr/>
        </p:nvCxnSpPr>
        <p:spPr bwMode="auto">
          <a:xfrm>
            <a:off x="6215074" y="4893480"/>
            <a:ext cx="1714512" cy="17737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>
            <a:stCxn id="37" idx="3"/>
            <a:endCxn id="52" idx="2"/>
          </p:cNvCxnSpPr>
          <p:nvPr/>
        </p:nvCxnSpPr>
        <p:spPr bwMode="auto">
          <a:xfrm flipV="1">
            <a:off x="6643702" y="4036223"/>
            <a:ext cx="714380" cy="357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 rot="5400000" flipH="1" flipV="1">
            <a:off x="6215075" y="3000373"/>
            <a:ext cx="1571637" cy="5715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endCxn id="41" idx="2"/>
          </p:cNvCxnSpPr>
          <p:nvPr/>
        </p:nvCxnSpPr>
        <p:spPr bwMode="auto">
          <a:xfrm>
            <a:off x="6215074" y="4929201"/>
            <a:ext cx="1785950" cy="1785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endCxn id="43" idx="2"/>
          </p:cNvCxnSpPr>
          <p:nvPr/>
        </p:nvCxnSpPr>
        <p:spPr bwMode="auto">
          <a:xfrm>
            <a:off x="5929322" y="5643579"/>
            <a:ext cx="1357386" cy="5357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stCxn id="99" idx="3"/>
            <a:endCxn id="49" idx="2"/>
          </p:cNvCxnSpPr>
          <p:nvPr/>
        </p:nvCxnSpPr>
        <p:spPr bwMode="auto">
          <a:xfrm flipV="1">
            <a:off x="4357686" y="5643578"/>
            <a:ext cx="3071834" cy="919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Connector 206"/>
          <p:cNvCxnSpPr>
            <a:endCxn id="43" idx="2"/>
          </p:cNvCxnSpPr>
          <p:nvPr/>
        </p:nvCxnSpPr>
        <p:spPr bwMode="auto">
          <a:xfrm flipV="1">
            <a:off x="4429124" y="6179363"/>
            <a:ext cx="2857584" cy="3929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endCxn id="52" idx="2"/>
          </p:cNvCxnSpPr>
          <p:nvPr/>
        </p:nvCxnSpPr>
        <p:spPr bwMode="auto">
          <a:xfrm flipV="1">
            <a:off x="4429124" y="4036223"/>
            <a:ext cx="2928958" cy="2000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/>
          <p:nvPr/>
        </p:nvCxnSpPr>
        <p:spPr bwMode="auto">
          <a:xfrm flipV="1">
            <a:off x="4214810" y="4643446"/>
            <a:ext cx="3857652" cy="357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4" name="Straight Connector 223"/>
          <p:cNvCxnSpPr>
            <a:stCxn id="37" idx="3"/>
            <a:endCxn id="81" idx="2"/>
          </p:cNvCxnSpPr>
          <p:nvPr/>
        </p:nvCxnSpPr>
        <p:spPr bwMode="auto">
          <a:xfrm flipV="1">
            <a:off x="6643702" y="3393281"/>
            <a:ext cx="785818" cy="6786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/>
          <p:nvPr/>
        </p:nvCxnSpPr>
        <p:spPr bwMode="auto">
          <a:xfrm flipV="1">
            <a:off x="4214810" y="4000504"/>
            <a:ext cx="3143272" cy="10001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1666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Goal: Comprehensive &amp; Consistent !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357290" y="2714621"/>
            <a:ext cx="1357322" cy="78581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Jim Gray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(computer specialist)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57290" y="4071943"/>
            <a:ext cx="1571636" cy="5715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Madonna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(entertainer)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57290" y="1714489"/>
            <a:ext cx="1357322" cy="5000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Jeffrey</a:t>
            </a:r>
          </a:p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Ullman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357290" y="5214951"/>
            <a:ext cx="1571636" cy="35719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/>
              <a:t>Bob Dylan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1632782" y="572527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1632782" y="108180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643306" y="1928802"/>
            <a:ext cx="1143008" cy="7143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192880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Scientists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643306" y="2786058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2786058"/>
            <a:ext cx="15398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Researcher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3143240" y="3429000"/>
            <a:ext cx="1214446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3240" y="3429000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Fellows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ACM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43504" y="2714621"/>
            <a:ext cx="1214446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43504" y="2714620"/>
            <a:ext cx="142876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Databases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5214942" y="3714751"/>
            <a:ext cx="1428760" cy="71438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14942" y="3714752"/>
            <a:ext cx="157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Members of Learned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Societies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001024" y="4929198"/>
            <a:ext cx="928758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72462" y="492919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Artist</a:t>
            </a:r>
            <a:endParaRPr lang="en-US" sz="1800" dirty="0"/>
          </a:p>
        </p:txBody>
      </p:sp>
      <p:sp>
        <p:nvSpPr>
          <p:cNvPr id="43" name="Oval 42"/>
          <p:cNvSpPr/>
          <p:nvPr/>
        </p:nvSpPr>
        <p:spPr bwMode="auto">
          <a:xfrm>
            <a:off x="7286708" y="60007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58146" y="60007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Singer</a:t>
            </a:r>
            <a:endParaRPr lang="en-US" sz="1800" dirty="0"/>
          </a:p>
        </p:txBody>
      </p:sp>
      <p:sp>
        <p:nvSpPr>
          <p:cNvPr id="45" name="Oval 44"/>
          <p:cNvSpPr/>
          <p:nvPr/>
        </p:nvSpPr>
        <p:spPr bwMode="auto">
          <a:xfrm>
            <a:off x="7929586" y="6488668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01024" y="6488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Italian</a:t>
            </a:r>
            <a:endParaRPr lang="en-US" sz="1800" dirty="0"/>
          </a:p>
        </p:txBody>
      </p:sp>
      <p:sp>
        <p:nvSpPr>
          <p:cNvPr id="47" name="Oval 46"/>
          <p:cNvSpPr/>
          <p:nvPr/>
        </p:nvSpPr>
        <p:spPr bwMode="auto">
          <a:xfrm>
            <a:off x="7643834" y="857232"/>
            <a:ext cx="1357322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73726" y="85723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American</a:t>
            </a:r>
            <a:endParaRPr lang="en-US" sz="1800" dirty="0"/>
          </a:p>
        </p:txBody>
      </p:sp>
      <p:sp>
        <p:nvSpPr>
          <p:cNvPr id="49" name="Oval 48"/>
          <p:cNvSpPr/>
          <p:nvPr/>
        </p:nvSpPr>
        <p:spPr bwMode="auto">
          <a:xfrm>
            <a:off x="7429520" y="5429264"/>
            <a:ext cx="1285884" cy="428628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00958" y="54292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Musician</a:t>
            </a:r>
            <a:endParaRPr lang="en-US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0" y="335756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Born</a:t>
            </a:r>
            <a:endParaRPr lang="en-US" sz="1800" dirty="0"/>
          </a:p>
        </p:txBody>
      </p:sp>
      <p:sp>
        <p:nvSpPr>
          <p:cNvPr id="52" name="Oval 51"/>
          <p:cNvSpPr/>
          <p:nvPr/>
        </p:nvSpPr>
        <p:spPr bwMode="auto">
          <a:xfrm>
            <a:off x="7358082" y="3714752"/>
            <a:ext cx="1071602" cy="642942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429520" y="3786190"/>
            <a:ext cx="9648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/>
              <a:t>Award</a:t>
            </a:r>
          </a:p>
          <a:p>
            <a:pPr>
              <a:lnSpc>
                <a:spcPts val="1800"/>
              </a:lnSpc>
            </a:pPr>
            <a:r>
              <a:rPr lang="en-US" sz="1800" dirty="0" smtClean="0"/>
              <a:t>Winner</a:t>
            </a:r>
            <a:endParaRPr lang="en-US" sz="1800" dirty="0"/>
          </a:p>
        </p:txBody>
      </p:sp>
      <p:sp>
        <p:nvSpPr>
          <p:cNvPr id="54" name="Oval 53"/>
          <p:cNvSpPr/>
          <p:nvPr/>
        </p:nvSpPr>
        <p:spPr bwMode="auto">
          <a:xfrm>
            <a:off x="7358082" y="214311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29520" y="2214554"/>
            <a:ext cx="114646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Scientist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1285860"/>
            <a:ext cx="9541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For</a:t>
            </a:r>
            <a:endParaRPr lang="en-US" sz="1800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1928802"/>
            <a:ext cx="80021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Alma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Mater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2643182"/>
            <a:ext cx="103105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Notable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Awards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0" y="714356"/>
            <a:ext cx="117211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Doctoral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Students</a:t>
            </a:r>
          </a:p>
        </p:txBody>
      </p:sp>
      <p:sp>
        <p:nvSpPr>
          <p:cNvPr id="64" name="Oval 63"/>
          <p:cNvSpPr/>
          <p:nvPr/>
        </p:nvSpPr>
        <p:spPr bwMode="auto">
          <a:xfrm>
            <a:off x="7143768" y="1428736"/>
            <a:ext cx="1285884" cy="500066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15206" y="1500174"/>
            <a:ext cx="127470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dirty="0" smtClean="0"/>
              <a:t>Academic</a:t>
            </a:r>
          </a:p>
        </p:txBody>
      </p:sp>
      <p:sp>
        <p:nvSpPr>
          <p:cNvPr id="66" name="Rounded Rectangle 65"/>
          <p:cNvSpPr/>
          <p:nvPr/>
        </p:nvSpPr>
        <p:spPr bwMode="auto">
          <a:xfrm>
            <a:off x="4714876" y="1142984"/>
            <a:ext cx="1071570" cy="2857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14876" y="1142984"/>
            <a:ext cx="15716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Bell Labs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3071802" y="1285860"/>
            <a:ext cx="1071570" cy="50006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00364" y="1285860"/>
            <a:ext cx="161318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Princeton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73" name="Rounded Rectangle 72"/>
          <p:cNvSpPr/>
          <p:nvPr/>
        </p:nvSpPr>
        <p:spPr bwMode="auto">
          <a:xfrm>
            <a:off x="3071802" y="642918"/>
            <a:ext cx="1357322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71802" y="642918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Knuth Prize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Laureate</a:t>
            </a:r>
          </a:p>
        </p:txBody>
      </p:sp>
      <p:sp>
        <p:nvSpPr>
          <p:cNvPr id="77" name="Rounded Rectangle 76"/>
          <p:cNvSpPr/>
          <p:nvPr/>
        </p:nvSpPr>
        <p:spPr bwMode="auto">
          <a:xfrm>
            <a:off x="5399364" y="1714487"/>
            <a:ext cx="1244338" cy="64294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57818" y="1714488"/>
            <a:ext cx="150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 by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Occupation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7887622" y="2786058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959060" y="27860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Fellow(1)</a:t>
            </a:r>
            <a:endParaRPr lang="en-US" sz="1800" dirty="0"/>
          </a:p>
        </p:txBody>
      </p:sp>
      <p:sp>
        <p:nvSpPr>
          <p:cNvPr id="81" name="Oval 80"/>
          <p:cNvSpPr/>
          <p:nvPr/>
        </p:nvSpPr>
        <p:spPr bwMode="auto">
          <a:xfrm>
            <a:off x="7429520" y="3214686"/>
            <a:ext cx="1214446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500958" y="321468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Fellow(2)</a:t>
            </a:r>
            <a:endParaRPr lang="en-US" sz="1800" dirty="0"/>
          </a:p>
        </p:txBody>
      </p:sp>
      <p:sp>
        <p:nvSpPr>
          <p:cNvPr id="84" name="Rounded Rectangle 83"/>
          <p:cNvSpPr/>
          <p:nvPr/>
        </p:nvSpPr>
        <p:spPr bwMode="auto">
          <a:xfrm>
            <a:off x="3286116" y="4857760"/>
            <a:ext cx="928694" cy="64294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86116" y="485776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World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Record 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Holders</a:t>
            </a:r>
          </a:p>
        </p:txBody>
      </p:sp>
      <p:sp>
        <p:nvSpPr>
          <p:cNvPr id="86" name="Rounded Rectangle 85"/>
          <p:cNvSpPr/>
          <p:nvPr/>
        </p:nvSpPr>
        <p:spPr bwMode="auto">
          <a:xfrm>
            <a:off x="4643438" y="5429264"/>
            <a:ext cx="1285884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643438" y="5429264"/>
            <a:ext cx="157163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Songwriters</a:t>
            </a:r>
          </a:p>
        </p:txBody>
      </p:sp>
      <p:sp>
        <p:nvSpPr>
          <p:cNvPr id="88" name="Rounded Rectangle 87"/>
          <p:cNvSpPr/>
          <p:nvPr/>
        </p:nvSpPr>
        <p:spPr bwMode="auto">
          <a:xfrm>
            <a:off x="3071802" y="5786454"/>
            <a:ext cx="135732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8105631" y="4429132"/>
            <a:ext cx="1071602" cy="357190"/>
          </a:xfrm>
          <a:prstGeom prst="ellipse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77069" y="442913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Athlete</a:t>
            </a:r>
            <a:endParaRPr lang="en-US" sz="1800" dirty="0"/>
          </a:p>
        </p:txBody>
      </p:sp>
      <p:sp>
        <p:nvSpPr>
          <p:cNvPr id="91" name="TextBox 90"/>
          <p:cNvSpPr txBox="1"/>
          <p:nvPr/>
        </p:nvSpPr>
        <p:spPr>
          <a:xfrm>
            <a:off x="0" y="464344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Genres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0" y="3929066"/>
            <a:ext cx="87716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Years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Active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00364" y="5786454"/>
            <a:ext cx="200026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Hall of Fame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Inductees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3214678" y="4071943"/>
            <a:ext cx="1285884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14678" y="4071942"/>
            <a:ext cx="14287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 Michigan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Alumni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0" y="5143512"/>
            <a:ext cx="954107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Also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Known</a:t>
            </a:r>
          </a:p>
          <a:p>
            <a:pPr>
              <a:lnSpc>
                <a:spcPts val="1700"/>
              </a:lnSpc>
            </a:pPr>
            <a:r>
              <a:rPr lang="en-US" sz="1800" dirty="0" smtClean="0"/>
              <a:t>As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0" y="6143644"/>
            <a:ext cx="1065356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800" dirty="0" smtClean="0"/>
              <a:t>Website</a:t>
            </a:r>
          </a:p>
        </p:txBody>
      </p:sp>
      <p:sp>
        <p:nvSpPr>
          <p:cNvPr id="99" name="Rounded Rectangle 98"/>
          <p:cNvSpPr/>
          <p:nvPr/>
        </p:nvSpPr>
        <p:spPr bwMode="auto">
          <a:xfrm>
            <a:off x="2714612" y="6429396"/>
            <a:ext cx="1643074" cy="26826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643174" y="6400800"/>
            <a:ext cx="242889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Guitar Players</a:t>
            </a:r>
          </a:p>
        </p:txBody>
      </p:sp>
      <p:sp>
        <p:nvSpPr>
          <p:cNvPr id="101" name="Rounded Rectangle 100"/>
          <p:cNvSpPr/>
          <p:nvPr/>
        </p:nvSpPr>
        <p:spPr bwMode="auto">
          <a:xfrm>
            <a:off x="4643438" y="4643447"/>
            <a:ext cx="1571636" cy="5000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572000" y="4643446"/>
            <a:ext cx="207170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Americans of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Italian Descent</a:t>
            </a: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6143636" y="5286388"/>
            <a:ext cx="1000132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143636" y="5286388"/>
            <a:ext cx="157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People</a:t>
            </a:r>
          </a:p>
          <a:p>
            <a:pPr>
              <a:lnSpc>
                <a:spcPts val="18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by Status</a:t>
            </a:r>
          </a:p>
        </p:txBody>
      </p:sp>
      <p:sp>
        <p:nvSpPr>
          <p:cNvPr id="105" name="Rounded Rectangle 104"/>
          <p:cNvSpPr/>
          <p:nvPr/>
        </p:nvSpPr>
        <p:spPr bwMode="auto">
          <a:xfrm>
            <a:off x="6000760" y="3071810"/>
            <a:ext cx="1143008" cy="42862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00760" y="3071810"/>
            <a:ext cx="128588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Computer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Data</a:t>
            </a: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5929322" y="500042"/>
            <a:ext cx="1214446" cy="500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857884" y="500042"/>
            <a:ext cx="1571636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Telecomm.</a:t>
            </a:r>
          </a:p>
          <a:p>
            <a:pPr>
              <a:lnSpc>
                <a:spcPts val="1600"/>
              </a:lnSpc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History</a:t>
            </a:r>
          </a:p>
        </p:txBody>
      </p:sp>
      <p:cxnSp>
        <p:nvCxnSpPr>
          <p:cNvPr id="110" name="Straight Connector 109"/>
          <p:cNvCxnSpPr>
            <a:stCxn id="5" idx="1"/>
            <a:endCxn id="62" idx="3"/>
          </p:cNvCxnSpPr>
          <p:nvPr/>
        </p:nvCxnSpPr>
        <p:spPr bwMode="auto">
          <a:xfrm rot="10800000">
            <a:off x="1172116" y="978532"/>
            <a:ext cx="185174" cy="9859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>
            <a:stCxn id="5" idx="1"/>
            <a:endCxn id="56" idx="3"/>
          </p:cNvCxnSpPr>
          <p:nvPr/>
        </p:nvCxnSpPr>
        <p:spPr bwMode="auto">
          <a:xfrm rot="10800000">
            <a:off x="954108" y="1550036"/>
            <a:ext cx="403183" cy="414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>
            <a:stCxn id="5" idx="1"/>
            <a:endCxn id="60" idx="3"/>
          </p:cNvCxnSpPr>
          <p:nvPr/>
        </p:nvCxnSpPr>
        <p:spPr bwMode="auto">
          <a:xfrm rot="10800000" flipV="1">
            <a:off x="800220" y="1964521"/>
            <a:ext cx="557071" cy="2284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>
            <a:stCxn id="5" idx="1"/>
            <a:endCxn id="61" idx="0"/>
          </p:cNvCxnSpPr>
          <p:nvPr/>
        </p:nvCxnSpPr>
        <p:spPr bwMode="auto">
          <a:xfrm rot="10800000" flipV="1">
            <a:off x="515526" y="1964522"/>
            <a:ext cx="841764" cy="6786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>
            <a:stCxn id="5" idx="1"/>
            <a:endCxn id="51" idx="3"/>
          </p:cNvCxnSpPr>
          <p:nvPr/>
        </p:nvCxnSpPr>
        <p:spPr bwMode="auto">
          <a:xfrm rot="10800000" flipV="1">
            <a:off x="723276" y="1964522"/>
            <a:ext cx="634015" cy="1577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>
            <a:stCxn id="3" idx="1"/>
            <a:endCxn id="60" idx="3"/>
          </p:cNvCxnSpPr>
          <p:nvPr/>
        </p:nvCxnSpPr>
        <p:spPr bwMode="auto">
          <a:xfrm rot="10800000">
            <a:off x="800220" y="2192978"/>
            <a:ext cx="557071" cy="9145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>
            <a:stCxn id="3" idx="1"/>
            <a:endCxn id="56" idx="3"/>
          </p:cNvCxnSpPr>
          <p:nvPr/>
        </p:nvCxnSpPr>
        <p:spPr bwMode="auto">
          <a:xfrm rot="10800000">
            <a:off x="954108" y="1550036"/>
            <a:ext cx="403183" cy="15574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>
            <a:stCxn id="3" idx="1"/>
            <a:endCxn id="51" idx="3"/>
          </p:cNvCxnSpPr>
          <p:nvPr/>
        </p:nvCxnSpPr>
        <p:spPr bwMode="auto">
          <a:xfrm rot="10800000" flipV="1">
            <a:off x="723276" y="3107530"/>
            <a:ext cx="634015" cy="4346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>
            <a:stCxn id="4" idx="1"/>
            <a:endCxn id="51" idx="3"/>
          </p:cNvCxnSpPr>
          <p:nvPr/>
        </p:nvCxnSpPr>
        <p:spPr bwMode="auto">
          <a:xfrm rot="10800000">
            <a:off x="723276" y="3542229"/>
            <a:ext cx="634015" cy="8154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stCxn id="4" idx="1"/>
            <a:endCxn id="92" idx="2"/>
          </p:cNvCxnSpPr>
          <p:nvPr/>
        </p:nvCxnSpPr>
        <p:spPr bwMode="auto">
          <a:xfrm rot="10800000" flipV="1">
            <a:off x="438582" y="4357694"/>
            <a:ext cx="918708" cy="997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>
            <a:stCxn id="4" idx="1"/>
            <a:endCxn id="91" idx="3"/>
          </p:cNvCxnSpPr>
          <p:nvPr/>
        </p:nvCxnSpPr>
        <p:spPr bwMode="auto">
          <a:xfrm rot="10800000" flipV="1">
            <a:off x="979756" y="4357694"/>
            <a:ext cx="377535" cy="4704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>
            <a:stCxn id="4" idx="1"/>
            <a:endCxn id="97" idx="3"/>
          </p:cNvCxnSpPr>
          <p:nvPr/>
        </p:nvCxnSpPr>
        <p:spPr bwMode="auto">
          <a:xfrm rot="10800000" flipV="1">
            <a:off x="954108" y="4357695"/>
            <a:ext cx="403183" cy="11589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>
            <a:stCxn id="6" idx="1"/>
            <a:endCxn id="98" idx="0"/>
          </p:cNvCxnSpPr>
          <p:nvPr/>
        </p:nvCxnSpPr>
        <p:spPr bwMode="auto">
          <a:xfrm rot="10800000" flipV="1">
            <a:off x="532678" y="5393546"/>
            <a:ext cx="824612" cy="7500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>
            <a:stCxn id="4" idx="1"/>
            <a:endCxn id="98" idx="0"/>
          </p:cNvCxnSpPr>
          <p:nvPr/>
        </p:nvCxnSpPr>
        <p:spPr bwMode="auto">
          <a:xfrm rot="10800000" flipV="1">
            <a:off x="532678" y="4357694"/>
            <a:ext cx="824612" cy="17859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>
            <a:stCxn id="6" idx="1"/>
            <a:endCxn id="97" idx="3"/>
          </p:cNvCxnSpPr>
          <p:nvPr/>
        </p:nvCxnSpPr>
        <p:spPr bwMode="auto">
          <a:xfrm rot="10800000" flipV="1">
            <a:off x="954108" y="5393545"/>
            <a:ext cx="403183" cy="1231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>
            <a:stCxn id="6" idx="1"/>
            <a:endCxn id="92" idx="2"/>
          </p:cNvCxnSpPr>
          <p:nvPr/>
        </p:nvCxnSpPr>
        <p:spPr bwMode="auto">
          <a:xfrm rot="10800000">
            <a:off x="438582" y="4457416"/>
            <a:ext cx="918708" cy="9361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>
            <a:stCxn id="6" idx="1"/>
            <a:endCxn id="51" idx="3"/>
          </p:cNvCxnSpPr>
          <p:nvPr/>
        </p:nvCxnSpPr>
        <p:spPr bwMode="auto">
          <a:xfrm rot="10800000">
            <a:off x="723276" y="3542228"/>
            <a:ext cx="634015" cy="18513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>
            <a:stCxn id="5" idx="3"/>
            <a:endCxn id="70" idx="1"/>
          </p:cNvCxnSpPr>
          <p:nvPr/>
        </p:nvCxnSpPr>
        <p:spPr bwMode="auto">
          <a:xfrm flipV="1">
            <a:off x="2714612" y="1537211"/>
            <a:ext cx="285752" cy="4273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>
            <a:stCxn id="5" idx="3"/>
            <a:endCxn id="73" idx="1"/>
          </p:cNvCxnSpPr>
          <p:nvPr/>
        </p:nvCxnSpPr>
        <p:spPr bwMode="auto">
          <a:xfrm flipV="1">
            <a:off x="2714612" y="892951"/>
            <a:ext cx="357190" cy="10715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stCxn id="5" idx="3"/>
            <a:endCxn id="13" idx="1"/>
          </p:cNvCxnSpPr>
          <p:nvPr/>
        </p:nvCxnSpPr>
        <p:spPr bwMode="auto">
          <a:xfrm>
            <a:off x="2714612" y="1964522"/>
            <a:ext cx="928694" cy="31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>
            <a:stCxn id="3" idx="3"/>
            <a:endCxn id="13" idx="1"/>
          </p:cNvCxnSpPr>
          <p:nvPr/>
        </p:nvCxnSpPr>
        <p:spPr bwMode="auto">
          <a:xfrm flipV="1">
            <a:off x="2714612" y="2282745"/>
            <a:ext cx="928694" cy="824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5" idx="3"/>
            <a:endCxn id="15" idx="1"/>
          </p:cNvCxnSpPr>
          <p:nvPr/>
        </p:nvCxnSpPr>
        <p:spPr bwMode="auto">
          <a:xfrm>
            <a:off x="2714612" y="1964522"/>
            <a:ext cx="857256" cy="10728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>
            <a:stCxn id="3" idx="3"/>
            <a:endCxn id="15" idx="1"/>
          </p:cNvCxnSpPr>
          <p:nvPr/>
        </p:nvCxnSpPr>
        <p:spPr bwMode="auto">
          <a:xfrm flipV="1">
            <a:off x="2714612" y="3037409"/>
            <a:ext cx="857256" cy="701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>
            <a:stCxn id="5" idx="3"/>
            <a:endCxn id="17" idx="1"/>
          </p:cNvCxnSpPr>
          <p:nvPr/>
        </p:nvCxnSpPr>
        <p:spPr bwMode="auto">
          <a:xfrm>
            <a:off x="2714612" y="1964522"/>
            <a:ext cx="428628" cy="1715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>
            <a:stCxn id="3" idx="3"/>
            <a:endCxn id="17" idx="1"/>
          </p:cNvCxnSpPr>
          <p:nvPr/>
        </p:nvCxnSpPr>
        <p:spPr bwMode="auto">
          <a:xfrm>
            <a:off x="2714612" y="3107530"/>
            <a:ext cx="428628" cy="5728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>
            <a:stCxn id="5" idx="3"/>
            <a:endCxn id="67" idx="1"/>
          </p:cNvCxnSpPr>
          <p:nvPr/>
        </p:nvCxnSpPr>
        <p:spPr bwMode="auto">
          <a:xfrm flipV="1">
            <a:off x="2714612" y="1291743"/>
            <a:ext cx="2000264" cy="6727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>
            <a:stCxn id="4" idx="3"/>
            <a:endCxn id="95" idx="1"/>
          </p:cNvCxnSpPr>
          <p:nvPr/>
        </p:nvCxnSpPr>
        <p:spPr bwMode="auto">
          <a:xfrm flipV="1">
            <a:off x="2928926" y="4323293"/>
            <a:ext cx="285752" cy="34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Connector 188"/>
          <p:cNvCxnSpPr>
            <a:stCxn id="4" idx="3"/>
            <a:endCxn id="85" idx="1"/>
          </p:cNvCxnSpPr>
          <p:nvPr/>
        </p:nvCxnSpPr>
        <p:spPr bwMode="auto">
          <a:xfrm>
            <a:off x="2928926" y="4357695"/>
            <a:ext cx="357190" cy="854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>
            <a:stCxn id="4" idx="3"/>
            <a:endCxn id="93" idx="0"/>
          </p:cNvCxnSpPr>
          <p:nvPr/>
        </p:nvCxnSpPr>
        <p:spPr bwMode="auto">
          <a:xfrm>
            <a:off x="2928926" y="4357695"/>
            <a:ext cx="1071570" cy="14287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>
            <a:stCxn id="6" idx="2"/>
            <a:endCxn id="100" idx="1"/>
          </p:cNvCxnSpPr>
          <p:nvPr/>
        </p:nvCxnSpPr>
        <p:spPr bwMode="auto">
          <a:xfrm rot="16200000" flipH="1">
            <a:off x="1904432" y="5810817"/>
            <a:ext cx="977418" cy="5000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9" name="Straight Connector 198"/>
          <p:cNvCxnSpPr>
            <a:stCxn id="6" idx="2"/>
            <a:endCxn id="93" idx="1"/>
          </p:cNvCxnSpPr>
          <p:nvPr/>
        </p:nvCxnSpPr>
        <p:spPr bwMode="auto">
          <a:xfrm rot="16200000" flipH="1">
            <a:off x="2338904" y="5376345"/>
            <a:ext cx="465664" cy="857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1" name="Straight Connector 200"/>
          <p:cNvCxnSpPr>
            <a:stCxn id="6" idx="2"/>
            <a:endCxn id="87" idx="1"/>
          </p:cNvCxnSpPr>
          <p:nvPr/>
        </p:nvCxnSpPr>
        <p:spPr bwMode="auto">
          <a:xfrm rot="16200000" flipH="1">
            <a:off x="3339036" y="4376213"/>
            <a:ext cx="108474" cy="25003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>
            <a:stCxn id="4" idx="3"/>
            <a:endCxn id="87" idx="1"/>
          </p:cNvCxnSpPr>
          <p:nvPr/>
        </p:nvCxnSpPr>
        <p:spPr bwMode="auto">
          <a:xfrm>
            <a:off x="2928926" y="4357695"/>
            <a:ext cx="1714512" cy="13229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Arrow Connector 212"/>
          <p:cNvCxnSpPr>
            <a:stCxn id="67" idx="0"/>
            <a:endCxn id="108" idx="1"/>
          </p:cNvCxnSpPr>
          <p:nvPr/>
        </p:nvCxnSpPr>
        <p:spPr bwMode="auto">
          <a:xfrm rot="5400000" flipH="1" flipV="1">
            <a:off x="5484199" y="769299"/>
            <a:ext cx="390180" cy="3571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5" name="Straight Arrow Connector 214"/>
          <p:cNvCxnSpPr>
            <a:stCxn id="12" idx="3"/>
            <a:endCxn id="77" idx="1"/>
          </p:cNvCxnSpPr>
          <p:nvPr/>
        </p:nvCxnSpPr>
        <p:spPr bwMode="auto">
          <a:xfrm flipV="1">
            <a:off x="4786314" y="2035959"/>
            <a:ext cx="613050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7" name="Straight Arrow Connector 216"/>
          <p:cNvCxnSpPr>
            <a:stCxn id="14" idx="3"/>
            <a:endCxn id="34" idx="1"/>
          </p:cNvCxnSpPr>
          <p:nvPr/>
        </p:nvCxnSpPr>
        <p:spPr bwMode="auto">
          <a:xfrm flipV="1">
            <a:off x="4857752" y="2863379"/>
            <a:ext cx="285752" cy="1727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9" name="Straight Arrow Connector 218"/>
          <p:cNvCxnSpPr>
            <a:stCxn id="33" idx="3"/>
            <a:endCxn id="106" idx="0"/>
          </p:cNvCxnSpPr>
          <p:nvPr/>
        </p:nvCxnSpPr>
        <p:spPr bwMode="auto">
          <a:xfrm>
            <a:off x="6357950" y="2857497"/>
            <a:ext cx="285752" cy="2143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1" name="Straight Arrow Connector 220"/>
          <p:cNvCxnSpPr>
            <a:stCxn id="16" idx="3"/>
            <a:endCxn id="38" idx="1"/>
          </p:cNvCxnSpPr>
          <p:nvPr/>
        </p:nvCxnSpPr>
        <p:spPr bwMode="auto">
          <a:xfrm>
            <a:off x="4357686" y="3643314"/>
            <a:ext cx="857256" cy="4253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3" name="Straight Arrow Connector 222"/>
          <p:cNvCxnSpPr>
            <a:stCxn id="86" idx="3"/>
            <a:endCxn id="104" idx="1"/>
          </p:cNvCxnSpPr>
          <p:nvPr/>
        </p:nvCxnSpPr>
        <p:spPr bwMode="auto">
          <a:xfrm flipV="1">
            <a:off x="5929322" y="5563387"/>
            <a:ext cx="214314" cy="115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5" name="Straight Connector 224"/>
          <p:cNvCxnSpPr>
            <a:stCxn id="4" idx="3"/>
            <a:endCxn id="102" idx="1"/>
          </p:cNvCxnSpPr>
          <p:nvPr/>
        </p:nvCxnSpPr>
        <p:spPr bwMode="auto">
          <a:xfrm>
            <a:off x="2928926" y="4357695"/>
            <a:ext cx="1643074" cy="5371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Arrow Connector 227"/>
          <p:cNvCxnSpPr>
            <a:stCxn id="44" idx="0"/>
            <a:endCxn id="49" idx="4"/>
          </p:cNvCxnSpPr>
          <p:nvPr/>
        </p:nvCxnSpPr>
        <p:spPr bwMode="auto">
          <a:xfrm rot="5400000" flipH="1" flipV="1">
            <a:off x="7869569" y="5797875"/>
            <a:ext cx="142876" cy="262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0" name="Straight Arrow Connector 229"/>
          <p:cNvCxnSpPr>
            <a:stCxn id="50" idx="0"/>
            <a:endCxn id="42" idx="2"/>
          </p:cNvCxnSpPr>
          <p:nvPr/>
        </p:nvCxnSpPr>
        <p:spPr bwMode="auto">
          <a:xfrm rot="5400000" flipH="1" flipV="1">
            <a:off x="8211221" y="5174325"/>
            <a:ext cx="130734" cy="379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2" name="Straight Arrow Connector 231"/>
          <p:cNvCxnSpPr>
            <a:stCxn id="90" idx="0"/>
          </p:cNvCxnSpPr>
          <p:nvPr/>
        </p:nvCxnSpPr>
        <p:spPr bwMode="auto">
          <a:xfrm rot="5400000" flipH="1" flipV="1">
            <a:off x="8723672" y="4008805"/>
            <a:ext cx="357190" cy="483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4" name="Straight Arrow Connector 233"/>
          <p:cNvCxnSpPr>
            <a:stCxn id="52" idx="6"/>
          </p:cNvCxnSpPr>
          <p:nvPr/>
        </p:nvCxnSpPr>
        <p:spPr bwMode="auto">
          <a:xfrm flipV="1">
            <a:off x="8429684" y="3857628"/>
            <a:ext cx="714316" cy="178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6" name="Straight Arrow Connector 235"/>
          <p:cNvCxnSpPr>
            <a:stCxn id="64" idx="6"/>
          </p:cNvCxnSpPr>
          <p:nvPr/>
        </p:nvCxnSpPr>
        <p:spPr bwMode="auto">
          <a:xfrm>
            <a:off x="8429652" y="1678769"/>
            <a:ext cx="714348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8" name="Straight Arrow Connector 237"/>
          <p:cNvCxnSpPr>
            <a:stCxn id="54" idx="6"/>
          </p:cNvCxnSpPr>
          <p:nvPr/>
        </p:nvCxnSpPr>
        <p:spPr bwMode="auto">
          <a:xfrm flipV="1">
            <a:off x="8643966" y="2143116"/>
            <a:ext cx="500034" cy="2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Straight Arrow Connector 239"/>
          <p:cNvCxnSpPr>
            <a:stCxn id="54" idx="6"/>
          </p:cNvCxnSpPr>
          <p:nvPr/>
        </p:nvCxnSpPr>
        <p:spPr bwMode="auto">
          <a:xfrm>
            <a:off x="8643966" y="2393149"/>
            <a:ext cx="500034" cy="178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2" name="Straight Arrow Connector 241"/>
          <p:cNvCxnSpPr/>
          <p:nvPr/>
        </p:nvCxnSpPr>
        <p:spPr bwMode="auto">
          <a:xfrm rot="5400000" flipH="1" flipV="1">
            <a:off x="7429520" y="2571744"/>
            <a:ext cx="214314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4" name="Straight Arrow Connector 243"/>
          <p:cNvCxnSpPr/>
          <p:nvPr/>
        </p:nvCxnSpPr>
        <p:spPr bwMode="auto">
          <a:xfrm>
            <a:off x="7286644" y="2071678"/>
            <a:ext cx="357190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2" name="Straight Arrow Connector 251"/>
          <p:cNvCxnSpPr>
            <a:endCxn id="64" idx="0"/>
          </p:cNvCxnSpPr>
          <p:nvPr/>
        </p:nvCxnSpPr>
        <p:spPr bwMode="auto">
          <a:xfrm>
            <a:off x="7358082" y="1285860"/>
            <a:ext cx="428628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5" name="Straight Arrow Connector 254"/>
          <p:cNvCxnSpPr>
            <a:endCxn id="42" idx="0"/>
          </p:cNvCxnSpPr>
          <p:nvPr/>
        </p:nvCxnSpPr>
        <p:spPr bwMode="auto">
          <a:xfrm>
            <a:off x="7858148" y="4786322"/>
            <a:ext cx="608012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7" name="Straight Arrow Connector 256"/>
          <p:cNvCxnSpPr>
            <a:endCxn id="48" idx="0"/>
          </p:cNvCxnSpPr>
          <p:nvPr/>
        </p:nvCxnSpPr>
        <p:spPr bwMode="auto">
          <a:xfrm>
            <a:off x="7858148" y="642918"/>
            <a:ext cx="433696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1" name="Straight Arrow Connector 260"/>
          <p:cNvCxnSpPr>
            <a:endCxn id="48" idx="0"/>
          </p:cNvCxnSpPr>
          <p:nvPr/>
        </p:nvCxnSpPr>
        <p:spPr bwMode="auto">
          <a:xfrm rot="16200000" flipH="1">
            <a:off x="8146434" y="711822"/>
            <a:ext cx="285752" cy="50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4" name="Straight Arrow Connector 263"/>
          <p:cNvCxnSpPr>
            <a:endCxn id="48" idx="0"/>
          </p:cNvCxnSpPr>
          <p:nvPr/>
        </p:nvCxnSpPr>
        <p:spPr bwMode="auto">
          <a:xfrm rot="10800000" flipV="1">
            <a:off x="8291844" y="642918"/>
            <a:ext cx="494998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6" name="Straight Arrow Connector 265"/>
          <p:cNvCxnSpPr>
            <a:endCxn id="45" idx="2"/>
          </p:cNvCxnSpPr>
          <p:nvPr/>
        </p:nvCxnSpPr>
        <p:spPr bwMode="auto">
          <a:xfrm flipV="1">
            <a:off x="7643834" y="6667263"/>
            <a:ext cx="285752" cy="1907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0" name="Straight Arrow Connector 269"/>
          <p:cNvCxnSpPr>
            <a:endCxn id="45" idx="2"/>
          </p:cNvCxnSpPr>
          <p:nvPr/>
        </p:nvCxnSpPr>
        <p:spPr bwMode="auto">
          <a:xfrm>
            <a:off x="7572396" y="6500834"/>
            <a:ext cx="357190" cy="1664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2" name="Straight Arrow Connector 271"/>
          <p:cNvCxnSpPr>
            <a:stCxn id="46" idx="0"/>
          </p:cNvCxnSpPr>
          <p:nvPr/>
        </p:nvCxnSpPr>
        <p:spPr bwMode="auto">
          <a:xfrm rot="5400000" flipH="1" flipV="1">
            <a:off x="8648598" y="5993266"/>
            <a:ext cx="273586" cy="717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4" name="Straight Connector 133"/>
          <p:cNvCxnSpPr>
            <a:stCxn id="73" idx="3"/>
            <a:endCxn id="53" idx="1"/>
          </p:cNvCxnSpPr>
          <p:nvPr/>
        </p:nvCxnSpPr>
        <p:spPr bwMode="auto">
          <a:xfrm>
            <a:off x="4429124" y="892951"/>
            <a:ext cx="3000396" cy="31702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>
            <a:stCxn id="69" idx="3"/>
            <a:endCxn id="47" idx="2"/>
          </p:cNvCxnSpPr>
          <p:nvPr/>
        </p:nvCxnSpPr>
        <p:spPr bwMode="auto">
          <a:xfrm flipV="1">
            <a:off x="4143372" y="1071546"/>
            <a:ext cx="3500462" cy="464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>
            <a:endCxn id="48" idx="1"/>
          </p:cNvCxnSpPr>
          <p:nvPr/>
        </p:nvCxnSpPr>
        <p:spPr bwMode="auto">
          <a:xfrm flipV="1">
            <a:off x="4857752" y="1041898"/>
            <a:ext cx="2815974" cy="1208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>
            <a:endCxn id="64" idx="2"/>
          </p:cNvCxnSpPr>
          <p:nvPr/>
        </p:nvCxnSpPr>
        <p:spPr bwMode="auto">
          <a:xfrm>
            <a:off x="4214810" y="1500174"/>
            <a:ext cx="2928958" cy="1785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>
            <a:endCxn id="54" idx="2"/>
          </p:cNvCxnSpPr>
          <p:nvPr/>
        </p:nvCxnSpPr>
        <p:spPr bwMode="auto">
          <a:xfrm>
            <a:off x="4857752" y="2285992"/>
            <a:ext cx="2500330" cy="1071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>
            <a:endCxn id="54" idx="2"/>
          </p:cNvCxnSpPr>
          <p:nvPr/>
        </p:nvCxnSpPr>
        <p:spPr bwMode="auto">
          <a:xfrm flipV="1">
            <a:off x="4857752" y="2393149"/>
            <a:ext cx="2500330" cy="6786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>
            <a:stCxn id="14" idx="3"/>
            <a:endCxn id="64" idx="2"/>
          </p:cNvCxnSpPr>
          <p:nvPr/>
        </p:nvCxnSpPr>
        <p:spPr bwMode="auto">
          <a:xfrm flipV="1">
            <a:off x="4857752" y="1678769"/>
            <a:ext cx="2286016" cy="13573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>
            <a:stCxn id="16" idx="3"/>
            <a:endCxn id="79" idx="2"/>
          </p:cNvCxnSpPr>
          <p:nvPr/>
        </p:nvCxnSpPr>
        <p:spPr bwMode="auto">
          <a:xfrm flipV="1">
            <a:off x="4357686" y="2964653"/>
            <a:ext cx="3529936" cy="6786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>
            <a:stCxn id="16" idx="3"/>
            <a:endCxn id="52" idx="2"/>
          </p:cNvCxnSpPr>
          <p:nvPr/>
        </p:nvCxnSpPr>
        <p:spPr bwMode="auto">
          <a:xfrm>
            <a:off x="4357686" y="3643314"/>
            <a:ext cx="3000396" cy="3929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>
            <a:endCxn id="81" idx="2"/>
          </p:cNvCxnSpPr>
          <p:nvPr/>
        </p:nvCxnSpPr>
        <p:spPr bwMode="auto">
          <a:xfrm flipV="1">
            <a:off x="4429124" y="3393281"/>
            <a:ext cx="3000396" cy="2500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endCxn id="54" idx="2"/>
          </p:cNvCxnSpPr>
          <p:nvPr/>
        </p:nvCxnSpPr>
        <p:spPr bwMode="auto">
          <a:xfrm flipV="1">
            <a:off x="4500562" y="2393149"/>
            <a:ext cx="2857520" cy="18931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 flipV="1">
            <a:off x="4357686" y="1500174"/>
            <a:ext cx="2643206" cy="2607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>
            <a:stCxn id="101" idx="3"/>
            <a:endCxn id="45" idx="2"/>
          </p:cNvCxnSpPr>
          <p:nvPr/>
        </p:nvCxnSpPr>
        <p:spPr bwMode="auto">
          <a:xfrm>
            <a:off x="6215074" y="4893480"/>
            <a:ext cx="1714512" cy="17737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>
            <a:stCxn id="37" idx="3"/>
            <a:endCxn id="52" idx="2"/>
          </p:cNvCxnSpPr>
          <p:nvPr/>
        </p:nvCxnSpPr>
        <p:spPr bwMode="auto">
          <a:xfrm flipV="1">
            <a:off x="6643702" y="4036223"/>
            <a:ext cx="714380" cy="357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 rot="5400000" flipH="1" flipV="1">
            <a:off x="6215075" y="3000373"/>
            <a:ext cx="1571637" cy="5715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6" name="Straight Connector 195"/>
          <p:cNvCxnSpPr>
            <a:endCxn id="41" idx="2"/>
          </p:cNvCxnSpPr>
          <p:nvPr/>
        </p:nvCxnSpPr>
        <p:spPr bwMode="auto">
          <a:xfrm>
            <a:off x="6215074" y="4929201"/>
            <a:ext cx="1785950" cy="1785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/>
          <p:cNvCxnSpPr>
            <a:endCxn id="43" idx="2"/>
          </p:cNvCxnSpPr>
          <p:nvPr/>
        </p:nvCxnSpPr>
        <p:spPr bwMode="auto">
          <a:xfrm>
            <a:off x="5929322" y="5643579"/>
            <a:ext cx="1357386" cy="5357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stCxn id="99" idx="3"/>
            <a:endCxn id="49" idx="2"/>
          </p:cNvCxnSpPr>
          <p:nvPr/>
        </p:nvCxnSpPr>
        <p:spPr bwMode="auto">
          <a:xfrm flipV="1">
            <a:off x="4357686" y="5643578"/>
            <a:ext cx="3071834" cy="9199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Connector 206"/>
          <p:cNvCxnSpPr>
            <a:endCxn id="43" idx="2"/>
          </p:cNvCxnSpPr>
          <p:nvPr/>
        </p:nvCxnSpPr>
        <p:spPr bwMode="auto">
          <a:xfrm flipV="1">
            <a:off x="4429124" y="6179363"/>
            <a:ext cx="2857584" cy="3929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>
            <a:endCxn id="52" idx="2"/>
          </p:cNvCxnSpPr>
          <p:nvPr/>
        </p:nvCxnSpPr>
        <p:spPr bwMode="auto">
          <a:xfrm flipV="1">
            <a:off x="4429124" y="4036223"/>
            <a:ext cx="2928958" cy="20002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2" name="Straight Connector 211"/>
          <p:cNvCxnSpPr/>
          <p:nvPr/>
        </p:nvCxnSpPr>
        <p:spPr bwMode="auto">
          <a:xfrm flipV="1">
            <a:off x="4214810" y="4643446"/>
            <a:ext cx="3857652" cy="357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4" name="Straight Connector 223"/>
          <p:cNvCxnSpPr>
            <a:stCxn id="37" idx="3"/>
            <a:endCxn id="81" idx="2"/>
          </p:cNvCxnSpPr>
          <p:nvPr/>
        </p:nvCxnSpPr>
        <p:spPr bwMode="auto">
          <a:xfrm flipV="1">
            <a:off x="6643702" y="3393281"/>
            <a:ext cx="785818" cy="6786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/>
          <p:nvPr/>
        </p:nvCxnSpPr>
        <p:spPr bwMode="auto">
          <a:xfrm flipV="1">
            <a:off x="4214810" y="4000504"/>
            <a:ext cx="3143272" cy="10001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Rectangle 155"/>
          <p:cNvSpPr/>
          <p:nvPr/>
        </p:nvSpPr>
        <p:spPr bwMode="auto">
          <a:xfrm>
            <a:off x="1785918" y="2285992"/>
            <a:ext cx="5000660" cy="285752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sng" dirty="0" smtClean="0"/>
              <a:t>Clean up the mess: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rPr>
              <a:t>graph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algorithms 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random walk with restart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dense subgraphs …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/>
              <a:t> statistical machine </a:t>
            </a:r>
            <a:r>
              <a:rPr lang="en-US" dirty="0" smtClean="0">
                <a:solidFill>
                  <a:srgbClr val="0000FF"/>
                </a:solidFill>
              </a:rPr>
              <a:t>learning</a:t>
            </a:r>
            <a:r>
              <a:rPr lang="en-US" dirty="0" smtClean="0"/>
              <a:t> 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logical </a:t>
            </a:r>
            <a:r>
              <a:rPr lang="en-US" dirty="0" smtClean="0">
                <a:solidFill>
                  <a:srgbClr val="0000FF"/>
                </a:solidFill>
              </a:rPr>
              <a:t>consistency</a:t>
            </a:r>
            <a:r>
              <a:rPr lang="en-US" dirty="0" smtClean="0"/>
              <a:t> reasoning 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gigantic </a:t>
            </a:r>
            <a:r>
              <a:rPr lang="en-US" dirty="0" smtClean="0">
                <a:solidFill>
                  <a:srgbClr val="0000FF"/>
                </a:solidFill>
              </a:rPr>
              <a:t>schema integration </a:t>
            </a:r>
            <a:r>
              <a:rPr lang="en-US" dirty="0" smtClean="0"/>
              <a:t>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ontology merging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15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-612576" y="13447"/>
            <a:ext cx="10144126" cy="954088"/>
          </a:xfrm>
        </p:spPr>
        <p:txBody>
          <a:bodyPr/>
          <a:lstStyle/>
          <a:p>
            <a:r>
              <a:rPr lang="en-US" sz="3200" dirty="0" smtClean="0"/>
              <a:t>Link Wikipedia &amp; WordNet by Random Walks</a:t>
            </a:r>
            <a:br>
              <a:rPr lang="en-US" sz="3200" dirty="0" smtClean="0"/>
            </a:br>
            <a:endParaRPr lang="en-US" sz="3200" b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452320" y="6479900"/>
            <a:ext cx="167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Navigli</a:t>
            </a:r>
            <a:r>
              <a:rPr lang="en-US" sz="1800" dirty="0" smtClean="0"/>
              <a:t> 2010]</a:t>
            </a:r>
            <a:endParaRPr lang="en-US" sz="18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322734" y="4064403"/>
            <a:ext cx="1760683" cy="646330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164" y="4064402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Formula One </a:t>
            </a:r>
          </a:p>
          <a:p>
            <a:r>
              <a:rPr lang="en-US" sz="1800" dirty="0" smtClean="0"/>
              <a:t>drivers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5735917" y="3079772"/>
            <a:ext cx="2073377" cy="661719"/>
          </a:xfrm>
          <a:prstGeom prst="round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758314"/>
            <a:ext cx="81980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 Construct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neighborhood</a:t>
            </a:r>
            <a:r>
              <a:rPr lang="en-US" dirty="0" smtClean="0">
                <a:latin typeface="+mj-lt"/>
              </a:rPr>
              <a:t> around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source</a:t>
            </a:r>
            <a:r>
              <a:rPr lang="en-US" dirty="0" smtClean="0">
                <a:latin typeface="+mj-lt"/>
              </a:rPr>
              <a:t> and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target</a:t>
            </a:r>
            <a:r>
              <a:rPr lang="en-US" dirty="0" smtClean="0">
                <a:latin typeface="+mj-lt"/>
              </a:rPr>
              <a:t> nodes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 Use contextual similarity (glosses etc.) as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edge weights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 Compute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personalized PR (PPR) </a:t>
            </a:r>
            <a:r>
              <a:rPr lang="en-US" dirty="0" smtClean="0">
                <a:latin typeface="+mj-lt"/>
              </a:rPr>
              <a:t>with source as start node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 Rank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candidate targets </a:t>
            </a:r>
            <a:r>
              <a:rPr lang="en-US" dirty="0" smtClean="0">
                <a:latin typeface="+mj-lt"/>
              </a:rPr>
              <a:t>by their 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PPR scores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568978" y="5224349"/>
            <a:ext cx="1796952" cy="661719"/>
          </a:xfrm>
          <a:prstGeom prst="round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9789" y="5239738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{driver, </a:t>
            </a:r>
          </a:p>
          <a:p>
            <a:r>
              <a:rPr lang="en-US" sz="1800" dirty="0" smtClean="0"/>
              <a:t>  device driver}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52320" y="4513966"/>
            <a:ext cx="1245519" cy="66171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2320" y="4513966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computer</a:t>
            </a:r>
          </a:p>
          <a:p>
            <a:r>
              <a:rPr lang="en-US" sz="1800" dirty="0" smtClean="0"/>
              <a:t>program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4153314" y="3424778"/>
            <a:ext cx="1214103" cy="38472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1181" y="344016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chauffeur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131181" y="4033995"/>
            <a:ext cx="1408947" cy="38472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6509" y="404214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race driver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4123575" y="4624813"/>
            <a:ext cx="1408947" cy="38472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8903" y="463296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trucker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8308554" y="3797286"/>
            <a:ext cx="578669" cy="44114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9364" y="381267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tool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8041895" y="2441451"/>
            <a:ext cx="873621" cy="66171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12705" y="245684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causal</a:t>
            </a:r>
          </a:p>
          <a:p>
            <a:r>
              <a:rPr lang="en-US" sz="1800" dirty="0" smtClean="0"/>
              <a:t>agent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5968446" y="4119080"/>
            <a:ext cx="1174639" cy="65447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3774" y="412722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Barney</a:t>
            </a:r>
          </a:p>
          <a:p>
            <a:r>
              <a:rPr lang="en-US" sz="1800" dirty="0" smtClean="0"/>
              <a:t>Oldfield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5735917" y="3078178"/>
            <a:ext cx="2073377" cy="661719"/>
          </a:xfrm>
          <a:prstGeom prst="roundRect">
            <a:avLst/>
          </a:prstGeom>
          <a:solidFill>
            <a:srgbClr val="66FF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3784" y="3095161"/>
            <a:ext cx="217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{driver, operator </a:t>
            </a:r>
          </a:p>
          <a:p>
            <a:r>
              <a:rPr lang="en-US" sz="1800" dirty="0" smtClean="0"/>
              <a:t>  of vehicle}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190088" y="5109190"/>
            <a:ext cx="1760683" cy="64633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8518" y="5109189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Formula One </a:t>
            </a:r>
          </a:p>
          <a:p>
            <a:r>
              <a:rPr lang="en-US" sz="1800" dirty="0" smtClean="0"/>
              <a:t>champions</a:t>
            </a:r>
            <a:endParaRPr lang="en-US" sz="1800" dirty="0"/>
          </a:p>
        </p:txBody>
      </p:sp>
      <p:sp>
        <p:nvSpPr>
          <p:cNvPr id="34" name="Rounded Rectangle 33"/>
          <p:cNvSpPr/>
          <p:nvPr/>
        </p:nvSpPr>
        <p:spPr bwMode="auto">
          <a:xfrm>
            <a:off x="2567180" y="5432355"/>
            <a:ext cx="1042537" cy="64633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55611" y="5432354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truck</a:t>
            </a:r>
          </a:p>
          <a:p>
            <a:r>
              <a:rPr lang="en-US" sz="1800" dirty="0" smtClean="0"/>
              <a:t>drivers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95338" y="3289831"/>
            <a:ext cx="968773" cy="64633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83768" y="3289830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motor</a:t>
            </a:r>
          </a:p>
          <a:p>
            <a:r>
              <a:rPr lang="en-US" sz="1800" dirty="0" smtClean="0"/>
              <a:t>racing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227223" y="2526482"/>
            <a:ext cx="1658090" cy="64633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5653" y="252648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Michael</a:t>
            </a:r>
          </a:p>
          <a:p>
            <a:r>
              <a:rPr lang="en-US" sz="1800" dirty="0" smtClean="0"/>
              <a:t>Schumacher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3851920" y="2526482"/>
            <a:ext cx="0" cy="42197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krümmte Verbindung 41"/>
          <p:cNvCxnSpPr>
            <a:stCxn id="5" idx="0"/>
            <a:endCxn id="39" idx="3"/>
          </p:cNvCxnSpPr>
          <p:nvPr/>
        </p:nvCxnSpPr>
        <p:spPr bwMode="auto">
          <a:xfrm rot="5400000" flipH="1" flipV="1">
            <a:off x="958925" y="3138014"/>
            <a:ext cx="1214755" cy="638022"/>
          </a:xfrm>
          <a:prstGeom prst="curvedConnector4">
            <a:avLst>
              <a:gd name="adj1" fmla="val 36698"/>
              <a:gd name="adj2" fmla="val 13582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Form 43"/>
          <p:cNvCxnSpPr>
            <a:stCxn id="5" idx="0"/>
            <a:endCxn id="36" idx="1"/>
          </p:cNvCxnSpPr>
          <p:nvPr/>
        </p:nvCxnSpPr>
        <p:spPr bwMode="auto">
          <a:xfrm rot="5400000" flipH="1" flipV="1">
            <a:off x="1595611" y="3264676"/>
            <a:ext cx="451406" cy="114804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Form 47"/>
          <p:cNvCxnSpPr>
            <a:stCxn id="39" idx="2"/>
            <a:endCxn id="4" idx="1"/>
          </p:cNvCxnSpPr>
          <p:nvPr/>
        </p:nvCxnSpPr>
        <p:spPr bwMode="auto">
          <a:xfrm rot="5400000">
            <a:off x="104231" y="3391316"/>
            <a:ext cx="1214756" cy="777749"/>
          </a:xfrm>
          <a:prstGeom prst="curvedConnector4">
            <a:avLst>
              <a:gd name="adj1" fmla="val 36698"/>
              <a:gd name="adj2" fmla="val 1293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Gekrümmte Verbindung 49"/>
          <p:cNvCxnSpPr>
            <a:stCxn id="5" idx="2"/>
            <a:endCxn id="31" idx="0"/>
          </p:cNvCxnSpPr>
          <p:nvPr/>
        </p:nvCxnSpPr>
        <p:spPr bwMode="auto">
          <a:xfrm rot="5400000">
            <a:off x="981740" y="4843638"/>
            <a:ext cx="398456" cy="13264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Gekrümmte Verbindung 51"/>
          <p:cNvCxnSpPr>
            <a:stCxn id="37" idx="2"/>
            <a:endCxn id="35" idx="0"/>
          </p:cNvCxnSpPr>
          <p:nvPr/>
        </p:nvCxnSpPr>
        <p:spPr bwMode="auto">
          <a:xfrm rot="16200000" flipH="1">
            <a:off x="2279411" y="4579099"/>
            <a:ext cx="1496193" cy="21031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Form 57"/>
          <p:cNvCxnSpPr>
            <a:stCxn id="35" idx="3"/>
            <a:endCxn id="22" idx="2"/>
          </p:cNvCxnSpPr>
          <p:nvPr/>
        </p:nvCxnSpPr>
        <p:spPr bwMode="auto">
          <a:xfrm flipV="1">
            <a:off x="3609718" y="5002293"/>
            <a:ext cx="1022651" cy="75322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Form 59"/>
          <p:cNvCxnSpPr>
            <a:stCxn id="29" idx="3"/>
            <a:endCxn id="26" idx="2"/>
          </p:cNvCxnSpPr>
          <p:nvPr/>
        </p:nvCxnSpPr>
        <p:spPr bwMode="auto">
          <a:xfrm flipV="1">
            <a:off x="7809294" y="3103171"/>
            <a:ext cx="654817" cy="30586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Gekrümmte Verbindung 61"/>
          <p:cNvCxnSpPr>
            <a:stCxn id="8" idx="2"/>
            <a:endCxn id="28" idx="0"/>
          </p:cNvCxnSpPr>
          <p:nvPr/>
        </p:nvCxnSpPr>
        <p:spPr bwMode="auto">
          <a:xfrm rot="5400000">
            <a:off x="6464526" y="3792678"/>
            <a:ext cx="385736" cy="28336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Gekrümmte Verbindung 63"/>
          <p:cNvCxnSpPr>
            <a:stCxn id="27" idx="1"/>
            <a:endCxn id="19" idx="3"/>
          </p:cNvCxnSpPr>
          <p:nvPr/>
        </p:nvCxnSpPr>
        <p:spPr bwMode="auto">
          <a:xfrm rot="10800000">
            <a:off x="5540128" y="4226356"/>
            <a:ext cx="428318" cy="21996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Form 65"/>
          <p:cNvCxnSpPr>
            <a:stCxn id="5" idx="3"/>
            <a:endCxn id="8" idx="0"/>
          </p:cNvCxnSpPr>
          <p:nvPr/>
        </p:nvCxnSpPr>
        <p:spPr bwMode="auto">
          <a:xfrm flipV="1">
            <a:off x="2083417" y="3095161"/>
            <a:ext cx="4715659" cy="1292407"/>
          </a:xfrm>
          <a:prstGeom prst="curvedConnector4">
            <a:avLst>
              <a:gd name="adj1" fmla="val 38493"/>
              <a:gd name="adj2" fmla="val 1176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Gekrümmte Verbindung 67"/>
          <p:cNvCxnSpPr>
            <a:stCxn id="5" idx="3"/>
            <a:endCxn id="9" idx="1"/>
          </p:cNvCxnSpPr>
          <p:nvPr/>
        </p:nvCxnSpPr>
        <p:spPr bwMode="auto">
          <a:xfrm>
            <a:off x="2083417" y="4387568"/>
            <a:ext cx="3485561" cy="116764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Form 72"/>
          <p:cNvCxnSpPr>
            <a:stCxn id="9" idx="0"/>
            <a:endCxn id="14" idx="1"/>
          </p:cNvCxnSpPr>
          <p:nvPr/>
        </p:nvCxnSpPr>
        <p:spPr bwMode="auto">
          <a:xfrm rot="5400000" flipH="1" flipV="1">
            <a:off x="6766279" y="4538308"/>
            <a:ext cx="387217" cy="984866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Gekrümmte Verbindung 75"/>
          <p:cNvCxnSpPr>
            <a:stCxn id="13" idx="0"/>
            <a:endCxn id="23" idx="2"/>
          </p:cNvCxnSpPr>
          <p:nvPr/>
        </p:nvCxnSpPr>
        <p:spPr bwMode="auto">
          <a:xfrm rot="5400000" flipH="1" flipV="1">
            <a:off x="8198716" y="4114794"/>
            <a:ext cx="275536" cy="52280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6" name="Gekrümmte Verbindung 85"/>
          <p:cNvCxnSpPr>
            <a:stCxn id="26" idx="0"/>
          </p:cNvCxnSpPr>
          <p:nvPr/>
        </p:nvCxnSpPr>
        <p:spPr bwMode="auto">
          <a:xfrm rot="5400000" flipH="1" flipV="1">
            <a:off x="8482722" y="1975075"/>
            <a:ext cx="463154" cy="50037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Form 90"/>
          <p:cNvCxnSpPr>
            <a:stCxn id="24" idx="0"/>
          </p:cNvCxnSpPr>
          <p:nvPr/>
        </p:nvCxnSpPr>
        <p:spPr bwMode="auto">
          <a:xfrm rot="5400000" flipH="1" flipV="1">
            <a:off x="8584477" y="3504671"/>
            <a:ext cx="306820" cy="309186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Gekrümmte Verbindung 92"/>
          <p:cNvCxnSpPr>
            <a:stCxn id="23" idx="0"/>
          </p:cNvCxnSpPr>
          <p:nvPr/>
        </p:nvCxnSpPr>
        <p:spPr bwMode="auto">
          <a:xfrm rot="16200000" flipV="1">
            <a:off x="8275433" y="3474829"/>
            <a:ext cx="291432" cy="353481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1" name="Gekrümmte Verbindung 100"/>
          <p:cNvCxnSpPr>
            <a:stCxn id="29" idx="1"/>
            <a:endCxn id="18" idx="3"/>
          </p:cNvCxnSpPr>
          <p:nvPr/>
        </p:nvCxnSpPr>
        <p:spPr bwMode="auto">
          <a:xfrm rot="10800000" flipV="1">
            <a:off x="5367417" y="3409037"/>
            <a:ext cx="368500" cy="21579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3" name="Form 102"/>
          <p:cNvCxnSpPr>
            <a:stCxn id="29" idx="1"/>
          </p:cNvCxnSpPr>
          <p:nvPr/>
        </p:nvCxnSpPr>
        <p:spPr bwMode="auto">
          <a:xfrm rot="10800000" flipV="1">
            <a:off x="5580113" y="3409038"/>
            <a:ext cx="155805" cy="67288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5" name="Gekrümmte Verbindung 104"/>
          <p:cNvCxnSpPr>
            <a:endCxn id="21" idx="3"/>
          </p:cNvCxnSpPr>
          <p:nvPr/>
        </p:nvCxnSpPr>
        <p:spPr bwMode="auto">
          <a:xfrm rot="5400000">
            <a:off x="5224693" y="4101715"/>
            <a:ext cx="1023288" cy="40763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Gekrümmte Verbindung 108"/>
          <p:cNvCxnSpPr/>
          <p:nvPr/>
        </p:nvCxnSpPr>
        <p:spPr bwMode="auto">
          <a:xfrm rot="10800000">
            <a:off x="6516216" y="2569750"/>
            <a:ext cx="648072" cy="50405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1" name="Gekrümmte Verbindung 110"/>
          <p:cNvCxnSpPr/>
          <p:nvPr/>
        </p:nvCxnSpPr>
        <p:spPr bwMode="auto">
          <a:xfrm rot="5400000" flipH="1" flipV="1">
            <a:off x="7056276" y="2533746"/>
            <a:ext cx="576064" cy="50405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3" name="Form 112"/>
          <p:cNvCxnSpPr>
            <a:stCxn id="37" idx="0"/>
          </p:cNvCxnSpPr>
          <p:nvPr/>
        </p:nvCxnSpPr>
        <p:spPr bwMode="auto">
          <a:xfrm rot="5400000" flipH="1" flipV="1">
            <a:off x="3351131" y="2212977"/>
            <a:ext cx="648072" cy="1505634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Gekrümmte Verbindung 117"/>
          <p:cNvCxnSpPr>
            <a:stCxn id="14" idx="2"/>
          </p:cNvCxnSpPr>
          <p:nvPr/>
        </p:nvCxnSpPr>
        <p:spPr bwMode="auto">
          <a:xfrm rot="16200000" flipH="1">
            <a:off x="8084544" y="5146191"/>
            <a:ext cx="793831" cy="822042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44979" y="6299357"/>
            <a:ext cx="2919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Wikipedia  categories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988192" y="6299357"/>
            <a:ext cx="230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WordNet classes</a:t>
            </a:r>
          </a:p>
        </p:txBody>
      </p:sp>
    </p:spTree>
    <p:extLst>
      <p:ext uri="{BB962C8B-B14F-4D97-AF65-F5344CB8AC3E}">
        <p14:creationId xmlns:p14="http://schemas.microsoft.com/office/powerpoint/2010/main" val="2625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500166" y="2500306"/>
            <a:ext cx="6929486" cy="335758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Learning More Mappings </a:t>
            </a:r>
            <a:r>
              <a:rPr lang="en-US" sz="1800" dirty="0" smtClean="0"/>
              <a:t>[ Wu &amp; Weld: WWW'08 ]</a:t>
            </a:r>
            <a:br>
              <a:rPr lang="en-US" sz="1800" dirty="0" smtClean="0"/>
            </a:b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2826" y="642918"/>
            <a:ext cx="8971174" cy="185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/>
              <a:t>Kylin</a:t>
            </a:r>
            <a:r>
              <a:rPr lang="en-US" sz="2400" u="sng" dirty="0" smtClean="0"/>
              <a:t> Ontology Generator (KOG):</a:t>
            </a:r>
          </a:p>
          <a:p>
            <a:r>
              <a:rPr lang="en-US" dirty="0" smtClean="0"/>
              <a:t>learn classifier for </a:t>
            </a:r>
            <a:r>
              <a:rPr lang="en-US" dirty="0" err="1" smtClean="0"/>
              <a:t>subClassOf</a:t>
            </a:r>
            <a:r>
              <a:rPr lang="en-US" dirty="0" smtClean="0"/>
              <a:t> across Wikipedia &amp; WordNet using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YAGO as training data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Advanced ML methods (SVM's, MLN's)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Rich features from various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28" y="2571744"/>
            <a:ext cx="6923690" cy="3298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 category/class </a:t>
            </a:r>
            <a:r>
              <a:rPr lang="en-US" dirty="0" smtClean="0">
                <a:solidFill>
                  <a:srgbClr val="0000FF"/>
                </a:solidFill>
              </a:rPr>
              <a:t>name similarity </a:t>
            </a:r>
            <a:r>
              <a:rPr lang="en-US" dirty="0" smtClean="0"/>
              <a:t>measures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 category</a:t>
            </a:r>
            <a:r>
              <a:rPr lang="en-US" dirty="0" smtClean="0">
                <a:solidFill>
                  <a:srgbClr val="0000FF"/>
                </a:solidFill>
              </a:rPr>
              <a:t> instances </a:t>
            </a:r>
            <a:r>
              <a:rPr lang="en-US" dirty="0" smtClean="0"/>
              <a:t>and their </a:t>
            </a:r>
            <a:r>
              <a:rPr lang="en-US" dirty="0" err="1" smtClean="0">
                <a:solidFill>
                  <a:srgbClr val="0000FF"/>
                </a:solidFill>
              </a:rPr>
              <a:t>infobox</a:t>
            </a:r>
            <a:r>
              <a:rPr lang="en-US" dirty="0" smtClean="0">
                <a:solidFill>
                  <a:srgbClr val="0000FF"/>
                </a:solidFill>
              </a:rPr>
              <a:t> templates</a:t>
            </a:r>
            <a:r>
              <a:rPr lang="en-US" dirty="0" smtClean="0"/>
              <a:t>:</a:t>
            </a:r>
          </a:p>
          <a:p>
            <a:pPr>
              <a:lnSpc>
                <a:spcPts val="2800"/>
              </a:lnSpc>
            </a:pPr>
            <a:r>
              <a:rPr lang="en-US" dirty="0" smtClean="0"/>
              <a:t>  template names, attribute names (e.g. </a:t>
            </a:r>
            <a:r>
              <a:rPr lang="en-US" dirty="0" err="1" smtClean="0"/>
              <a:t>knownFor</a:t>
            </a:r>
            <a:r>
              <a:rPr lang="en-US" dirty="0" smtClean="0"/>
              <a:t>)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 Wikipedia </a:t>
            </a:r>
            <a:r>
              <a:rPr lang="en-US" dirty="0" smtClean="0">
                <a:solidFill>
                  <a:srgbClr val="0000FF"/>
                </a:solidFill>
              </a:rPr>
              <a:t>edit history</a:t>
            </a:r>
            <a:r>
              <a:rPr lang="en-US" dirty="0" smtClean="0"/>
              <a:t>:</a:t>
            </a:r>
          </a:p>
          <a:p>
            <a:pPr>
              <a:lnSpc>
                <a:spcPts val="2800"/>
              </a:lnSpc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0000FF"/>
                </a:solidFill>
              </a:rPr>
              <a:t>refinement</a:t>
            </a:r>
            <a:r>
              <a:rPr lang="en-US" dirty="0" smtClean="0"/>
              <a:t> of categories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 Hearst patterns: </a:t>
            </a:r>
          </a:p>
          <a:p>
            <a:pPr>
              <a:lnSpc>
                <a:spcPts val="2800"/>
              </a:lnSpc>
            </a:pPr>
            <a:r>
              <a:rPr lang="en-US" dirty="0" smtClean="0"/>
              <a:t>  C such as X, X and Y and other C's, …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dirty="0" smtClean="0"/>
              <a:t> other search-engine statistics:</a:t>
            </a:r>
          </a:p>
          <a:p>
            <a:pPr>
              <a:lnSpc>
                <a:spcPts val="2800"/>
              </a:lnSpc>
            </a:pPr>
            <a:r>
              <a:rPr lang="en-US" dirty="0" smtClean="0"/>
              <a:t>  co-occurrence frequencies</a:t>
            </a:r>
          </a:p>
        </p:txBody>
      </p:sp>
      <p:pic>
        <p:nvPicPr>
          <p:cNvPr id="7" name="Picture 3" descr="800px-Long_tail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42"/>
            <a:ext cx="4824381" cy="24305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86380" y="5996226"/>
            <a:ext cx="2751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/>
              <a:t>&gt; 3 Mio. entities</a:t>
            </a:r>
          </a:p>
          <a:p>
            <a:pPr>
              <a:lnSpc>
                <a:spcPts val="2000"/>
              </a:lnSpc>
            </a:pPr>
            <a:r>
              <a:rPr lang="en-US" sz="2000" dirty="0" smtClean="0"/>
              <a:t>&gt; 1 Mio. w/ </a:t>
            </a:r>
            <a:r>
              <a:rPr lang="en-US" sz="2000" dirty="0" err="1" smtClean="0"/>
              <a:t>infoboxes</a:t>
            </a:r>
            <a:endParaRPr lang="en-US" sz="2000" dirty="0" smtClean="0"/>
          </a:p>
          <a:p>
            <a:pPr>
              <a:lnSpc>
                <a:spcPts val="2000"/>
              </a:lnSpc>
            </a:pPr>
            <a:r>
              <a:rPr lang="en-US" sz="2000" dirty="0" smtClean="0"/>
              <a:t>&gt; 500 000 categories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44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270" y="71537"/>
            <a:ext cx="9157269" cy="765175"/>
          </a:xfrm>
        </p:spPr>
        <p:txBody>
          <a:bodyPr/>
          <a:lstStyle/>
          <a:p>
            <a:r>
              <a:rPr lang="en-US" sz="2400" dirty="0" smtClean="0"/>
              <a:t>Background: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Text Segmentation &amp; Labeling with HMMS</a:t>
            </a:r>
            <a:endParaRPr lang="en-US" sz="3200" dirty="0"/>
          </a:p>
        </p:txBody>
      </p:sp>
      <p:sp>
        <p:nvSpPr>
          <p:cNvPr id="4" name="Text Box 117"/>
          <p:cNvSpPr txBox="1">
            <a:spLocks noChangeArrowheads="1"/>
          </p:cNvSpPr>
          <p:nvPr/>
        </p:nvSpPr>
        <p:spPr bwMode="auto">
          <a:xfrm>
            <a:off x="35496" y="6156593"/>
            <a:ext cx="66327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u="sng" dirty="0" smtClean="0">
                <a:latin typeface="+mj-lt"/>
                <a:cs typeface="Times New Roman" pitchFamily="18" charset="0"/>
              </a:rPr>
              <a:t>Source:</a:t>
            </a:r>
            <a:r>
              <a:rPr lang="en-US" sz="1600" b="0" dirty="0" smtClean="0">
                <a:latin typeface="+mj-lt"/>
                <a:cs typeface="Times New Roman" pitchFamily="18" charset="0"/>
              </a:rPr>
              <a:t>  W. Cohen, A. McCallum: Information Extraction from the Web</a:t>
            </a:r>
            <a:r>
              <a:rPr lang="en-US" sz="1600" dirty="0" smtClean="0">
                <a:latin typeface="+mj-lt"/>
                <a:cs typeface="Times New Roman" pitchFamily="18" charset="0"/>
              </a:rPr>
              <a:t>.</a:t>
            </a:r>
          </a:p>
          <a:p>
            <a:r>
              <a:rPr lang="en-US" sz="1600" b="0" dirty="0" smtClean="0">
                <a:latin typeface="+mj-lt"/>
                <a:cs typeface="Times New Roman" pitchFamily="18" charset="0"/>
              </a:rPr>
              <a:t>Tutorial, KDD 2003</a:t>
            </a:r>
            <a:endParaRPr lang="en-US" sz="1600" b="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 Box 345"/>
          <p:cNvSpPr txBox="1">
            <a:spLocks noChangeArrowheads="1"/>
          </p:cNvSpPr>
          <p:nvPr/>
        </p:nvSpPr>
        <p:spPr bwMode="auto">
          <a:xfrm>
            <a:off x="794767" y="1250082"/>
            <a:ext cx="1072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000000"/>
                </a:solidFill>
                <a:latin typeface="Arial" charset="0"/>
              </a:rPr>
              <a:t>Lexicons</a:t>
            </a:r>
          </a:p>
        </p:txBody>
      </p:sp>
      <p:sp>
        <p:nvSpPr>
          <p:cNvPr id="6" name="Text Box 346"/>
          <p:cNvSpPr txBox="1">
            <a:spLocks noChangeArrowheads="1"/>
          </p:cNvSpPr>
          <p:nvPr/>
        </p:nvSpPr>
        <p:spPr bwMode="auto">
          <a:xfrm>
            <a:off x="1725042" y="2301007"/>
            <a:ext cx="768159" cy="861774"/>
          </a:xfrm>
          <a:prstGeom prst="rect">
            <a:avLst/>
          </a:prstGeom>
          <a:solidFill>
            <a:srgbClr val="EAEAEA"/>
          </a:solidFill>
          <a:ln w="76200">
            <a:solidFill>
              <a:srgbClr val="3AAE3A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Alabama</a:t>
            </a:r>
          </a:p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Alaska</a:t>
            </a:r>
          </a:p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…</a:t>
            </a:r>
          </a:p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Wisconsin</a:t>
            </a:r>
          </a:p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Wyoming</a:t>
            </a:r>
          </a:p>
        </p:txBody>
      </p:sp>
      <p:sp>
        <p:nvSpPr>
          <p:cNvPr id="7" name="Text Box 347"/>
          <p:cNvSpPr txBox="1">
            <a:spLocks noChangeArrowheads="1"/>
          </p:cNvSpPr>
          <p:nvPr/>
        </p:nvSpPr>
        <p:spPr bwMode="auto">
          <a:xfrm>
            <a:off x="85750" y="1707282"/>
            <a:ext cx="2661306" cy="26161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0" dirty="0">
                <a:solidFill>
                  <a:srgbClr val="000000"/>
                </a:solidFill>
              </a:rPr>
              <a:t>Abraham Lincoln was born in Kentucky.</a:t>
            </a:r>
          </a:p>
        </p:txBody>
      </p:sp>
      <p:sp>
        <p:nvSpPr>
          <p:cNvPr id="8" name="Line 348"/>
          <p:cNvSpPr>
            <a:spLocks noChangeShapeType="1"/>
          </p:cNvSpPr>
          <p:nvPr/>
        </p:nvSpPr>
        <p:spPr bwMode="auto">
          <a:xfrm flipV="1">
            <a:off x="2106042" y="2012082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349"/>
          <p:cNvSpPr txBox="1">
            <a:spLocks noChangeArrowheads="1"/>
          </p:cNvSpPr>
          <p:nvPr/>
        </p:nvSpPr>
        <p:spPr bwMode="auto">
          <a:xfrm>
            <a:off x="2106042" y="2088282"/>
            <a:ext cx="6429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member?</a:t>
            </a:r>
          </a:p>
        </p:txBody>
      </p:sp>
      <p:grpSp>
        <p:nvGrpSpPr>
          <p:cNvPr id="10" name="Group 350"/>
          <p:cNvGrpSpPr>
            <a:grpSpLocks/>
          </p:cNvGrpSpPr>
          <p:nvPr/>
        </p:nvGrpSpPr>
        <p:grpSpPr bwMode="auto">
          <a:xfrm>
            <a:off x="2944242" y="1021482"/>
            <a:ext cx="2660650" cy="1828800"/>
            <a:chOff x="1920" y="912"/>
            <a:chExt cx="1676" cy="1152"/>
          </a:xfrm>
        </p:grpSpPr>
        <p:sp>
          <p:nvSpPr>
            <p:cNvPr id="11" name="Text Box 351"/>
            <p:cNvSpPr txBox="1">
              <a:spLocks noChangeArrowheads="1"/>
            </p:cNvSpPr>
            <p:nvPr/>
          </p:nvSpPr>
          <p:spPr bwMode="auto">
            <a:xfrm>
              <a:off x="1959" y="912"/>
              <a:ext cx="158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u="sng" dirty="0">
                  <a:solidFill>
                    <a:srgbClr val="000000"/>
                  </a:solidFill>
                  <a:latin typeface="Arial" charset="0"/>
                </a:rPr>
                <a:t>Classify Pre-segmented</a:t>
              </a:r>
              <a:br>
                <a:rPr lang="en-US" sz="1600" u="sng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600" u="sng" dirty="0">
                  <a:solidFill>
                    <a:srgbClr val="000000"/>
                  </a:solidFill>
                  <a:latin typeface="Arial" charset="0"/>
                </a:rPr>
                <a:t>Candidates</a:t>
              </a:r>
            </a:p>
          </p:txBody>
        </p:sp>
        <p:sp>
          <p:nvSpPr>
            <p:cNvPr id="12" name="Text Box 352"/>
            <p:cNvSpPr txBox="1">
              <a:spLocks noChangeArrowheads="1"/>
            </p:cNvSpPr>
            <p:nvPr/>
          </p:nvSpPr>
          <p:spPr bwMode="auto">
            <a:xfrm>
              <a:off x="1920" y="1344"/>
              <a:ext cx="1676" cy="16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0" u="sng" dirty="0">
                  <a:solidFill>
                    <a:srgbClr val="000000"/>
                  </a:solidFill>
                </a:rPr>
                <a:t>Abraham Lincoln</a:t>
              </a:r>
              <a:r>
                <a:rPr lang="en-US" sz="1100" b="0" dirty="0">
                  <a:solidFill>
                    <a:srgbClr val="000000"/>
                  </a:solidFill>
                </a:rPr>
                <a:t> was born in </a:t>
              </a:r>
              <a:r>
                <a:rPr lang="en-US" sz="1100" b="0" u="sng" dirty="0">
                  <a:solidFill>
                    <a:srgbClr val="000000"/>
                  </a:solidFill>
                </a:rPr>
                <a:t>Kentucky</a:t>
              </a:r>
              <a:r>
                <a:rPr lang="en-US" sz="1100" b="0" dirty="0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13" name="Text Box 353"/>
            <p:cNvSpPr txBox="1">
              <a:spLocks noChangeArrowheads="1"/>
            </p:cNvSpPr>
            <p:nvPr/>
          </p:nvSpPr>
          <p:spPr bwMode="auto">
            <a:xfrm>
              <a:off x="2138" y="1584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Classifier</a:t>
              </a:r>
            </a:p>
          </p:txBody>
        </p:sp>
        <p:sp>
          <p:nvSpPr>
            <p:cNvPr id="14" name="Oval 354"/>
            <p:cNvSpPr>
              <a:spLocks noChangeArrowheads="1"/>
            </p:cNvSpPr>
            <p:nvPr/>
          </p:nvSpPr>
          <p:spPr bwMode="auto">
            <a:xfrm>
              <a:off x="2069" y="1968"/>
              <a:ext cx="96" cy="96"/>
            </a:xfrm>
            <a:prstGeom prst="ellipse">
              <a:avLst/>
            </a:prstGeom>
            <a:solidFill>
              <a:srgbClr val="3AAE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355"/>
            <p:cNvSpPr>
              <a:spLocks noChangeArrowheads="1"/>
            </p:cNvSpPr>
            <p:nvPr/>
          </p:nvSpPr>
          <p:spPr bwMode="auto">
            <a:xfrm>
              <a:off x="2309" y="1968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56"/>
            <p:cNvSpPr>
              <a:spLocks noChangeArrowheads="1"/>
            </p:cNvSpPr>
            <p:nvPr/>
          </p:nvSpPr>
          <p:spPr bwMode="auto">
            <a:xfrm>
              <a:off x="2549" y="196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7" name="AutoShape 357"/>
            <p:cNvCxnSpPr>
              <a:cxnSpLocks noChangeShapeType="1"/>
              <a:stCxn id="13" idx="2"/>
              <a:endCxn id="14" idx="7"/>
            </p:cNvCxnSpPr>
            <p:nvPr/>
          </p:nvCxnSpPr>
          <p:spPr bwMode="auto">
            <a:xfrm flipH="1">
              <a:off x="2151" y="1738"/>
              <a:ext cx="210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58"/>
            <p:cNvCxnSpPr>
              <a:cxnSpLocks noChangeShapeType="1"/>
              <a:stCxn id="13" idx="2"/>
              <a:endCxn id="15" idx="0"/>
            </p:cNvCxnSpPr>
            <p:nvPr/>
          </p:nvCxnSpPr>
          <p:spPr bwMode="auto">
            <a:xfrm flipH="1">
              <a:off x="2357" y="1738"/>
              <a:ext cx="4" cy="2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59"/>
            <p:cNvCxnSpPr>
              <a:cxnSpLocks noChangeShapeType="1"/>
              <a:stCxn id="13" idx="2"/>
              <a:endCxn id="16" idx="1"/>
            </p:cNvCxnSpPr>
            <p:nvPr/>
          </p:nvCxnSpPr>
          <p:spPr bwMode="auto">
            <a:xfrm>
              <a:off x="2361" y="1738"/>
              <a:ext cx="202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0" name="Text Box 360"/>
            <p:cNvSpPr txBox="1">
              <a:spLocks noChangeArrowheads="1"/>
            </p:cNvSpPr>
            <p:nvPr/>
          </p:nvSpPr>
          <p:spPr bwMode="auto">
            <a:xfrm>
              <a:off x="2496" y="1776"/>
              <a:ext cx="4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which class?</a:t>
              </a:r>
            </a:p>
          </p:txBody>
        </p:sp>
      </p:grpSp>
      <p:sp>
        <p:nvSpPr>
          <p:cNvPr id="21" name="Text Box 361"/>
          <p:cNvSpPr txBox="1">
            <a:spLocks noChangeArrowheads="1"/>
          </p:cNvSpPr>
          <p:nvPr/>
        </p:nvSpPr>
        <p:spPr bwMode="auto">
          <a:xfrm>
            <a:off x="7392422" y="5942570"/>
            <a:ext cx="13660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…and beyond</a:t>
            </a:r>
          </a:p>
        </p:txBody>
      </p:sp>
      <p:grpSp>
        <p:nvGrpSpPr>
          <p:cNvPr id="22" name="Group 362"/>
          <p:cNvGrpSpPr>
            <a:grpSpLocks/>
          </p:cNvGrpSpPr>
          <p:nvPr/>
        </p:nvGrpSpPr>
        <p:grpSpPr bwMode="auto">
          <a:xfrm>
            <a:off x="5976371" y="1250082"/>
            <a:ext cx="2952752" cy="1981200"/>
            <a:chOff x="3830" y="1056"/>
            <a:chExt cx="1860" cy="1248"/>
          </a:xfrm>
        </p:grpSpPr>
        <p:sp>
          <p:nvSpPr>
            <p:cNvPr id="23" name="Text Box 363"/>
            <p:cNvSpPr txBox="1">
              <a:spLocks noChangeArrowheads="1"/>
            </p:cNvSpPr>
            <p:nvPr/>
          </p:nvSpPr>
          <p:spPr bwMode="auto">
            <a:xfrm>
              <a:off x="3830" y="1056"/>
              <a:ext cx="186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000000"/>
                  </a:solidFill>
                  <a:latin typeface="Arial" charset="0"/>
                </a:rPr>
                <a:t>Sliding </a:t>
              </a:r>
              <a:r>
                <a:rPr lang="en-US" sz="1600" u="sng" dirty="0" smtClean="0">
                  <a:solidFill>
                    <a:srgbClr val="000000"/>
                  </a:solidFill>
                  <a:latin typeface="Arial" charset="0"/>
                </a:rPr>
                <a:t>Window (+Classifier)</a:t>
              </a:r>
              <a:endParaRPr lang="en-US" sz="1600" u="sng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" name="Text Box 364"/>
            <p:cNvSpPr txBox="1">
              <a:spLocks noChangeArrowheads="1"/>
            </p:cNvSpPr>
            <p:nvPr/>
          </p:nvSpPr>
          <p:spPr bwMode="auto">
            <a:xfrm>
              <a:off x="3888" y="1344"/>
              <a:ext cx="1676" cy="16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0" dirty="0">
                  <a:solidFill>
                    <a:srgbClr val="000000"/>
                  </a:solidFill>
                </a:rPr>
                <a:t>Abraham Lincoln was born in Kentucky.</a:t>
              </a:r>
            </a:p>
          </p:txBody>
        </p:sp>
        <p:sp>
          <p:nvSpPr>
            <p:cNvPr id="25" name="AutoShape 365"/>
            <p:cNvSpPr>
              <a:spLocks/>
            </p:cNvSpPr>
            <p:nvPr/>
          </p:nvSpPr>
          <p:spPr bwMode="auto">
            <a:xfrm rot="-5411066">
              <a:off x="4235" y="1247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366"/>
            <p:cNvSpPr>
              <a:spLocks/>
            </p:cNvSpPr>
            <p:nvPr/>
          </p:nvSpPr>
          <p:spPr bwMode="auto">
            <a:xfrm rot="-5411066">
              <a:off x="5448" y="1992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367"/>
            <p:cNvSpPr>
              <a:spLocks/>
            </p:cNvSpPr>
            <p:nvPr/>
          </p:nvSpPr>
          <p:spPr bwMode="auto">
            <a:xfrm rot="-5411066">
              <a:off x="5136" y="1776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368"/>
            <p:cNvSpPr txBox="1">
              <a:spLocks noChangeArrowheads="1"/>
            </p:cNvSpPr>
            <p:nvPr/>
          </p:nvSpPr>
          <p:spPr bwMode="auto">
            <a:xfrm>
              <a:off x="4080" y="1680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Classifier</a:t>
              </a:r>
            </a:p>
          </p:txBody>
        </p:sp>
        <p:sp>
          <p:nvSpPr>
            <p:cNvPr id="29" name="Oval 369"/>
            <p:cNvSpPr>
              <a:spLocks noChangeArrowheads="1"/>
            </p:cNvSpPr>
            <p:nvPr/>
          </p:nvSpPr>
          <p:spPr bwMode="auto">
            <a:xfrm>
              <a:off x="4018" y="2064"/>
              <a:ext cx="96" cy="96"/>
            </a:xfrm>
            <a:prstGeom prst="ellipse">
              <a:avLst/>
            </a:prstGeom>
            <a:solidFill>
              <a:srgbClr val="3AAE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370"/>
            <p:cNvSpPr>
              <a:spLocks noChangeArrowheads="1"/>
            </p:cNvSpPr>
            <p:nvPr/>
          </p:nvSpPr>
          <p:spPr bwMode="auto">
            <a:xfrm>
              <a:off x="4258" y="2064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71"/>
            <p:cNvSpPr>
              <a:spLocks noChangeArrowheads="1"/>
            </p:cNvSpPr>
            <p:nvPr/>
          </p:nvSpPr>
          <p:spPr bwMode="auto">
            <a:xfrm>
              <a:off x="4498" y="2064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2" name="AutoShape 372"/>
            <p:cNvCxnSpPr>
              <a:cxnSpLocks noChangeShapeType="1"/>
              <a:stCxn id="28" idx="2"/>
              <a:endCxn id="29" idx="7"/>
            </p:cNvCxnSpPr>
            <p:nvPr/>
          </p:nvCxnSpPr>
          <p:spPr bwMode="auto">
            <a:xfrm flipH="1">
              <a:off x="4100" y="1834"/>
              <a:ext cx="203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3" name="AutoShape 373"/>
            <p:cNvCxnSpPr>
              <a:cxnSpLocks noChangeShapeType="1"/>
              <a:stCxn id="28" idx="2"/>
              <a:endCxn id="30" idx="0"/>
            </p:cNvCxnSpPr>
            <p:nvPr/>
          </p:nvCxnSpPr>
          <p:spPr bwMode="auto">
            <a:xfrm>
              <a:off x="4303" y="1834"/>
              <a:ext cx="3" cy="2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AutoShape 374"/>
            <p:cNvCxnSpPr>
              <a:cxnSpLocks noChangeShapeType="1"/>
              <a:stCxn id="28" idx="2"/>
              <a:endCxn id="31" idx="1"/>
            </p:cNvCxnSpPr>
            <p:nvPr/>
          </p:nvCxnSpPr>
          <p:spPr bwMode="auto">
            <a:xfrm>
              <a:off x="4303" y="1834"/>
              <a:ext cx="209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5" name="Text Box 375"/>
            <p:cNvSpPr txBox="1">
              <a:spLocks noChangeArrowheads="1"/>
            </p:cNvSpPr>
            <p:nvPr/>
          </p:nvSpPr>
          <p:spPr bwMode="auto">
            <a:xfrm>
              <a:off x="4368" y="1824"/>
              <a:ext cx="4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which class?</a:t>
              </a:r>
            </a:p>
          </p:txBody>
        </p:sp>
        <p:sp>
          <p:nvSpPr>
            <p:cNvPr id="36" name="Text Box 376"/>
            <p:cNvSpPr txBox="1">
              <a:spLocks noChangeArrowheads="1"/>
            </p:cNvSpPr>
            <p:nvPr/>
          </p:nvSpPr>
          <p:spPr bwMode="auto">
            <a:xfrm>
              <a:off x="4722" y="1988"/>
              <a:ext cx="56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Try alternate</a:t>
              </a:r>
              <a:br>
                <a:rPr lang="en-US" sz="90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window sizes:</a:t>
              </a:r>
            </a:p>
          </p:txBody>
        </p:sp>
        <p:sp>
          <p:nvSpPr>
            <p:cNvPr id="37" name="Line 377"/>
            <p:cNvSpPr>
              <a:spLocks noChangeShapeType="1"/>
            </p:cNvSpPr>
            <p:nvPr/>
          </p:nvSpPr>
          <p:spPr bwMode="auto">
            <a:xfrm>
              <a:off x="4656" y="1536"/>
              <a:ext cx="5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78"/>
          <p:cNvGrpSpPr>
            <a:grpSpLocks/>
          </p:cNvGrpSpPr>
          <p:nvPr/>
        </p:nvGrpSpPr>
        <p:grpSpPr bwMode="auto">
          <a:xfrm>
            <a:off x="-103757" y="3474169"/>
            <a:ext cx="3235329" cy="2257425"/>
            <a:chOff x="0" y="2457"/>
            <a:chExt cx="2038" cy="1422"/>
          </a:xfrm>
        </p:grpSpPr>
        <p:sp>
          <p:nvSpPr>
            <p:cNvPr id="39" name="Text Box 379"/>
            <p:cNvSpPr txBox="1">
              <a:spLocks noChangeArrowheads="1"/>
            </p:cNvSpPr>
            <p:nvPr/>
          </p:nvSpPr>
          <p:spPr bwMode="auto">
            <a:xfrm>
              <a:off x="57" y="2457"/>
              <a:ext cx="19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000000"/>
                  </a:solidFill>
                  <a:latin typeface="Arial" charset="0"/>
                </a:rPr>
                <a:t>Boundary </a:t>
              </a:r>
              <a:r>
                <a:rPr lang="en-US" sz="1600" u="sng" dirty="0" smtClean="0">
                  <a:solidFill>
                    <a:srgbClr val="000000"/>
                  </a:solidFill>
                  <a:latin typeface="Arial" charset="0"/>
                </a:rPr>
                <a:t>Models (+Classifier)</a:t>
              </a:r>
              <a:endParaRPr lang="en-US" sz="1600" u="sng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0" name="Text Box 380"/>
            <p:cNvSpPr txBox="1">
              <a:spLocks noChangeArrowheads="1"/>
            </p:cNvSpPr>
            <p:nvPr/>
          </p:nvSpPr>
          <p:spPr bwMode="auto">
            <a:xfrm>
              <a:off x="96" y="2736"/>
              <a:ext cx="1676" cy="16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0" dirty="0">
                  <a:solidFill>
                    <a:srgbClr val="000000"/>
                  </a:solidFill>
                </a:rPr>
                <a:t>Abraham Lincoln was born in Kentucky.</a:t>
              </a:r>
            </a:p>
          </p:txBody>
        </p:sp>
        <p:sp>
          <p:nvSpPr>
            <p:cNvPr id="41" name="Line 381"/>
            <p:cNvSpPr>
              <a:spLocks noChangeShapeType="1"/>
            </p:cNvSpPr>
            <p:nvPr/>
          </p:nvSpPr>
          <p:spPr bwMode="auto">
            <a:xfrm flipH="1" flipV="1">
              <a:off x="813" y="2974"/>
              <a:ext cx="3" cy="25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382"/>
            <p:cNvSpPr>
              <a:spLocks noChangeShapeType="1"/>
            </p:cNvSpPr>
            <p:nvPr/>
          </p:nvSpPr>
          <p:spPr bwMode="auto">
            <a:xfrm>
              <a:off x="920" y="2928"/>
              <a:ext cx="5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83"/>
            <p:cNvSpPr>
              <a:spLocks noChangeShapeType="1"/>
            </p:cNvSpPr>
            <p:nvPr/>
          </p:nvSpPr>
          <p:spPr bwMode="auto">
            <a:xfrm>
              <a:off x="813" y="2702"/>
              <a:ext cx="0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384"/>
            <p:cNvSpPr txBox="1">
              <a:spLocks noChangeArrowheads="1"/>
            </p:cNvSpPr>
            <p:nvPr/>
          </p:nvSpPr>
          <p:spPr bwMode="auto">
            <a:xfrm>
              <a:off x="609" y="3264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Classifier</a:t>
              </a:r>
            </a:p>
          </p:txBody>
        </p:sp>
        <p:sp>
          <p:nvSpPr>
            <p:cNvPr id="45" name="Oval 385"/>
            <p:cNvSpPr>
              <a:spLocks noChangeArrowheads="1"/>
            </p:cNvSpPr>
            <p:nvPr/>
          </p:nvSpPr>
          <p:spPr bwMode="auto">
            <a:xfrm>
              <a:off x="540" y="3648"/>
              <a:ext cx="96" cy="96"/>
            </a:xfrm>
            <a:prstGeom prst="ellipse">
              <a:avLst/>
            </a:prstGeom>
            <a:solidFill>
              <a:srgbClr val="3AAE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86"/>
            <p:cNvSpPr>
              <a:spLocks noChangeArrowheads="1"/>
            </p:cNvSpPr>
            <p:nvPr/>
          </p:nvSpPr>
          <p:spPr bwMode="auto">
            <a:xfrm>
              <a:off x="780" y="3648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387"/>
            <p:cNvSpPr>
              <a:spLocks noChangeArrowheads="1"/>
            </p:cNvSpPr>
            <p:nvPr/>
          </p:nvSpPr>
          <p:spPr bwMode="auto">
            <a:xfrm>
              <a:off x="1020" y="3648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8" name="AutoShape 388"/>
            <p:cNvCxnSpPr>
              <a:cxnSpLocks noChangeShapeType="1"/>
              <a:stCxn id="44" idx="2"/>
              <a:endCxn id="45" idx="7"/>
            </p:cNvCxnSpPr>
            <p:nvPr/>
          </p:nvCxnSpPr>
          <p:spPr bwMode="auto">
            <a:xfrm flipH="1">
              <a:off x="622" y="3418"/>
              <a:ext cx="210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89"/>
            <p:cNvCxnSpPr>
              <a:cxnSpLocks noChangeShapeType="1"/>
              <a:stCxn id="44" idx="2"/>
              <a:endCxn id="46" idx="0"/>
            </p:cNvCxnSpPr>
            <p:nvPr/>
          </p:nvCxnSpPr>
          <p:spPr bwMode="auto">
            <a:xfrm flipH="1">
              <a:off x="828" y="3418"/>
              <a:ext cx="4" cy="2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0" name="AutoShape 390"/>
            <p:cNvCxnSpPr>
              <a:cxnSpLocks noChangeShapeType="1"/>
              <a:stCxn id="44" idx="2"/>
              <a:endCxn id="47" idx="1"/>
            </p:cNvCxnSpPr>
            <p:nvPr/>
          </p:nvCxnSpPr>
          <p:spPr bwMode="auto">
            <a:xfrm>
              <a:off x="832" y="3418"/>
              <a:ext cx="202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51" name="Text Box 391"/>
            <p:cNvSpPr txBox="1">
              <a:spLocks noChangeArrowheads="1"/>
            </p:cNvSpPr>
            <p:nvPr/>
          </p:nvSpPr>
          <p:spPr bwMode="auto">
            <a:xfrm>
              <a:off x="1115" y="3456"/>
              <a:ext cx="4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which class?</a:t>
              </a:r>
            </a:p>
          </p:txBody>
        </p:sp>
        <p:sp>
          <p:nvSpPr>
            <p:cNvPr id="52" name="Oval 392"/>
            <p:cNvSpPr>
              <a:spLocks noChangeArrowheads="1"/>
            </p:cNvSpPr>
            <p:nvPr/>
          </p:nvSpPr>
          <p:spPr bwMode="auto">
            <a:xfrm>
              <a:off x="288" y="3648"/>
              <a:ext cx="96" cy="96"/>
            </a:xfrm>
            <a:prstGeom prst="ellipse">
              <a:avLst/>
            </a:prstGeom>
            <a:solidFill>
              <a:srgbClr val="3AAE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393"/>
            <p:cNvSpPr>
              <a:spLocks noChangeArrowheads="1"/>
            </p:cNvSpPr>
            <p:nvPr/>
          </p:nvSpPr>
          <p:spPr bwMode="auto">
            <a:xfrm>
              <a:off x="1296" y="364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4" name="AutoShape 394"/>
            <p:cNvCxnSpPr>
              <a:cxnSpLocks noChangeShapeType="1"/>
              <a:stCxn id="44" idx="2"/>
              <a:endCxn id="52" idx="7"/>
            </p:cNvCxnSpPr>
            <p:nvPr/>
          </p:nvCxnSpPr>
          <p:spPr bwMode="auto">
            <a:xfrm flipH="1">
              <a:off x="370" y="3418"/>
              <a:ext cx="462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395"/>
            <p:cNvCxnSpPr>
              <a:cxnSpLocks noChangeShapeType="1"/>
              <a:stCxn id="44" idx="2"/>
              <a:endCxn id="53" idx="1"/>
            </p:cNvCxnSpPr>
            <p:nvPr/>
          </p:nvCxnSpPr>
          <p:spPr bwMode="auto">
            <a:xfrm>
              <a:off x="832" y="3418"/>
              <a:ext cx="478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56" name="Text Box 396"/>
            <p:cNvSpPr txBox="1">
              <a:spLocks noChangeArrowheads="1"/>
            </p:cNvSpPr>
            <p:nvPr/>
          </p:nvSpPr>
          <p:spPr bwMode="auto">
            <a:xfrm>
              <a:off x="19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BEGIN</a:t>
              </a:r>
            </a:p>
          </p:txBody>
        </p:sp>
        <p:sp>
          <p:nvSpPr>
            <p:cNvPr id="57" name="Text Box 397"/>
            <p:cNvSpPr txBox="1">
              <a:spLocks noChangeArrowheads="1"/>
            </p:cNvSpPr>
            <p:nvPr/>
          </p:nvSpPr>
          <p:spPr bwMode="auto">
            <a:xfrm>
              <a:off x="46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END</a:t>
              </a:r>
            </a:p>
          </p:txBody>
        </p:sp>
        <p:sp>
          <p:nvSpPr>
            <p:cNvPr id="58" name="Text Box 398"/>
            <p:cNvSpPr txBox="1">
              <a:spLocks noChangeArrowheads="1"/>
            </p:cNvSpPr>
            <p:nvPr/>
          </p:nvSpPr>
          <p:spPr bwMode="auto">
            <a:xfrm>
              <a:off x="67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BEGIN</a:t>
              </a:r>
            </a:p>
          </p:txBody>
        </p:sp>
        <p:sp>
          <p:nvSpPr>
            <p:cNvPr id="59" name="Text Box 399"/>
            <p:cNvSpPr txBox="1">
              <a:spLocks noChangeArrowheads="1"/>
            </p:cNvSpPr>
            <p:nvPr/>
          </p:nvSpPr>
          <p:spPr bwMode="auto">
            <a:xfrm>
              <a:off x="94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END</a:t>
              </a:r>
            </a:p>
          </p:txBody>
        </p:sp>
        <p:sp>
          <p:nvSpPr>
            <p:cNvPr id="60" name="Line 400"/>
            <p:cNvSpPr>
              <a:spLocks noChangeShapeType="1"/>
            </p:cNvSpPr>
            <p:nvPr/>
          </p:nvSpPr>
          <p:spPr bwMode="auto">
            <a:xfrm>
              <a:off x="133" y="2688"/>
              <a:ext cx="0" cy="240"/>
            </a:xfrm>
            <a:prstGeom prst="line">
              <a:avLst/>
            </a:prstGeom>
            <a:noFill/>
            <a:ln w="19050">
              <a:solidFill>
                <a:srgbClr val="D2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 Box 401"/>
            <p:cNvSpPr txBox="1">
              <a:spLocks noChangeArrowheads="1"/>
            </p:cNvSpPr>
            <p:nvPr/>
          </p:nvSpPr>
          <p:spPr bwMode="auto">
            <a:xfrm>
              <a:off x="0" y="2928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latin typeface="Arial" charset="0"/>
                </a:rPr>
                <a:t>BEGIN</a:t>
              </a:r>
            </a:p>
          </p:txBody>
        </p:sp>
      </p:grpSp>
      <p:grpSp>
        <p:nvGrpSpPr>
          <p:cNvPr id="62" name="Group 402"/>
          <p:cNvGrpSpPr>
            <a:grpSpLocks/>
          </p:cNvGrpSpPr>
          <p:nvPr/>
        </p:nvGrpSpPr>
        <p:grpSpPr bwMode="auto">
          <a:xfrm>
            <a:off x="6144642" y="3459882"/>
            <a:ext cx="2686050" cy="2362200"/>
            <a:chOff x="3936" y="2448"/>
            <a:chExt cx="1692" cy="1488"/>
          </a:xfrm>
        </p:grpSpPr>
        <p:sp>
          <p:nvSpPr>
            <p:cNvPr id="63" name="Text Box 403"/>
            <p:cNvSpPr txBox="1">
              <a:spLocks noChangeArrowheads="1"/>
            </p:cNvSpPr>
            <p:nvPr/>
          </p:nvSpPr>
          <p:spPr bwMode="auto">
            <a:xfrm>
              <a:off x="3936" y="2448"/>
              <a:ext cx="15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000000"/>
                  </a:solidFill>
                  <a:latin typeface="Arial" charset="0"/>
                </a:rPr>
                <a:t>Context Free Grammars</a:t>
              </a:r>
            </a:p>
          </p:txBody>
        </p:sp>
        <p:sp>
          <p:nvSpPr>
            <p:cNvPr id="64" name="Text Box 404"/>
            <p:cNvSpPr txBox="1">
              <a:spLocks noChangeArrowheads="1"/>
            </p:cNvSpPr>
            <p:nvPr/>
          </p:nvSpPr>
          <p:spPr bwMode="auto">
            <a:xfrm>
              <a:off x="3936" y="2736"/>
              <a:ext cx="1692" cy="173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rgbClr val="000000"/>
                  </a:solidFill>
                </a:rPr>
                <a:t>Abraham Lincoln was born in Kentucky.</a:t>
              </a:r>
            </a:p>
          </p:txBody>
        </p:sp>
        <p:sp>
          <p:nvSpPr>
            <p:cNvPr id="65" name="Oval 405"/>
            <p:cNvSpPr>
              <a:spLocks noChangeArrowheads="1"/>
            </p:cNvSpPr>
            <p:nvPr/>
          </p:nvSpPr>
          <p:spPr bwMode="auto">
            <a:xfrm>
              <a:off x="4135" y="2928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406"/>
            <p:cNvSpPr>
              <a:spLocks noChangeArrowheads="1"/>
            </p:cNvSpPr>
            <p:nvPr/>
          </p:nvSpPr>
          <p:spPr bwMode="auto">
            <a:xfrm>
              <a:off x="4471" y="2928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407"/>
            <p:cNvSpPr>
              <a:spLocks noChangeArrowheads="1"/>
            </p:cNvSpPr>
            <p:nvPr/>
          </p:nvSpPr>
          <p:spPr bwMode="auto">
            <a:xfrm>
              <a:off x="4711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408"/>
            <p:cNvSpPr>
              <a:spLocks noChangeArrowheads="1"/>
            </p:cNvSpPr>
            <p:nvPr/>
          </p:nvSpPr>
          <p:spPr bwMode="auto">
            <a:xfrm>
              <a:off x="492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409"/>
            <p:cNvSpPr>
              <a:spLocks noChangeArrowheads="1"/>
            </p:cNvSpPr>
            <p:nvPr/>
          </p:nvSpPr>
          <p:spPr bwMode="auto">
            <a:xfrm>
              <a:off x="5061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410"/>
            <p:cNvSpPr>
              <a:spLocks noChangeArrowheads="1"/>
            </p:cNvSpPr>
            <p:nvPr/>
          </p:nvSpPr>
          <p:spPr bwMode="auto">
            <a:xfrm>
              <a:off x="5287" y="2928"/>
              <a:ext cx="96" cy="96"/>
            </a:xfrm>
            <a:prstGeom prst="ellipse">
              <a:avLst/>
            </a:prstGeom>
            <a:solidFill>
              <a:srgbClr val="3AAE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Text Box 411"/>
            <p:cNvSpPr txBox="1">
              <a:spLocks noChangeArrowheads="1"/>
            </p:cNvSpPr>
            <p:nvPr/>
          </p:nvSpPr>
          <p:spPr bwMode="auto">
            <a:xfrm>
              <a:off x="4069" y="3072"/>
              <a:ext cx="2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NNP</a:t>
              </a:r>
            </a:p>
          </p:txBody>
        </p:sp>
        <p:sp>
          <p:nvSpPr>
            <p:cNvPr id="72" name="Text Box 412"/>
            <p:cNvSpPr txBox="1">
              <a:spLocks noChangeArrowheads="1"/>
            </p:cNvSpPr>
            <p:nvPr/>
          </p:nvSpPr>
          <p:spPr bwMode="auto">
            <a:xfrm>
              <a:off x="4679" y="3072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73" name="Text Box 413"/>
            <p:cNvSpPr txBox="1">
              <a:spLocks noChangeArrowheads="1"/>
            </p:cNvSpPr>
            <p:nvPr/>
          </p:nvSpPr>
          <p:spPr bwMode="auto">
            <a:xfrm>
              <a:off x="5030" y="3072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74" name="Text Box 414"/>
            <p:cNvSpPr txBox="1">
              <a:spLocks noChangeArrowheads="1"/>
            </p:cNvSpPr>
            <p:nvPr/>
          </p:nvSpPr>
          <p:spPr bwMode="auto">
            <a:xfrm>
              <a:off x="5245" y="3072"/>
              <a:ext cx="22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NP</a:t>
              </a:r>
            </a:p>
          </p:txBody>
        </p:sp>
        <p:sp>
          <p:nvSpPr>
            <p:cNvPr id="75" name="Text Box 415"/>
            <p:cNvSpPr txBox="1">
              <a:spLocks noChangeArrowheads="1"/>
            </p:cNvSpPr>
            <p:nvPr/>
          </p:nvSpPr>
          <p:spPr bwMode="auto">
            <a:xfrm>
              <a:off x="4890" y="3072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76" name="Text Box 416"/>
            <p:cNvSpPr txBox="1">
              <a:spLocks noChangeArrowheads="1"/>
            </p:cNvSpPr>
            <p:nvPr/>
          </p:nvSpPr>
          <p:spPr bwMode="auto">
            <a:xfrm>
              <a:off x="4405" y="3072"/>
              <a:ext cx="2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NNP</a:t>
              </a:r>
            </a:p>
          </p:txBody>
        </p:sp>
        <p:sp>
          <p:nvSpPr>
            <p:cNvPr id="77" name="Text Box 417"/>
            <p:cNvSpPr txBox="1">
              <a:spLocks noChangeArrowheads="1"/>
            </p:cNvSpPr>
            <p:nvPr/>
          </p:nvSpPr>
          <p:spPr bwMode="auto">
            <a:xfrm>
              <a:off x="4245" y="3566"/>
              <a:ext cx="22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NP</a:t>
              </a:r>
            </a:p>
          </p:txBody>
        </p:sp>
        <p:sp>
          <p:nvSpPr>
            <p:cNvPr id="78" name="Text Box 418"/>
            <p:cNvSpPr txBox="1">
              <a:spLocks noChangeArrowheads="1"/>
            </p:cNvSpPr>
            <p:nvPr/>
          </p:nvSpPr>
          <p:spPr bwMode="auto">
            <a:xfrm>
              <a:off x="5128" y="3292"/>
              <a:ext cx="22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PP</a:t>
              </a:r>
            </a:p>
          </p:txBody>
        </p:sp>
        <p:sp>
          <p:nvSpPr>
            <p:cNvPr id="79" name="Text Box 419"/>
            <p:cNvSpPr txBox="1">
              <a:spLocks noChangeArrowheads="1"/>
            </p:cNvSpPr>
            <p:nvPr/>
          </p:nvSpPr>
          <p:spPr bwMode="auto">
            <a:xfrm>
              <a:off x="4992" y="3504"/>
              <a:ext cx="22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VP</a:t>
              </a:r>
            </a:p>
          </p:txBody>
        </p:sp>
        <p:cxnSp>
          <p:nvCxnSpPr>
            <p:cNvPr id="80" name="AutoShape 420"/>
            <p:cNvCxnSpPr>
              <a:cxnSpLocks noChangeShapeType="1"/>
              <a:stCxn id="71" idx="2"/>
              <a:endCxn id="77" idx="0"/>
            </p:cNvCxnSpPr>
            <p:nvPr/>
          </p:nvCxnSpPr>
          <p:spPr bwMode="auto">
            <a:xfrm>
              <a:off x="4212" y="3226"/>
              <a:ext cx="147" cy="3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1" name="AutoShape 421"/>
            <p:cNvCxnSpPr>
              <a:cxnSpLocks noChangeShapeType="1"/>
              <a:stCxn id="76" idx="2"/>
              <a:endCxn id="77" idx="0"/>
            </p:cNvCxnSpPr>
            <p:nvPr/>
          </p:nvCxnSpPr>
          <p:spPr bwMode="auto">
            <a:xfrm flipH="1">
              <a:off x="4359" y="3226"/>
              <a:ext cx="189" cy="3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2" name="AutoShape 422"/>
            <p:cNvCxnSpPr>
              <a:cxnSpLocks noChangeShapeType="1"/>
              <a:stCxn id="74" idx="2"/>
              <a:endCxn id="78" idx="0"/>
            </p:cNvCxnSpPr>
            <p:nvPr/>
          </p:nvCxnSpPr>
          <p:spPr bwMode="auto">
            <a:xfrm flipH="1">
              <a:off x="5239" y="3226"/>
              <a:ext cx="120" cy="6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3" name="AutoShape 423"/>
            <p:cNvCxnSpPr>
              <a:cxnSpLocks noChangeShapeType="1"/>
              <a:stCxn id="73" idx="2"/>
              <a:endCxn id="78" idx="0"/>
            </p:cNvCxnSpPr>
            <p:nvPr/>
          </p:nvCxnSpPr>
          <p:spPr bwMode="auto">
            <a:xfrm>
              <a:off x="5115" y="3226"/>
              <a:ext cx="124" cy="6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4" name="AutoShape 424"/>
            <p:cNvCxnSpPr>
              <a:cxnSpLocks noChangeShapeType="1"/>
              <a:stCxn id="78" idx="2"/>
              <a:endCxn id="79" idx="0"/>
            </p:cNvCxnSpPr>
            <p:nvPr/>
          </p:nvCxnSpPr>
          <p:spPr bwMode="auto">
            <a:xfrm flipH="1">
              <a:off x="5103" y="3446"/>
              <a:ext cx="136" cy="5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5" name="AutoShape 425"/>
            <p:cNvCxnSpPr>
              <a:cxnSpLocks noChangeShapeType="1"/>
              <a:stCxn id="75" idx="2"/>
              <a:endCxn id="79" idx="0"/>
            </p:cNvCxnSpPr>
            <p:nvPr/>
          </p:nvCxnSpPr>
          <p:spPr bwMode="auto">
            <a:xfrm>
              <a:off x="4975" y="3226"/>
              <a:ext cx="128" cy="27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86" name="Text Box 426"/>
            <p:cNvSpPr txBox="1">
              <a:spLocks noChangeArrowheads="1"/>
            </p:cNvSpPr>
            <p:nvPr/>
          </p:nvSpPr>
          <p:spPr bwMode="auto">
            <a:xfrm>
              <a:off x="4704" y="3638"/>
              <a:ext cx="22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VP</a:t>
              </a:r>
            </a:p>
          </p:txBody>
        </p:sp>
        <p:sp>
          <p:nvSpPr>
            <p:cNvPr id="87" name="Text Box 427"/>
            <p:cNvSpPr txBox="1">
              <a:spLocks noChangeArrowheads="1"/>
            </p:cNvSpPr>
            <p:nvPr/>
          </p:nvSpPr>
          <p:spPr bwMode="auto">
            <a:xfrm>
              <a:off x="4512" y="3782"/>
              <a:ext cx="1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cxnSp>
          <p:nvCxnSpPr>
            <p:cNvPr id="88" name="AutoShape 428"/>
            <p:cNvCxnSpPr>
              <a:cxnSpLocks noChangeShapeType="1"/>
              <a:stCxn id="72" idx="2"/>
              <a:endCxn id="86" idx="0"/>
            </p:cNvCxnSpPr>
            <p:nvPr/>
          </p:nvCxnSpPr>
          <p:spPr bwMode="auto">
            <a:xfrm>
              <a:off x="4764" y="3226"/>
              <a:ext cx="51" cy="41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89" name="AutoShape 429"/>
            <p:cNvCxnSpPr>
              <a:cxnSpLocks noChangeShapeType="1"/>
              <a:stCxn id="79" idx="1"/>
              <a:endCxn id="86" idx="0"/>
            </p:cNvCxnSpPr>
            <p:nvPr/>
          </p:nvCxnSpPr>
          <p:spPr bwMode="auto">
            <a:xfrm flipH="1">
              <a:off x="4815" y="3581"/>
              <a:ext cx="177" cy="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0" name="AutoShape 430"/>
            <p:cNvCxnSpPr>
              <a:cxnSpLocks noChangeShapeType="1"/>
              <a:stCxn id="86" idx="1"/>
              <a:endCxn id="87" idx="0"/>
            </p:cNvCxnSpPr>
            <p:nvPr/>
          </p:nvCxnSpPr>
          <p:spPr bwMode="auto">
            <a:xfrm flipH="1">
              <a:off x="4597" y="3715"/>
              <a:ext cx="107" cy="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1" name="AutoShape 431"/>
            <p:cNvCxnSpPr>
              <a:cxnSpLocks noChangeShapeType="1"/>
              <a:stCxn id="77" idx="2"/>
              <a:endCxn id="87" idx="0"/>
            </p:cNvCxnSpPr>
            <p:nvPr/>
          </p:nvCxnSpPr>
          <p:spPr bwMode="auto">
            <a:xfrm>
              <a:off x="4359" y="3720"/>
              <a:ext cx="238" cy="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2" name="Text Box 432"/>
            <p:cNvSpPr txBox="1">
              <a:spLocks noChangeArrowheads="1"/>
            </p:cNvSpPr>
            <p:nvPr/>
          </p:nvSpPr>
          <p:spPr bwMode="auto">
            <a:xfrm rot="17828295">
              <a:off x="5174" y="3245"/>
              <a:ext cx="63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Most likely parse?</a:t>
              </a:r>
            </a:p>
          </p:txBody>
        </p:sp>
      </p:grpSp>
      <p:grpSp>
        <p:nvGrpSpPr>
          <p:cNvPr id="93" name="Group 433"/>
          <p:cNvGrpSpPr>
            <a:grpSpLocks/>
          </p:cNvGrpSpPr>
          <p:nvPr/>
        </p:nvGrpSpPr>
        <p:grpSpPr bwMode="auto">
          <a:xfrm>
            <a:off x="3077592" y="3474169"/>
            <a:ext cx="2919413" cy="2119313"/>
            <a:chOff x="2004" y="2457"/>
            <a:chExt cx="1839" cy="1335"/>
          </a:xfrm>
        </p:grpSpPr>
        <p:sp>
          <p:nvSpPr>
            <p:cNvPr id="94" name="Text Box 434"/>
            <p:cNvSpPr txBox="1">
              <a:spLocks noChangeArrowheads="1"/>
            </p:cNvSpPr>
            <p:nvPr/>
          </p:nvSpPr>
          <p:spPr bwMode="auto">
            <a:xfrm>
              <a:off x="2092" y="2457"/>
              <a:ext cx="143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u="sng" dirty="0">
                  <a:solidFill>
                    <a:srgbClr val="000000"/>
                  </a:solidFill>
                  <a:latin typeface="Arial" charset="0"/>
                </a:rPr>
                <a:t>Finite State Machines</a:t>
              </a:r>
            </a:p>
          </p:txBody>
        </p:sp>
        <p:sp>
          <p:nvSpPr>
            <p:cNvPr id="95" name="Text Box 435"/>
            <p:cNvSpPr txBox="1">
              <a:spLocks noChangeArrowheads="1"/>
            </p:cNvSpPr>
            <p:nvPr/>
          </p:nvSpPr>
          <p:spPr bwMode="auto">
            <a:xfrm>
              <a:off x="2004" y="2736"/>
              <a:ext cx="1676" cy="16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b="0" dirty="0">
                  <a:solidFill>
                    <a:srgbClr val="000000"/>
                  </a:solidFill>
                </a:rPr>
                <a:t>Abraham Lincoln was born in Kentucky.</a:t>
              </a:r>
            </a:p>
          </p:txBody>
        </p:sp>
        <p:sp>
          <p:nvSpPr>
            <p:cNvPr id="96" name="Oval 436"/>
            <p:cNvSpPr>
              <a:spLocks noChangeArrowheads="1"/>
            </p:cNvSpPr>
            <p:nvPr/>
          </p:nvSpPr>
          <p:spPr bwMode="auto">
            <a:xfrm>
              <a:off x="2640" y="3360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437"/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438"/>
            <p:cNvSpPr>
              <a:spLocks noChangeArrowheads="1"/>
            </p:cNvSpPr>
            <p:nvPr/>
          </p:nvSpPr>
          <p:spPr bwMode="auto">
            <a:xfrm>
              <a:off x="3072" y="3360"/>
              <a:ext cx="96" cy="96"/>
            </a:xfrm>
            <a:prstGeom prst="ellipse">
              <a:avLst/>
            </a:prstGeom>
            <a:solidFill>
              <a:srgbClr val="3AAE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9" name="AutoShape 439"/>
            <p:cNvCxnSpPr>
              <a:cxnSpLocks noChangeShapeType="1"/>
              <a:stCxn id="96" idx="7"/>
              <a:endCxn id="98" idx="0"/>
            </p:cNvCxnSpPr>
            <p:nvPr/>
          </p:nvCxnSpPr>
          <p:spPr bwMode="auto">
            <a:xfrm rot="-5400000">
              <a:off x="2914" y="3168"/>
              <a:ext cx="14" cy="398"/>
            </a:xfrm>
            <a:prstGeom prst="curvedConnector3">
              <a:avLst>
                <a:gd name="adj1" fmla="val 1128569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0" name="AutoShape 440"/>
            <p:cNvCxnSpPr>
              <a:cxnSpLocks noChangeShapeType="1"/>
              <a:stCxn id="98" idx="4"/>
              <a:endCxn id="97" idx="7"/>
            </p:cNvCxnSpPr>
            <p:nvPr/>
          </p:nvCxnSpPr>
          <p:spPr bwMode="auto">
            <a:xfrm rot="5400000">
              <a:off x="2794" y="3384"/>
              <a:ext cx="254" cy="398"/>
            </a:xfrm>
            <a:prstGeom prst="curvedConnector3">
              <a:avLst>
                <a:gd name="adj1" fmla="val 4724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1" name="AutoShape 441"/>
            <p:cNvCxnSpPr>
              <a:cxnSpLocks noChangeShapeType="1"/>
              <a:stCxn id="97" idx="6"/>
              <a:endCxn id="114" idx="2"/>
            </p:cNvCxnSpPr>
            <p:nvPr/>
          </p:nvCxnSpPr>
          <p:spPr bwMode="auto">
            <a:xfrm>
              <a:off x="2736" y="3744"/>
              <a:ext cx="33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2" name="AutoShape 442"/>
            <p:cNvCxnSpPr>
              <a:cxnSpLocks noChangeShapeType="1"/>
              <a:stCxn id="98" idx="6"/>
              <a:endCxn id="98" idx="0"/>
            </p:cNvCxnSpPr>
            <p:nvPr/>
          </p:nvCxnSpPr>
          <p:spPr bwMode="auto">
            <a:xfrm flipH="1" flipV="1">
              <a:off x="3120" y="3360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3" name="AutoShape 443"/>
            <p:cNvCxnSpPr>
              <a:cxnSpLocks noChangeShapeType="1"/>
              <a:stCxn id="97" idx="4"/>
              <a:endCxn id="97" idx="2"/>
            </p:cNvCxnSpPr>
            <p:nvPr/>
          </p:nvCxnSpPr>
          <p:spPr bwMode="auto">
            <a:xfrm rot="16200000" flipV="1">
              <a:off x="2640" y="3744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4" name="AutoShape 444"/>
            <p:cNvCxnSpPr>
              <a:cxnSpLocks noChangeShapeType="1"/>
              <a:stCxn id="96" idx="7"/>
              <a:endCxn id="96" idx="2"/>
            </p:cNvCxnSpPr>
            <p:nvPr/>
          </p:nvCxnSpPr>
          <p:spPr bwMode="auto">
            <a:xfrm rot="-5400000" flipH="1" flipV="1">
              <a:off x="2664" y="335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5" name="AutoShape 445"/>
            <p:cNvCxnSpPr>
              <a:cxnSpLocks noChangeShapeType="1"/>
              <a:stCxn id="96" idx="4"/>
              <a:endCxn id="97" idx="0"/>
            </p:cNvCxnSpPr>
            <p:nvPr/>
          </p:nvCxnSpPr>
          <p:spPr bwMode="auto">
            <a:xfrm>
              <a:off x="2688" y="3456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6" name="AutoShape 446"/>
            <p:cNvCxnSpPr>
              <a:cxnSpLocks noChangeShapeType="1"/>
              <a:stCxn id="98" idx="2"/>
              <a:endCxn id="96" idx="6"/>
            </p:cNvCxnSpPr>
            <p:nvPr/>
          </p:nvCxnSpPr>
          <p:spPr bwMode="auto">
            <a:xfrm flipH="1">
              <a:off x="2736" y="3408"/>
              <a:ext cx="33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07" name="Oval 447"/>
            <p:cNvSpPr>
              <a:spLocks noChangeArrowheads="1"/>
            </p:cNvSpPr>
            <p:nvPr/>
          </p:nvSpPr>
          <p:spPr bwMode="auto">
            <a:xfrm>
              <a:off x="2208" y="2928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448"/>
            <p:cNvSpPr>
              <a:spLocks noChangeArrowheads="1"/>
            </p:cNvSpPr>
            <p:nvPr/>
          </p:nvSpPr>
          <p:spPr bwMode="auto">
            <a:xfrm>
              <a:off x="2544" y="2928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449"/>
            <p:cNvSpPr>
              <a:spLocks noChangeArrowheads="1"/>
            </p:cNvSpPr>
            <p:nvPr/>
          </p:nvSpPr>
          <p:spPr bwMode="auto">
            <a:xfrm>
              <a:off x="278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450"/>
            <p:cNvSpPr>
              <a:spLocks noChangeArrowheads="1"/>
            </p:cNvSpPr>
            <p:nvPr/>
          </p:nvSpPr>
          <p:spPr bwMode="auto">
            <a:xfrm>
              <a:off x="2997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451"/>
            <p:cNvSpPr>
              <a:spLocks noChangeArrowheads="1"/>
            </p:cNvSpPr>
            <p:nvPr/>
          </p:nvSpPr>
          <p:spPr bwMode="auto">
            <a:xfrm>
              <a:off x="313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452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rgbClr val="3AAE3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Text Box 453"/>
            <p:cNvSpPr txBox="1">
              <a:spLocks noChangeArrowheads="1"/>
            </p:cNvSpPr>
            <p:nvPr/>
          </p:nvSpPr>
          <p:spPr bwMode="auto">
            <a:xfrm>
              <a:off x="2928" y="3024"/>
              <a:ext cx="91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Arial" charset="0"/>
                </a:rPr>
                <a:t>Most likely state sequence?</a:t>
              </a:r>
            </a:p>
          </p:txBody>
        </p:sp>
        <p:sp>
          <p:nvSpPr>
            <p:cNvPr id="114" name="Oval 454"/>
            <p:cNvSpPr>
              <a:spLocks noChangeArrowheads="1"/>
            </p:cNvSpPr>
            <p:nvPr/>
          </p:nvSpPr>
          <p:spPr bwMode="auto">
            <a:xfrm>
              <a:off x="3072" y="3696"/>
              <a:ext cx="96" cy="96"/>
            </a:xfrm>
            <a:prstGeom prst="ellipse">
              <a:avLst/>
            </a:prstGeom>
            <a:solidFill>
              <a:srgbClr val="D2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5" name="AutoShape 455"/>
            <p:cNvCxnSpPr>
              <a:cxnSpLocks noChangeShapeType="1"/>
              <a:stCxn id="114" idx="5"/>
              <a:endCxn id="114" idx="2"/>
            </p:cNvCxnSpPr>
            <p:nvPr/>
          </p:nvCxnSpPr>
          <p:spPr bwMode="auto">
            <a:xfrm rot="16200000" flipV="1">
              <a:off x="3096" y="372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6" name="AutoShape 456"/>
            <p:cNvCxnSpPr>
              <a:cxnSpLocks noChangeShapeType="1"/>
              <a:stCxn id="114" idx="0"/>
              <a:endCxn id="98" idx="4"/>
            </p:cNvCxnSpPr>
            <p:nvPr/>
          </p:nvCxnSpPr>
          <p:spPr bwMode="auto">
            <a:xfrm flipV="1">
              <a:off x="3120" y="3456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7" name="AutoShape 457"/>
            <p:cNvCxnSpPr>
              <a:cxnSpLocks noChangeShapeType="1"/>
              <a:stCxn id="114" idx="1"/>
              <a:endCxn id="96" idx="5"/>
            </p:cNvCxnSpPr>
            <p:nvPr/>
          </p:nvCxnSpPr>
          <p:spPr bwMode="auto">
            <a:xfrm flipH="1" flipV="1">
              <a:off x="2722" y="3442"/>
              <a:ext cx="364" cy="2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19" name="Text Box 361"/>
          <p:cNvSpPr txBox="1">
            <a:spLocks noChangeArrowheads="1"/>
          </p:cNvSpPr>
          <p:nvPr/>
        </p:nvSpPr>
        <p:spPr bwMode="auto">
          <a:xfrm>
            <a:off x="4979817" y="5179619"/>
            <a:ext cx="182293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HMM 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aka.</a:t>
            </a:r>
          </a:p>
          <a:p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</a:rPr>
              <a:t>"Language Model"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" name="Text Box 401"/>
          <p:cNvSpPr txBox="1">
            <a:spLocks noChangeArrowheads="1"/>
          </p:cNvSpPr>
          <p:nvPr/>
        </p:nvSpPr>
        <p:spPr bwMode="auto">
          <a:xfrm>
            <a:off x="827584" y="4221088"/>
            <a:ext cx="4010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 charset="0"/>
              </a:rPr>
              <a:t>END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9" grpId="0"/>
      <p:bldP spid="1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192213" y="4125363"/>
            <a:ext cx="7125036" cy="1429638"/>
            <a:chOff x="1192213" y="4125363"/>
            <a:chExt cx="7125036" cy="1429638"/>
          </a:xfrm>
        </p:grpSpPr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5992814" y="5244556"/>
              <a:ext cx="498644" cy="30797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706" name="Text Box 35"/>
            <p:cNvSpPr txBox="1">
              <a:spLocks noChangeArrowheads="1"/>
            </p:cNvSpPr>
            <p:nvPr/>
          </p:nvSpPr>
          <p:spPr bwMode="auto">
            <a:xfrm>
              <a:off x="6629571" y="4126620"/>
              <a:ext cx="990600" cy="3667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Page</a:t>
              </a:r>
            </a:p>
          </p:txBody>
        </p:sp>
        <p:sp>
          <p:nvSpPr>
            <p:cNvPr id="71707" name="Rectangle 36"/>
            <p:cNvSpPr>
              <a:spLocks noChangeArrowheads="1"/>
            </p:cNvSpPr>
            <p:nvPr/>
          </p:nvSpPr>
          <p:spPr bwMode="auto">
            <a:xfrm>
              <a:off x="6491458" y="5246146"/>
              <a:ext cx="1471613" cy="3079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708" name="Text Box 32"/>
            <p:cNvSpPr txBox="1">
              <a:spLocks noChangeArrowheads="1"/>
            </p:cNvSpPr>
            <p:nvPr/>
          </p:nvSpPr>
          <p:spPr bwMode="auto">
            <a:xfrm>
              <a:off x="5410200" y="4125912"/>
              <a:ext cx="1066800" cy="36671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Volume</a:t>
              </a:r>
            </a:p>
          </p:txBody>
        </p:sp>
        <p:sp>
          <p:nvSpPr>
            <p:cNvPr id="71709" name="Rectangle 33"/>
            <p:cNvSpPr>
              <a:spLocks noChangeArrowheads="1"/>
            </p:cNvSpPr>
            <p:nvPr/>
          </p:nvSpPr>
          <p:spPr bwMode="auto">
            <a:xfrm>
              <a:off x="1192213" y="4927946"/>
              <a:ext cx="762000" cy="3190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719" name="Rectangle 19"/>
            <p:cNvSpPr>
              <a:spLocks noChangeArrowheads="1"/>
            </p:cNvSpPr>
            <p:nvPr/>
          </p:nvSpPr>
          <p:spPr bwMode="auto">
            <a:xfrm>
              <a:off x="1192213" y="4600919"/>
              <a:ext cx="6553200" cy="327025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717" name="Text Box 17"/>
            <p:cNvSpPr txBox="1">
              <a:spLocks noChangeArrowheads="1"/>
            </p:cNvSpPr>
            <p:nvPr/>
          </p:nvSpPr>
          <p:spPr bwMode="auto">
            <a:xfrm>
              <a:off x="1192213" y="4125918"/>
              <a:ext cx="914400" cy="366713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Author</a:t>
              </a:r>
            </a:p>
          </p:txBody>
        </p:sp>
        <p:sp>
          <p:nvSpPr>
            <p:cNvPr id="49" name="Rectangle 30"/>
            <p:cNvSpPr>
              <a:spLocks noChangeArrowheads="1"/>
            </p:cNvSpPr>
            <p:nvPr/>
          </p:nvSpPr>
          <p:spPr bwMode="auto">
            <a:xfrm>
              <a:off x="3935413" y="5245438"/>
              <a:ext cx="2057400" cy="307975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715" name="Text Box 22"/>
            <p:cNvSpPr txBox="1">
              <a:spLocks noChangeArrowheads="1"/>
            </p:cNvSpPr>
            <p:nvPr/>
          </p:nvSpPr>
          <p:spPr bwMode="auto">
            <a:xfrm>
              <a:off x="2487613" y="4125912"/>
              <a:ext cx="636587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Year</a:t>
              </a:r>
            </a:p>
          </p:txBody>
        </p:sp>
        <p:sp>
          <p:nvSpPr>
            <p:cNvPr id="71712" name="Text Box 25"/>
            <p:cNvSpPr txBox="1">
              <a:spLocks noChangeArrowheads="1"/>
            </p:cNvSpPr>
            <p:nvPr/>
          </p:nvSpPr>
          <p:spPr bwMode="auto">
            <a:xfrm>
              <a:off x="3248026" y="4125912"/>
              <a:ext cx="790575" cy="3698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Title</a:t>
              </a:r>
            </a:p>
          </p:txBody>
        </p:sp>
        <p:sp>
          <p:nvSpPr>
            <p:cNvPr id="71710" name="Text Box 29"/>
            <p:cNvSpPr txBox="1">
              <a:spLocks noChangeArrowheads="1"/>
            </p:cNvSpPr>
            <p:nvPr/>
          </p:nvSpPr>
          <p:spPr bwMode="auto">
            <a:xfrm>
              <a:off x="4240548" y="4125363"/>
              <a:ext cx="1066800" cy="366713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Journal</a:t>
              </a:r>
            </a:p>
          </p:txBody>
        </p:sp>
        <p:sp>
          <p:nvSpPr>
            <p:cNvPr id="71711" name="Rectangle 30"/>
            <p:cNvSpPr>
              <a:spLocks noChangeArrowheads="1"/>
            </p:cNvSpPr>
            <p:nvPr/>
          </p:nvSpPr>
          <p:spPr bwMode="auto">
            <a:xfrm>
              <a:off x="1954548" y="4927388"/>
              <a:ext cx="6362701" cy="319088"/>
            </a:xfrm>
            <a:prstGeom prst="rect">
              <a:avLst/>
            </a:prstGeom>
            <a:solidFill>
              <a:srgbClr val="4F81BD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30"/>
            <p:cNvSpPr>
              <a:spLocks noChangeArrowheads="1"/>
            </p:cNvSpPr>
            <p:nvPr/>
          </p:nvSpPr>
          <p:spPr bwMode="auto">
            <a:xfrm>
              <a:off x="1192213" y="5247026"/>
              <a:ext cx="2743200" cy="307975"/>
            </a:xfrm>
            <a:prstGeom prst="rect">
              <a:avLst/>
            </a:prstGeom>
            <a:solidFill>
              <a:srgbClr val="4F81BD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 Segmentation &amp; Labeling</a:t>
            </a:r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49288"/>
            <a:ext cx="8839200" cy="1371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Input: concatenation of structured elements with limited reordering and some missing fields</a:t>
            </a:r>
          </a:p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Example:</a:t>
            </a:r>
            <a:r>
              <a:rPr lang="en-US" sz="2400" dirty="0" smtClean="0">
                <a:solidFill>
                  <a:schemeClr val="tx1"/>
                </a:solidFill>
              </a:rPr>
              <a:t> addresses, bibliographic records		</a:t>
            </a:r>
          </a:p>
        </p:txBody>
      </p:sp>
      <p:sp>
        <p:nvSpPr>
          <p:cNvPr id="71696" name="Text Box 14"/>
          <p:cNvSpPr txBox="1">
            <a:spLocks noChangeArrowheads="1"/>
          </p:cNvSpPr>
          <p:nvPr/>
        </p:nvSpPr>
        <p:spPr bwMode="auto">
          <a:xfrm>
            <a:off x="1295400" y="3222625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4089 </a:t>
            </a:r>
            <a:r>
              <a:rPr lang="en-US" sz="2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Whispering Pines  </a:t>
            </a:r>
            <a:r>
              <a:rPr lang="en-US" sz="2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Nobel Drive  San </a:t>
            </a:r>
            <a:r>
              <a:rPr lang="en-US" sz="2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Diego  </a:t>
            </a:r>
            <a:r>
              <a:rPr lang="en-US" sz="2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92122</a:t>
            </a:r>
            <a:endParaRPr lang="en-US" sz="2000" b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7" name="Text Box 15"/>
          <p:cNvSpPr txBox="1">
            <a:spLocks noChangeArrowheads="1"/>
          </p:cNvSpPr>
          <p:nvPr/>
        </p:nvSpPr>
        <p:spPr bwMode="auto">
          <a:xfrm>
            <a:off x="1143000" y="4572000"/>
            <a:ext cx="739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P.P.Wangikar, T.P. Graycar, D.A. Estell, D.S. Clark, J.S. Dordick (1993) Protein and Solvent Engineering of </a:t>
            </a:r>
            <a:r>
              <a:rPr lang="en-US" sz="2000" b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Subtilising</a:t>
            </a:r>
            <a:r>
              <a:rPr lang="en-US" sz="2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BPN </a:t>
            </a:r>
            <a:r>
              <a:rPr lang="en-US" sz="2000" b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Nearly Anhydrous Organic Media J.Amer. Chem. Soc. 115, 12231-12237.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39813" y="2498725"/>
            <a:ext cx="6580187" cy="1254125"/>
            <a:chOff x="1039813" y="2498725"/>
            <a:chExt cx="6580187" cy="1254125"/>
          </a:xfrm>
        </p:grpSpPr>
        <p:sp>
          <p:nvSpPr>
            <p:cNvPr id="903172" name="Line 4"/>
            <p:cNvSpPr>
              <a:spLocks noChangeShapeType="1"/>
            </p:cNvSpPr>
            <p:nvPr/>
          </p:nvSpPr>
          <p:spPr bwMode="auto">
            <a:xfrm>
              <a:off x="3848100" y="2938463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3173" name="Line 5"/>
            <p:cNvSpPr>
              <a:spLocks noChangeShapeType="1"/>
            </p:cNvSpPr>
            <p:nvPr/>
          </p:nvSpPr>
          <p:spPr bwMode="auto">
            <a:xfrm>
              <a:off x="5233988" y="2974975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3174" name="Line 6"/>
            <p:cNvSpPr>
              <a:spLocks noChangeShapeType="1"/>
            </p:cNvSpPr>
            <p:nvPr/>
          </p:nvSpPr>
          <p:spPr bwMode="auto">
            <a:xfrm>
              <a:off x="6400800" y="297180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3175" name="Line 7"/>
            <p:cNvSpPr>
              <a:spLocks noChangeShapeType="1"/>
            </p:cNvSpPr>
            <p:nvPr/>
          </p:nvSpPr>
          <p:spPr bwMode="auto">
            <a:xfrm>
              <a:off x="6934200" y="2990850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3176" name="Line 8"/>
            <p:cNvSpPr>
              <a:spLocks noChangeShapeType="1"/>
            </p:cNvSpPr>
            <p:nvPr/>
          </p:nvSpPr>
          <p:spPr bwMode="auto">
            <a:xfrm>
              <a:off x="1954213" y="2917825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3177" name="Text Box 9"/>
            <p:cNvSpPr txBox="1">
              <a:spLocks noChangeArrowheads="1"/>
            </p:cNvSpPr>
            <p:nvPr/>
          </p:nvSpPr>
          <p:spPr bwMode="auto">
            <a:xfrm>
              <a:off x="1039813" y="2498725"/>
              <a:ext cx="9144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House number</a:t>
              </a:r>
            </a:p>
          </p:txBody>
        </p:sp>
        <p:sp>
          <p:nvSpPr>
            <p:cNvPr id="903178" name="Text Box 10"/>
            <p:cNvSpPr txBox="1">
              <a:spLocks noChangeArrowheads="1"/>
            </p:cNvSpPr>
            <p:nvPr/>
          </p:nvSpPr>
          <p:spPr bwMode="auto">
            <a:xfrm>
              <a:off x="2182813" y="2743200"/>
              <a:ext cx="1143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Building</a:t>
              </a:r>
            </a:p>
          </p:txBody>
        </p:sp>
        <p:sp>
          <p:nvSpPr>
            <p:cNvPr id="903179" name="Text Box 11"/>
            <p:cNvSpPr txBox="1">
              <a:spLocks noChangeArrowheads="1"/>
            </p:cNvSpPr>
            <p:nvPr/>
          </p:nvSpPr>
          <p:spPr bwMode="auto">
            <a:xfrm>
              <a:off x="3935413" y="2743200"/>
              <a:ext cx="685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Road</a:t>
              </a:r>
            </a:p>
          </p:txBody>
        </p:sp>
        <p:sp>
          <p:nvSpPr>
            <p:cNvPr id="903180" name="Text Box 12"/>
            <p:cNvSpPr txBox="1">
              <a:spLocks noChangeArrowheads="1"/>
            </p:cNvSpPr>
            <p:nvPr/>
          </p:nvSpPr>
          <p:spPr bwMode="auto">
            <a:xfrm>
              <a:off x="5307013" y="2743200"/>
              <a:ext cx="685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City</a:t>
              </a:r>
            </a:p>
          </p:txBody>
        </p:sp>
        <p:sp>
          <p:nvSpPr>
            <p:cNvPr id="903181" name="Text Box 13"/>
            <p:cNvSpPr txBox="1">
              <a:spLocks noChangeArrowheads="1"/>
            </p:cNvSpPr>
            <p:nvPr/>
          </p:nvSpPr>
          <p:spPr bwMode="auto">
            <a:xfrm>
              <a:off x="7086600" y="2743200"/>
              <a:ext cx="533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Zip</a:t>
              </a:r>
            </a:p>
          </p:txBody>
        </p:sp>
        <p:sp>
          <p:nvSpPr>
            <p:cNvPr id="903205" name="Text Box 37"/>
            <p:cNvSpPr txBox="1">
              <a:spLocks noChangeArrowheads="1"/>
            </p:cNvSpPr>
            <p:nvPr/>
          </p:nvSpPr>
          <p:spPr bwMode="auto">
            <a:xfrm>
              <a:off x="6324600" y="2743200"/>
              <a:ext cx="685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State</a:t>
              </a:r>
            </a:p>
          </p:txBody>
        </p:sp>
      </p:grpSp>
      <p:sp>
        <p:nvSpPr>
          <p:cNvPr id="71705" name="Text Box 38"/>
          <p:cNvSpPr txBox="1">
            <a:spLocks noChangeArrowheads="1"/>
          </p:cNvSpPr>
          <p:nvPr/>
        </p:nvSpPr>
        <p:spPr bwMode="auto">
          <a:xfrm>
            <a:off x="1143000" y="5805264"/>
            <a:ext cx="52452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0" u="sng" dirty="0">
                <a:latin typeface="+mj-lt"/>
                <a:cs typeface="Times New Roman" pitchFamily="18" charset="0"/>
              </a:rPr>
              <a:t>Source:</a:t>
            </a:r>
            <a:r>
              <a:rPr lang="de-DE" sz="1600" b="0" dirty="0">
                <a:latin typeface="+mj-lt"/>
                <a:cs typeface="Times New Roman" pitchFamily="18" charset="0"/>
              </a:rPr>
              <a:t> Sunita Sarawagi:</a:t>
            </a:r>
          </a:p>
          <a:p>
            <a:r>
              <a:rPr lang="de-DE" sz="1600" b="0" dirty="0">
                <a:latin typeface="+mj-lt"/>
                <a:cs typeface="Times New Roman" pitchFamily="18" charset="0"/>
              </a:rPr>
              <a:t>Information Extraction Using HMMs,</a:t>
            </a:r>
          </a:p>
          <a:p>
            <a:r>
              <a:rPr lang="de-DE" sz="1600" b="0" dirty="0">
                <a:latin typeface="+mj-lt"/>
                <a:cs typeface="Times New Roman" pitchFamily="18" charset="0"/>
              </a:rPr>
              <a:t>http://www.cs.cmu.edu/~wcohen/10-707/talks/sunita.ppt</a:t>
            </a:r>
          </a:p>
          <a:p>
            <a:endParaRPr lang="de-DE" sz="1600" b="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ruppieren 749"/>
          <p:cNvGrpSpPr/>
          <p:nvPr/>
        </p:nvGrpSpPr>
        <p:grpSpPr>
          <a:xfrm>
            <a:off x="1217228" y="4894316"/>
            <a:ext cx="1984760" cy="1576199"/>
            <a:chOff x="7236296" y="2996952"/>
            <a:chExt cx="1907700" cy="1440160"/>
          </a:xfrm>
        </p:grpSpPr>
        <p:grpSp>
          <p:nvGrpSpPr>
            <p:cNvPr id="512" name="Gruppieren 322"/>
            <p:cNvGrpSpPr/>
            <p:nvPr/>
          </p:nvGrpSpPr>
          <p:grpSpPr>
            <a:xfrm>
              <a:off x="7236296" y="2996952"/>
              <a:ext cx="1508194" cy="1440160"/>
              <a:chOff x="7635806" y="2996952"/>
              <a:chExt cx="1508194" cy="1440160"/>
            </a:xfrm>
          </p:grpSpPr>
          <p:pic>
            <p:nvPicPr>
              <p:cNvPr id="517" name="Picture 5" descr="glob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35806" y="2996952"/>
                <a:ext cx="1508194" cy="144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1" name="Zylinder 265"/>
              <p:cNvSpPr/>
              <p:nvPr/>
            </p:nvSpPr>
            <p:spPr bwMode="auto">
              <a:xfrm>
                <a:off x="7812360" y="3212976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99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4" name="Zylinder 266"/>
              <p:cNvSpPr/>
              <p:nvPr/>
            </p:nvSpPr>
            <p:spPr bwMode="auto">
              <a:xfrm>
                <a:off x="8244408" y="364502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33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5" name="Zylinder 267"/>
              <p:cNvSpPr/>
              <p:nvPr/>
            </p:nvSpPr>
            <p:spPr bwMode="auto">
              <a:xfrm>
                <a:off x="8460432" y="4077072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6" name="Zylinder 268"/>
              <p:cNvSpPr/>
              <p:nvPr/>
            </p:nvSpPr>
            <p:spPr bwMode="auto">
              <a:xfrm>
                <a:off x="7884368" y="400506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7" name="Zylinder 269"/>
              <p:cNvSpPr/>
              <p:nvPr/>
            </p:nvSpPr>
            <p:spPr bwMode="auto">
              <a:xfrm>
                <a:off x="8855968" y="3645024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8" name="Zylinder 270"/>
              <p:cNvSpPr/>
              <p:nvPr/>
            </p:nvSpPr>
            <p:spPr bwMode="auto">
              <a:xfrm>
                <a:off x="8532440" y="3068960"/>
                <a:ext cx="288032" cy="288032"/>
              </a:xfrm>
              <a:prstGeom prst="can">
                <a:avLst>
                  <a:gd name="adj" fmla="val 32696"/>
                </a:avLst>
              </a:prstGeom>
              <a:solidFill>
                <a:srgbClr val="00CC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200" b="1" i="0" u="none" strike="noStrike" cap="none" normalizeH="0" baseline="0" smtClean="0">
                  <a:ln>
                    <a:noFill/>
                  </a:ln>
                  <a:solidFill>
                    <a:srgbClr val="FF3399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29" name="Gerade Verbindung 272"/>
              <p:cNvCxnSpPr>
                <a:stCxn id="521" idx="4"/>
                <a:endCxn id="528" idx="2"/>
              </p:cNvCxnSpPr>
              <p:nvPr/>
            </p:nvCxnSpPr>
            <p:spPr bwMode="auto">
              <a:xfrm flipV="1">
                <a:off x="8100392" y="3212976"/>
                <a:ext cx="432048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0" name="Gerade Verbindung 273"/>
              <p:cNvCxnSpPr>
                <a:stCxn id="526" idx="1"/>
                <a:endCxn id="521" idx="3"/>
              </p:cNvCxnSpPr>
              <p:nvPr/>
            </p:nvCxnSpPr>
            <p:spPr bwMode="auto">
              <a:xfrm flipH="1" flipV="1">
                <a:off x="7956376" y="3501008"/>
                <a:ext cx="72008" cy="50405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1" name="Gerade Verbindung 276"/>
              <p:cNvCxnSpPr>
                <a:stCxn id="524" idx="1"/>
                <a:endCxn id="528" idx="3"/>
              </p:cNvCxnSpPr>
              <p:nvPr/>
            </p:nvCxnSpPr>
            <p:spPr bwMode="auto">
              <a:xfrm flipV="1">
                <a:off x="8388424" y="3356992"/>
                <a:ext cx="288032" cy="28803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2" name="Gerade Verbindung 279"/>
              <p:cNvCxnSpPr>
                <a:stCxn id="525" idx="1"/>
                <a:endCxn id="524" idx="3"/>
              </p:cNvCxnSpPr>
              <p:nvPr/>
            </p:nvCxnSpPr>
            <p:spPr bwMode="auto">
              <a:xfrm flipH="1" flipV="1">
                <a:off x="8388424" y="3933056"/>
                <a:ext cx="216024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3" name="Gerade Verbindung 285"/>
              <p:cNvCxnSpPr>
                <a:stCxn id="525" idx="2"/>
                <a:endCxn id="526" idx="4"/>
              </p:cNvCxnSpPr>
              <p:nvPr/>
            </p:nvCxnSpPr>
            <p:spPr bwMode="auto">
              <a:xfrm flipH="1" flipV="1">
                <a:off x="8172400" y="4149080"/>
                <a:ext cx="288032" cy="72008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4" name="Gerade Verbindung 288"/>
              <p:cNvCxnSpPr>
                <a:stCxn id="524" idx="3"/>
                <a:endCxn id="526" idx="4"/>
              </p:cNvCxnSpPr>
              <p:nvPr/>
            </p:nvCxnSpPr>
            <p:spPr bwMode="auto">
              <a:xfrm flipH="1">
                <a:off x="8172400" y="3933056"/>
                <a:ext cx="216024" cy="21602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5" name="Gerade Verbindung 292"/>
              <p:cNvCxnSpPr>
                <a:stCxn id="527" idx="1"/>
                <a:endCxn id="528" idx="3"/>
              </p:cNvCxnSpPr>
              <p:nvPr/>
            </p:nvCxnSpPr>
            <p:spPr bwMode="auto">
              <a:xfrm flipH="1" flipV="1">
                <a:off x="8676456" y="3356992"/>
                <a:ext cx="323528" cy="28803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6" name="Gerade Verbindung 295"/>
              <p:cNvCxnSpPr>
                <a:stCxn id="525" idx="1"/>
                <a:endCxn id="527" idx="3"/>
              </p:cNvCxnSpPr>
              <p:nvPr/>
            </p:nvCxnSpPr>
            <p:spPr bwMode="auto">
              <a:xfrm flipV="1">
                <a:off x="8604448" y="3933056"/>
                <a:ext cx="395536" cy="14401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4" name="Textfeld 452"/>
            <p:cNvSpPr txBox="1"/>
            <p:nvPr/>
          </p:nvSpPr>
          <p:spPr>
            <a:xfrm rot="5400000">
              <a:off x="8820798" y="3600513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2400" dirty="0">
                <a:solidFill>
                  <a:srgbClr val="0066CC"/>
                </a:solidFill>
              </a:endParaRPr>
            </a:p>
          </p:txBody>
        </p:sp>
      </p:grp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-55017" y="0"/>
            <a:ext cx="9285288" cy="560388"/>
          </a:xfrm>
        </p:spPr>
        <p:txBody>
          <a:bodyPr/>
          <a:lstStyle/>
          <a:p>
            <a:pPr defTabSz="893763" eaLnBrk="1" hangingPunct="1"/>
            <a:r>
              <a:rPr lang="en-US" altLang="en-US" dirty="0" smtClean="0"/>
              <a:t>Turn Web into Knowledge Base</a:t>
            </a:r>
            <a:endParaRPr lang="en-US" altLang="en-US" sz="2000" dirty="0" smtClean="0"/>
          </a:p>
        </p:txBody>
      </p:sp>
      <p:grpSp>
        <p:nvGrpSpPr>
          <p:cNvPr id="20" name="Gruppieren 157"/>
          <p:cNvGrpSpPr>
            <a:grpSpLocks/>
          </p:cNvGrpSpPr>
          <p:nvPr/>
        </p:nvGrpSpPr>
        <p:grpSpPr bwMode="auto">
          <a:xfrm>
            <a:off x="188913" y="3813175"/>
            <a:ext cx="1800225" cy="1804988"/>
            <a:chOff x="5575182" y="637228"/>
            <a:chExt cx="2508842" cy="2508842"/>
          </a:xfrm>
        </p:grpSpPr>
        <p:pic>
          <p:nvPicPr>
            <p:cNvPr id="16679" name="Picture 5" descr="glob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182" y="637228"/>
              <a:ext cx="2508842" cy="250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669"/>
            <p:cNvGrpSpPr>
              <a:grpSpLocks/>
            </p:cNvGrpSpPr>
            <p:nvPr/>
          </p:nvGrpSpPr>
          <p:grpSpPr bwMode="auto">
            <a:xfrm>
              <a:off x="6876256" y="1340768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6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6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2" name="Group 669"/>
            <p:cNvGrpSpPr>
              <a:grpSpLocks/>
            </p:cNvGrpSpPr>
            <p:nvPr/>
          </p:nvGrpSpPr>
          <p:grpSpPr bwMode="auto">
            <a:xfrm>
              <a:off x="6516216" y="2636912"/>
              <a:ext cx="288031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5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5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3" name="Group 669"/>
            <p:cNvGrpSpPr>
              <a:grpSpLocks/>
            </p:cNvGrpSpPr>
            <p:nvPr/>
          </p:nvGrpSpPr>
          <p:grpSpPr bwMode="auto">
            <a:xfrm>
              <a:off x="7524329" y="2276872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4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4" name="Group 669"/>
            <p:cNvGrpSpPr>
              <a:grpSpLocks/>
            </p:cNvGrpSpPr>
            <p:nvPr/>
          </p:nvGrpSpPr>
          <p:grpSpPr bwMode="auto">
            <a:xfrm>
              <a:off x="5796136" y="1124744"/>
              <a:ext cx="360040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3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CC66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16684" name="Gekrümmte Verbindung 163"/>
            <p:cNvCxnSpPr>
              <a:cxnSpLocks noChangeShapeType="1"/>
            </p:cNvCxnSpPr>
            <p:nvPr/>
          </p:nvCxnSpPr>
          <p:spPr bwMode="auto">
            <a:xfrm rot="16200000" flipH="1">
              <a:off x="6480438" y="1052156"/>
              <a:ext cx="719595" cy="1728193"/>
            </a:xfrm>
            <a:prstGeom prst="curvedConnector3">
              <a:avLst>
                <a:gd name="adj1" fmla="val 72944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85" name="Gekrümmte Verbindung 164"/>
            <p:cNvCxnSpPr>
              <a:cxnSpLocks noChangeShapeType="1"/>
            </p:cNvCxnSpPr>
            <p:nvPr/>
          </p:nvCxnSpPr>
          <p:spPr bwMode="auto">
            <a:xfrm>
              <a:off x="6156176" y="1340190"/>
              <a:ext cx="720046" cy="216024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86" name="Gekrümmte Verbindung 165"/>
            <p:cNvCxnSpPr>
              <a:cxnSpLocks noChangeShapeType="1"/>
            </p:cNvCxnSpPr>
            <p:nvPr/>
          </p:nvCxnSpPr>
          <p:spPr bwMode="auto">
            <a:xfrm flipV="1">
              <a:off x="6804247" y="2492318"/>
              <a:ext cx="720048" cy="360040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87" name="Gekrümmte Verbindung 166"/>
            <p:cNvCxnSpPr>
              <a:cxnSpLocks noChangeShapeType="1"/>
            </p:cNvCxnSpPr>
            <p:nvPr/>
          </p:nvCxnSpPr>
          <p:spPr bwMode="auto">
            <a:xfrm rot="16200000" flipV="1">
              <a:off x="7128511" y="1700229"/>
              <a:ext cx="503571" cy="648073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75" name="Group 669"/>
            <p:cNvGrpSpPr>
              <a:grpSpLocks/>
            </p:cNvGrpSpPr>
            <p:nvPr/>
          </p:nvGrpSpPr>
          <p:grpSpPr bwMode="auto">
            <a:xfrm>
              <a:off x="6228184" y="2060848"/>
              <a:ext cx="288031" cy="432048"/>
              <a:chOff x="838200" y="1371600"/>
              <a:chExt cx="381000" cy="533400"/>
            </a:xfrm>
            <a:solidFill>
              <a:srgbClr val="CCFF66"/>
            </a:solidFill>
          </p:grpSpPr>
          <p:sp>
            <p:nvSpPr>
              <p:cNvPr id="25" name="Folded Corner 670"/>
              <p:cNvSpPr/>
              <p:nvPr/>
            </p:nvSpPr>
            <p:spPr>
              <a:xfrm>
                <a:off x="838164" y="1370587"/>
                <a:ext cx="381036" cy="533999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6" name="Straight Connector 671"/>
              <p:cNvCxnSpPr/>
              <p:nvPr/>
            </p:nvCxnSpPr>
            <p:spPr>
              <a:xfrm>
                <a:off x="914371" y="1446873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" name="Straight Connector 672"/>
              <p:cNvCxnSpPr/>
              <p:nvPr/>
            </p:nvCxnSpPr>
            <p:spPr>
              <a:xfrm>
                <a:off x="914371" y="1490465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" name="Straight Connector 673"/>
              <p:cNvCxnSpPr/>
              <p:nvPr/>
            </p:nvCxnSpPr>
            <p:spPr>
              <a:xfrm>
                <a:off x="914371" y="1536235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" name="Straight Connector 674"/>
              <p:cNvCxnSpPr/>
              <p:nvPr/>
            </p:nvCxnSpPr>
            <p:spPr>
              <a:xfrm>
                <a:off x="914371" y="1586366"/>
                <a:ext cx="228621" cy="2179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" name="Straight Connector 675"/>
              <p:cNvCxnSpPr/>
              <p:nvPr/>
            </p:nvCxnSpPr>
            <p:spPr>
              <a:xfrm>
                <a:off x="914371" y="1632137"/>
                <a:ext cx="228621" cy="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" name="Straight Connector 676"/>
              <p:cNvCxnSpPr/>
              <p:nvPr/>
            </p:nvCxnSpPr>
            <p:spPr>
              <a:xfrm>
                <a:off x="921299" y="1675728"/>
                <a:ext cx="228622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" name="Straight Connector 677"/>
              <p:cNvCxnSpPr/>
              <p:nvPr/>
            </p:nvCxnSpPr>
            <p:spPr>
              <a:xfrm>
                <a:off x="914371" y="171932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" name="Straight Connector 678"/>
              <p:cNvCxnSpPr/>
              <p:nvPr/>
            </p:nvCxnSpPr>
            <p:spPr>
              <a:xfrm>
                <a:off x="914371" y="1771630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" name="Straight Connector 679"/>
              <p:cNvCxnSpPr/>
              <p:nvPr/>
            </p:nvCxnSpPr>
            <p:spPr>
              <a:xfrm>
                <a:off x="914371" y="1815222"/>
                <a:ext cx="228621" cy="2180"/>
              </a:xfrm>
              <a:prstGeom prst="line">
                <a:avLst/>
              </a:prstGeom>
              <a:grp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pic>
          <p:nvPicPr>
            <p:cNvPr id="16689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80112" y="1700808"/>
              <a:ext cx="326744" cy="466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980728"/>
              <a:ext cx="311889" cy="41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1628800"/>
              <a:ext cx="302010" cy="44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692" name="Gekrümmte Verbindung 171"/>
            <p:cNvCxnSpPr>
              <a:cxnSpLocks noChangeShapeType="1"/>
            </p:cNvCxnSpPr>
            <p:nvPr/>
          </p:nvCxnSpPr>
          <p:spPr bwMode="auto">
            <a:xfrm rot="10800000" flipV="1">
              <a:off x="7236296" y="1189986"/>
              <a:ext cx="288032" cy="366227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93" name="Form 172"/>
            <p:cNvCxnSpPr>
              <a:cxnSpLocks noChangeShapeType="1"/>
            </p:cNvCxnSpPr>
            <p:nvPr/>
          </p:nvCxnSpPr>
          <p:spPr bwMode="auto">
            <a:xfrm rot="16200000" flipH="1">
              <a:off x="5931266" y="1979403"/>
              <a:ext cx="109108" cy="484673"/>
            </a:xfrm>
            <a:prstGeom prst="curvedConnector2">
              <a:avLst/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94" name="Gekrümmte Verbindung 173"/>
            <p:cNvCxnSpPr>
              <a:cxnSpLocks noChangeShapeType="1"/>
            </p:cNvCxnSpPr>
            <p:nvPr/>
          </p:nvCxnSpPr>
          <p:spPr bwMode="auto">
            <a:xfrm rot="5400000">
              <a:off x="7695788" y="2080481"/>
              <a:ext cx="204115" cy="187025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95" name="Form 174"/>
            <p:cNvCxnSpPr>
              <a:cxnSpLocks noChangeShapeType="1"/>
            </p:cNvCxnSpPr>
            <p:nvPr/>
          </p:nvCxnSpPr>
          <p:spPr bwMode="auto">
            <a:xfrm rot="16200000" flipH="1">
              <a:off x="5787250" y="2123419"/>
              <a:ext cx="685172" cy="772705"/>
            </a:xfrm>
            <a:prstGeom prst="curvedConnector2">
              <a:avLst/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96" name="Gekrümmte Verbindung 175"/>
            <p:cNvCxnSpPr>
              <a:cxnSpLocks noChangeShapeType="1"/>
            </p:cNvCxnSpPr>
            <p:nvPr/>
          </p:nvCxnSpPr>
          <p:spPr bwMode="auto">
            <a:xfrm flipV="1">
              <a:off x="5906856" y="1189987"/>
              <a:ext cx="1617472" cy="744010"/>
            </a:xfrm>
            <a:prstGeom prst="curvedConnector3">
              <a:avLst>
                <a:gd name="adj1" fmla="val 38222"/>
              </a:avLst>
            </a:prstGeom>
            <a:noFill/>
            <a:ln w="28575" algn="ctr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0" name="Ellipse 31"/>
          <p:cNvSpPr/>
          <p:nvPr/>
        </p:nvSpPr>
        <p:spPr bwMode="auto">
          <a:xfrm>
            <a:off x="1982788" y="2719388"/>
            <a:ext cx="2438400" cy="981075"/>
          </a:xfrm>
          <a:prstGeom prst="ellipse">
            <a:avLst/>
          </a:prstGeom>
          <a:solidFill>
            <a:srgbClr val="00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1" name="Textfeld 34"/>
          <p:cNvSpPr txBox="1"/>
          <p:nvPr/>
        </p:nvSpPr>
        <p:spPr bwMode="auto">
          <a:xfrm>
            <a:off x="2212648" y="2797840"/>
            <a:ext cx="1959190" cy="9130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Web</a:t>
            </a:r>
          </a:p>
          <a:p>
            <a:pPr algn="ctr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Contents</a:t>
            </a:r>
          </a:p>
        </p:txBody>
      </p:sp>
      <p:sp>
        <p:nvSpPr>
          <p:cNvPr id="142" name="Ellipse 35"/>
          <p:cNvSpPr/>
          <p:nvPr/>
        </p:nvSpPr>
        <p:spPr bwMode="auto">
          <a:xfrm>
            <a:off x="5233988" y="2719388"/>
            <a:ext cx="2438400" cy="895350"/>
          </a:xfrm>
          <a:prstGeom prst="ellipse">
            <a:avLst/>
          </a:prstGeom>
          <a:solidFill>
            <a:srgbClr val="00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3" name="Textfeld 36"/>
          <p:cNvSpPr txBox="1"/>
          <p:nvPr/>
        </p:nvSpPr>
        <p:spPr bwMode="auto">
          <a:xfrm>
            <a:off x="5328473" y="2829144"/>
            <a:ext cx="236955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Knowledge</a:t>
            </a:r>
            <a:endParaRPr lang="en-US" sz="3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6" name="Group 1"/>
          <p:cNvGrpSpPr>
            <a:grpSpLocks/>
          </p:cNvGrpSpPr>
          <p:nvPr/>
        </p:nvGrpSpPr>
        <p:grpSpPr bwMode="auto">
          <a:xfrm>
            <a:off x="3303014" y="1838463"/>
            <a:ext cx="3454400" cy="966650"/>
            <a:chOff x="3084513" y="1852613"/>
            <a:chExt cx="3454401" cy="966649"/>
          </a:xfrm>
          <a:solidFill>
            <a:srgbClr val="66FF33"/>
          </a:solidFill>
        </p:grpSpPr>
        <p:sp>
          <p:nvSpPr>
            <p:cNvPr id="145" name="Nach unten gekrümmter Pfeil 38"/>
            <p:cNvSpPr/>
            <p:nvPr/>
          </p:nvSpPr>
          <p:spPr bwMode="auto">
            <a:xfrm>
              <a:off x="3084513" y="1852613"/>
              <a:ext cx="3454401" cy="881061"/>
            </a:xfrm>
            <a:prstGeom prst="curvedDown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 kern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147" name="Textfeld 57"/>
            <p:cNvSpPr txBox="1"/>
            <p:nvPr/>
          </p:nvSpPr>
          <p:spPr bwMode="auto">
            <a:xfrm>
              <a:off x="3891617" y="1988266"/>
              <a:ext cx="1806906" cy="830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rgbClr val="0000FF"/>
                  </a:solidFill>
                </a:rPr>
                <a:t>knowledge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rgbClr val="0000FF"/>
                  </a:solidFill>
                </a:rPr>
                <a:t>acquisition</a:t>
              </a:r>
              <a:endParaRPr lang="en-US" sz="2400" kern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"/>
          <p:cNvGrpSpPr>
            <a:grpSpLocks/>
          </p:cNvGrpSpPr>
          <p:nvPr/>
        </p:nvGrpSpPr>
        <p:grpSpPr bwMode="auto">
          <a:xfrm>
            <a:off x="3162760" y="3619010"/>
            <a:ext cx="3454400" cy="951635"/>
            <a:chOff x="2982913" y="3596554"/>
            <a:chExt cx="3454401" cy="951634"/>
          </a:xfrm>
          <a:solidFill>
            <a:srgbClr val="66FF33"/>
          </a:solidFill>
        </p:grpSpPr>
        <p:sp>
          <p:nvSpPr>
            <p:cNvPr id="149" name="Nach unten gekrümmter Pfeil 45"/>
            <p:cNvSpPr/>
            <p:nvPr/>
          </p:nvSpPr>
          <p:spPr bwMode="auto">
            <a:xfrm rot="10800000">
              <a:off x="2982913" y="3667126"/>
              <a:ext cx="3454401" cy="881062"/>
            </a:xfrm>
            <a:prstGeom prst="curvedDownArrow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 kern="0">
                <a:solidFill>
                  <a:srgbClr val="0000FF"/>
                </a:solidFill>
                <a:latin typeface="Calibri"/>
              </a:endParaRPr>
            </a:p>
          </p:txBody>
        </p:sp>
        <p:sp>
          <p:nvSpPr>
            <p:cNvPr id="151" name="Textfeld 59"/>
            <p:cNvSpPr txBox="1"/>
            <p:nvPr/>
          </p:nvSpPr>
          <p:spPr bwMode="auto">
            <a:xfrm>
              <a:off x="3766576" y="3596554"/>
              <a:ext cx="2167582" cy="8309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rgbClr val="0000FF"/>
                  </a:solidFill>
                </a:rPr>
                <a:t>intelligent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 smtClean="0">
                  <a:solidFill>
                    <a:srgbClr val="0000FF"/>
                  </a:solidFill>
                </a:rPr>
                <a:t>interpretation</a:t>
              </a:r>
              <a:endParaRPr lang="en-US" sz="2400" kern="0" dirty="0">
                <a:solidFill>
                  <a:srgbClr val="0000FF"/>
                </a:solidFill>
              </a:endParaRPr>
            </a:p>
          </p:txBody>
        </p:sp>
      </p:grpSp>
      <p:sp>
        <p:nvSpPr>
          <p:cNvPr id="152" name="Nach unten gekrümmter Pfeil 38"/>
          <p:cNvSpPr/>
          <p:nvPr/>
        </p:nvSpPr>
        <p:spPr bwMode="auto">
          <a:xfrm>
            <a:off x="2919413" y="1327150"/>
            <a:ext cx="4248150" cy="1384300"/>
          </a:xfrm>
          <a:prstGeom prst="curvedDownArrow">
            <a:avLst>
              <a:gd name="adj1" fmla="val 35835"/>
              <a:gd name="adj2" fmla="val 84394"/>
              <a:gd name="adj3" fmla="val 25000"/>
            </a:avLst>
          </a:prstGeom>
          <a:solidFill>
            <a:srgbClr val="66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78" name="Gruppieren 743"/>
          <p:cNvGrpSpPr>
            <a:grpSpLocks/>
          </p:cNvGrpSpPr>
          <p:nvPr/>
        </p:nvGrpSpPr>
        <p:grpSpPr bwMode="auto">
          <a:xfrm>
            <a:off x="0" y="2789238"/>
            <a:ext cx="1900238" cy="1003300"/>
            <a:chOff x="1331640" y="2276872"/>
            <a:chExt cx="2070623" cy="1103527"/>
          </a:xfrm>
        </p:grpSpPr>
        <p:grpSp>
          <p:nvGrpSpPr>
            <p:cNvPr id="16404" name="Group 19"/>
            <p:cNvGrpSpPr>
              <a:grpSpLocks/>
            </p:cNvGrpSpPr>
            <p:nvPr/>
          </p:nvGrpSpPr>
          <p:grpSpPr bwMode="auto">
            <a:xfrm>
              <a:off x="1331640" y="2299279"/>
              <a:ext cx="287743" cy="408921"/>
              <a:chOff x="838200" y="1371600"/>
              <a:chExt cx="381000" cy="533400"/>
            </a:xfrm>
          </p:grpSpPr>
          <p:sp>
            <p:nvSpPr>
              <p:cNvPr id="501" name="Folded Corner 6"/>
              <p:cNvSpPr/>
              <p:nvPr/>
            </p:nvSpPr>
            <p:spPr>
              <a:xfrm>
                <a:off x="838200" y="1374259"/>
                <a:ext cx="382511" cy="530683"/>
              </a:xfrm>
              <a:prstGeom prst="foldedCorner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 dirty="0">
                  <a:solidFill>
                    <a:srgbClr val="FFFF00"/>
                  </a:solidFill>
                  <a:latin typeface="Arial"/>
                </a:endParaRPr>
              </a:p>
            </p:txBody>
          </p:sp>
          <p:cxnSp>
            <p:nvCxnSpPr>
              <p:cNvPr id="502" name="Straight Connector 8"/>
              <p:cNvCxnSpPr/>
              <p:nvPr/>
            </p:nvCxnSpPr>
            <p:spPr>
              <a:xfrm>
                <a:off x="913787" y="1449419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3" name="Straight Connector 11"/>
              <p:cNvCxnSpPr/>
              <p:nvPr/>
            </p:nvCxnSpPr>
            <p:spPr>
              <a:xfrm>
                <a:off x="913787" y="1492694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4" name="Straight Connector 12"/>
              <p:cNvCxnSpPr/>
              <p:nvPr/>
            </p:nvCxnSpPr>
            <p:spPr>
              <a:xfrm>
                <a:off x="913787" y="1538247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5" name="Straight Connector 13"/>
              <p:cNvCxnSpPr/>
              <p:nvPr/>
            </p:nvCxnSpPr>
            <p:spPr>
              <a:xfrm>
                <a:off x="913787" y="1588354"/>
                <a:ext cx="2313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6" name="Straight Connector 14"/>
              <p:cNvCxnSpPr/>
              <p:nvPr/>
            </p:nvCxnSpPr>
            <p:spPr>
              <a:xfrm>
                <a:off x="913787" y="1633906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7" name="Straight Connector 15"/>
              <p:cNvCxnSpPr/>
              <p:nvPr/>
            </p:nvCxnSpPr>
            <p:spPr>
              <a:xfrm>
                <a:off x="922948" y="1677180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8" name="Straight Connector 16"/>
              <p:cNvCxnSpPr/>
              <p:nvPr/>
            </p:nvCxnSpPr>
            <p:spPr>
              <a:xfrm>
                <a:off x="913787" y="1720455"/>
                <a:ext cx="2313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9" name="Straight Connector 17"/>
              <p:cNvCxnSpPr/>
              <p:nvPr/>
            </p:nvCxnSpPr>
            <p:spPr>
              <a:xfrm>
                <a:off x="913787" y="1772840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10" name="Straight Connector 18"/>
              <p:cNvCxnSpPr/>
              <p:nvPr/>
            </p:nvCxnSpPr>
            <p:spPr>
              <a:xfrm>
                <a:off x="913787" y="1816115"/>
                <a:ext cx="2313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05" name="Group 20"/>
            <p:cNvGrpSpPr>
              <a:grpSpLocks/>
            </p:cNvGrpSpPr>
            <p:nvPr/>
          </p:nvGrpSpPr>
          <p:grpSpPr bwMode="auto">
            <a:xfrm>
              <a:off x="1467049" y="2433718"/>
              <a:ext cx="287743" cy="408921"/>
              <a:chOff x="838200" y="1371600"/>
              <a:chExt cx="381000" cy="533400"/>
            </a:xfrm>
          </p:grpSpPr>
          <p:sp>
            <p:nvSpPr>
              <p:cNvPr id="491" name="Folded Corner 21"/>
              <p:cNvSpPr/>
              <p:nvPr/>
            </p:nvSpPr>
            <p:spPr>
              <a:xfrm>
                <a:off x="837562" y="1371993"/>
                <a:ext cx="355025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92" name="Straight Connector 22"/>
              <p:cNvCxnSpPr/>
              <p:nvPr/>
            </p:nvCxnSpPr>
            <p:spPr>
              <a:xfrm>
                <a:off x="915439" y="1449432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3" name="Straight Connector 23"/>
              <p:cNvCxnSpPr/>
              <p:nvPr/>
            </p:nvCxnSpPr>
            <p:spPr>
              <a:xfrm>
                <a:off x="915439" y="1492706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4" name="Straight Connector 24"/>
              <p:cNvCxnSpPr/>
              <p:nvPr/>
            </p:nvCxnSpPr>
            <p:spPr>
              <a:xfrm>
                <a:off x="915439" y="153825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5" name="Straight Connector 25"/>
              <p:cNvCxnSpPr/>
              <p:nvPr/>
            </p:nvCxnSpPr>
            <p:spPr>
              <a:xfrm>
                <a:off x="915439" y="1588365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6" name="Straight Connector 26"/>
              <p:cNvCxnSpPr/>
              <p:nvPr/>
            </p:nvCxnSpPr>
            <p:spPr>
              <a:xfrm>
                <a:off x="915439" y="163391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7" name="Straight Connector 27"/>
              <p:cNvCxnSpPr/>
              <p:nvPr/>
            </p:nvCxnSpPr>
            <p:spPr>
              <a:xfrm>
                <a:off x="922311" y="1677193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8" name="Straight Connector 28"/>
              <p:cNvCxnSpPr/>
              <p:nvPr/>
            </p:nvCxnSpPr>
            <p:spPr>
              <a:xfrm>
                <a:off x="915439" y="1722745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9" name="Straight Connector 29"/>
              <p:cNvCxnSpPr/>
              <p:nvPr/>
            </p:nvCxnSpPr>
            <p:spPr>
              <a:xfrm>
                <a:off x="915439" y="1772853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00" name="Straight Connector 30"/>
              <p:cNvCxnSpPr/>
              <p:nvPr/>
            </p:nvCxnSpPr>
            <p:spPr>
              <a:xfrm>
                <a:off x="915439" y="1816127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06" name="Group 31"/>
            <p:cNvGrpSpPr>
              <a:grpSpLocks/>
            </p:cNvGrpSpPr>
            <p:nvPr/>
          </p:nvGrpSpPr>
          <p:grpSpPr bwMode="auto">
            <a:xfrm>
              <a:off x="1602457" y="2568158"/>
              <a:ext cx="287743" cy="408921"/>
              <a:chOff x="838200" y="1371600"/>
              <a:chExt cx="381000" cy="533400"/>
            </a:xfrm>
          </p:grpSpPr>
          <p:sp>
            <p:nvSpPr>
              <p:cNvPr id="481" name="Folded Corner 32"/>
              <p:cNvSpPr/>
              <p:nvPr/>
            </p:nvSpPr>
            <p:spPr>
              <a:xfrm>
                <a:off x="793409" y="1372005"/>
                <a:ext cx="380219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82" name="Straight Connector 33"/>
              <p:cNvCxnSpPr/>
              <p:nvPr/>
            </p:nvCxnSpPr>
            <p:spPr>
              <a:xfrm>
                <a:off x="868994" y="1447166"/>
                <a:ext cx="22675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3" name="Straight Connector 34"/>
              <p:cNvCxnSpPr/>
              <p:nvPr/>
            </p:nvCxnSpPr>
            <p:spPr>
              <a:xfrm>
                <a:off x="868994" y="1488163"/>
                <a:ext cx="22675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4" name="Straight Connector 35"/>
              <p:cNvCxnSpPr/>
              <p:nvPr/>
            </p:nvCxnSpPr>
            <p:spPr>
              <a:xfrm>
                <a:off x="868994" y="1535993"/>
                <a:ext cx="22675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5" name="Straight Connector 36"/>
              <p:cNvCxnSpPr/>
              <p:nvPr/>
            </p:nvCxnSpPr>
            <p:spPr>
              <a:xfrm>
                <a:off x="868994" y="1586100"/>
                <a:ext cx="22675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6" name="Straight Connector 37"/>
              <p:cNvCxnSpPr/>
              <p:nvPr/>
            </p:nvCxnSpPr>
            <p:spPr>
              <a:xfrm>
                <a:off x="868994" y="1631652"/>
                <a:ext cx="22675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7" name="Straight Connector 38"/>
              <p:cNvCxnSpPr/>
              <p:nvPr/>
            </p:nvCxnSpPr>
            <p:spPr>
              <a:xfrm>
                <a:off x="875866" y="1674928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8" name="Straight Connector 39"/>
              <p:cNvCxnSpPr/>
              <p:nvPr/>
            </p:nvCxnSpPr>
            <p:spPr>
              <a:xfrm>
                <a:off x="868994" y="1718201"/>
                <a:ext cx="22675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9" name="Straight Connector 40"/>
              <p:cNvCxnSpPr/>
              <p:nvPr/>
            </p:nvCxnSpPr>
            <p:spPr>
              <a:xfrm>
                <a:off x="868994" y="1770587"/>
                <a:ext cx="22675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0" name="Straight Connector 41"/>
              <p:cNvCxnSpPr/>
              <p:nvPr/>
            </p:nvCxnSpPr>
            <p:spPr>
              <a:xfrm>
                <a:off x="868994" y="1816139"/>
                <a:ext cx="22675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07" name="Group 42"/>
            <p:cNvGrpSpPr>
              <a:grpSpLocks/>
            </p:cNvGrpSpPr>
            <p:nvPr/>
          </p:nvGrpSpPr>
          <p:grpSpPr bwMode="auto">
            <a:xfrm>
              <a:off x="1737866" y="2702598"/>
              <a:ext cx="287743" cy="408921"/>
              <a:chOff x="838200" y="1371600"/>
              <a:chExt cx="381000" cy="533400"/>
            </a:xfrm>
          </p:grpSpPr>
          <p:sp>
            <p:nvSpPr>
              <p:cNvPr id="471" name="Folded Corner 43"/>
              <p:cNvSpPr/>
              <p:nvPr/>
            </p:nvSpPr>
            <p:spPr>
              <a:xfrm>
                <a:off x="838581" y="1369738"/>
                <a:ext cx="380219" cy="537516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72" name="Straight Connector 44"/>
              <p:cNvCxnSpPr/>
              <p:nvPr/>
            </p:nvCxnSpPr>
            <p:spPr>
              <a:xfrm>
                <a:off x="914166" y="1449455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3" name="Straight Connector 45"/>
              <p:cNvCxnSpPr/>
              <p:nvPr/>
            </p:nvCxnSpPr>
            <p:spPr>
              <a:xfrm>
                <a:off x="914166" y="1492729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4" name="Straight Connector 46"/>
              <p:cNvCxnSpPr/>
              <p:nvPr/>
            </p:nvCxnSpPr>
            <p:spPr>
              <a:xfrm>
                <a:off x="914166" y="1538281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5" name="Straight Connector 47"/>
              <p:cNvCxnSpPr/>
              <p:nvPr/>
            </p:nvCxnSpPr>
            <p:spPr>
              <a:xfrm>
                <a:off x="914166" y="1588388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6" name="Straight Connector 48"/>
              <p:cNvCxnSpPr/>
              <p:nvPr/>
            </p:nvCxnSpPr>
            <p:spPr>
              <a:xfrm>
                <a:off x="914166" y="1633941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7" name="Straight Connector 49"/>
              <p:cNvCxnSpPr/>
              <p:nvPr/>
            </p:nvCxnSpPr>
            <p:spPr>
              <a:xfrm>
                <a:off x="923328" y="1677216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8" name="Straight Connector 50"/>
              <p:cNvCxnSpPr/>
              <p:nvPr/>
            </p:nvCxnSpPr>
            <p:spPr>
              <a:xfrm>
                <a:off x="914166" y="1720490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9" name="Straight Connector 51"/>
              <p:cNvCxnSpPr/>
              <p:nvPr/>
            </p:nvCxnSpPr>
            <p:spPr>
              <a:xfrm>
                <a:off x="914166" y="1775152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0" name="Straight Connector 52"/>
              <p:cNvCxnSpPr/>
              <p:nvPr/>
            </p:nvCxnSpPr>
            <p:spPr>
              <a:xfrm>
                <a:off x="914166" y="1816149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08" name="Group 53"/>
            <p:cNvGrpSpPr>
              <a:grpSpLocks/>
            </p:cNvGrpSpPr>
            <p:nvPr/>
          </p:nvGrpSpPr>
          <p:grpSpPr bwMode="auto">
            <a:xfrm>
              <a:off x="1873274" y="2837038"/>
              <a:ext cx="287743" cy="408921"/>
              <a:chOff x="838200" y="1371600"/>
              <a:chExt cx="381000" cy="533400"/>
            </a:xfrm>
          </p:grpSpPr>
          <p:sp>
            <p:nvSpPr>
              <p:cNvPr id="461" name="Folded Corner 54"/>
              <p:cNvSpPr/>
              <p:nvPr/>
            </p:nvSpPr>
            <p:spPr>
              <a:xfrm>
                <a:off x="837945" y="1372028"/>
                <a:ext cx="380219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62" name="Straight Connector 55"/>
              <p:cNvCxnSpPr/>
              <p:nvPr/>
            </p:nvCxnSpPr>
            <p:spPr>
              <a:xfrm>
                <a:off x="915821" y="1449466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3" name="Straight Connector 56"/>
              <p:cNvCxnSpPr/>
              <p:nvPr/>
            </p:nvCxnSpPr>
            <p:spPr>
              <a:xfrm>
                <a:off x="915821" y="1492742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4" name="Straight Connector 57"/>
              <p:cNvCxnSpPr/>
              <p:nvPr/>
            </p:nvCxnSpPr>
            <p:spPr>
              <a:xfrm>
                <a:off x="915821" y="1536016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5" name="Straight Connector 58"/>
              <p:cNvCxnSpPr/>
              <p:nvPr/>
            </p:nvCxnSpPr>
            <p:spPr>
              <a:xfrm>
                <a:off x="915821" y="1590678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6" name="Straight Connector 59"/>
              <p:cNvCxnSpPr/>
              <p:nvPr/>
            </p:nvCxnSpPr>
            <p:spPr>
              <a:xfrm>
                <a:off x="915821" y="1633954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7" name="Straight Connector 60"/>
              <p:cNvCxnSpPr/>
              <p:nvPr/>
            </p:nvCxnSpPr>
            <p:spPr>
              <a:xfrm>
                <a:off x="920402" y="1677227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8" name="Straight Connector 61"/>
              <p:cNvCxnSpPr/>
              <p:nvPr/>
            </p:nvCxnSpPr>
            <p:spPr>
              <a:xfrm>
                <a:off x="915821" y="1720503"/>
                <a:ext cx="2267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9" name="Straight Connector 62"/>
              <p:cNvCxnSpPr/>
              <p:nvPr/>
            </p:nvCxnSpPr>
            <p:spPr>
              <a:xfrm>
                <a:off x="915821" y="1770610"/>
                <a:ext cx="2267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70" name="Straight Connector 63"/>
              <p:cNvCxnSpPr/>
              <p:nvPr/>
            </p:nvCxnSpPr>
            <p:spPr>
              <a:xfrm>
                <a:off x="915821" y="1816162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09" name="Group 64"/>
            <p:cNvGrpSpPr>
              <a:grpSpLocks/>
            </p:cNvGrpSpPr>
            <p:nvPr/>
          </p:nvGrpSpPr>
          <p:grpSpPr bwMode="auto">
            <a:xfrm>
              <a:off x="2008683" y="2971478"/>
              <a:ext cx="287743" cy="408921"/>
              <a:chOff x="838200" y="1371600"/>
              <a:chExt cx="381000" cy="533400"/>
            </a:xfrm>
          </p:grpSpPr>
          <p:sp>
            <p:nvSpPr>
              <p:cNvPr id="451" name="Folded Corner 65"/>
              <p:cNvSpPr/>
              <p:nvPr/>
            </p:nvSpPr>
            <p:spPr>
              <a:xfrm>
                <a:off x="837308" y="1372039"/>
                <a:ext cx="382509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52" name="Straight Connector 66"/>
              <p:cNvCxnSpPr/>
              <p:nvPr/>
            </p:nvCxnSpPr>
            <p:spPr>
              <a:xfrm>
                <a:off x="912893" y="1449478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3" name="Straight Connector 67"/>
              <p:cNvCxnSpPr/>
              <p:nvPr/>
            </p:nvCxnSpPr>
            <p:spPr>
              <a:xfrm>
                <a:off x="912893" y="1492752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4" name="Straight Connector 68"/>
              <p:cNvCxnSpPr/>
              <p:nvPr/>
            </p:nvCxnSpPr>
            <p:spPr>
              <a:xfrm>
                <a:off x="912893" y="1536027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5" name="Straight Connector 69"/>
              <p:cNvCxnSpPr/>
              <p:nvPr/>
            </p:nvCxnSpPr>
            <p:spPr>
              <a:xfrm>
                <a:off x="912893" y="1588411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6" name="Straight Connector 70"/>
              <p:cNvCxnSpPr/>
              <p:nvPr/>
            </p:nvCxnSpPr>
            <p:spPr>
              <a:xfrm>
                <a:off x="912893" y="1631687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7" name="Straight Connector 71"/>
              <p:cNvCxnSpPr/>
              <p:nvPr/>
            </p:nvCxnSpPr>
            <p:spPr>
              <a:xfrm>
                <a:off x="917474" y="1679516"/>
                <a:ext cx="23362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8" name="Straight Connector 72"/>
              <p:cNvCxnSpPr/>
              <p:nvPr/>
            </p:nvCxnSpPr>
            <p:spPr>
              <a:xfrm>
                <a:off x="912893" y="1720513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9" name="Straight Connector 73"/>
              <p:cNvCxnSpPr/>
              <p:nvPr/>
            </p:nvCxnSpPr>
            <p:spPr>
              <a:xfrm>
                <a:off x="912893" y="1770620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60" name="Straight Connector 74"/>
              <p:cNvCxnSpPr/>
              <p:nvPr/>
            </p:nvCxnSpPr>
            <p:spPr>
              <a:xfrm>
                <a:off x="912893" y="1813896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0" name="Group 174"/>
            <p:cNvGrpSpPr>
              <a:grpSpLocks/>
            </p:cNvGrpSpPr>
            <p:nvPr/>
          </p:nvGrpSpPr>
          <p:grpSpPr bwMode="auto">
            <a:xfrm>
              <a:off x="1698372" y="2293677"/>
              <a:ext cx="287743" cy="408921"/>
              <a:chOff x="838200" y="1371600"/>
              <a:chExt cx="381000" cy="533400"/>
            </a:xfrm>
          </p:grpSpPr>
          <p:sp>
            <p:nvSpPr>
              <p:cNvPr id="441" name="Folded Corner 175"/>
              <p:cNvSpPr/>
              <p:nvPr/>
            </p:nvSpPr>
            <p:spPr>
              <a:xfrm>
                <a:off x="838193" y="1372455"/>
                <a:ext cx="382511" cy="530683"/>
              </a:xfrm>
              <a:prstGeom prst="foldedCorner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42" name="Straight Connector 176"/>
              <p:cNvCxnSpPr/>
              <p:nvPr/>
            </p:nvCxnSpPr>
            <p:spPr>
              <a:xfrm>
                <a:off x="913779" y="1447616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3" name="Straight Connector 177"/>
              <p:cNvCxnSpPr/>
              <p:nvPr/>
            </p:nvCxnSpPr>
            <p:spPr>
              <a:xfrm>
                <a:off x="913779" y="1490891"/>
                <a:ext cx="2267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4" name="Straight Connector 178"/>
              <p:cNvCxnSpPr/>
              <p:nvPr/>
            </p:nvCxnSpPr>
            <p:spPr>
              <a:xfrm>
                <a:off x="913779" y="1538720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5" name="Straight Connector 179"/>
              <p:cNvCxnSpPr/>
              <p:nvPr/>
            </p:nvCxnSpPr>
            <p:spPr>
              <a:xfrm>
                <a:off x="913779" y="1588827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6" name="Straight Connector 180"/>
              <p:cNvCxnSpPr/>
              <p:nvPr/>
            </p:nvCxnSpPr>
            <p:spPr>
              <a:xfrm>
                <a:off x="913779" y="1632103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7" name="Straight Connector 181"/>
              <p:cNvCxnSpPr/>
              <p:nvPr/>
            </p:nvCxnSpPr>
            <p:spPr>
              <a:xfrm>
                <a:off x="920650" y="1675377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8" name="Straight Connector 182"/>
              <p:cNvCxnSpPr/>
              <p:nvPr/>
            </p:nvCxnSpPr>
            <p:spPr>
              <a:xfrm>
                <a:off x="913779" y="1718652"/>
                <a:ext cx="2267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9" name="Straight Connector 183"/>
              <p:cNvCxnSpPr/>
              <p:nvPr/>
            </p:nvCxnSpPr>
            <p:spPr>
              <a:xfrm>
                <a:off x="913779" y="1775592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50" name="Straight Connector 184"/>
              <p:cNvCxnSpPr/>
              <p:nvPr/>
            </p:nvCxnSpPr>
            <p:spPr>
              <a:xfrm>
                <a:off x="913779" y="1816589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1" name="Group 185"/>
            <p:cNvGrpSpPr>
              <a:grpSpLocks/>
            </p:cNvGrpSpPr>
            <p:nvPr/>
          </p:nvGrpSpPr>
          <p:grpSpPr bwMode="auto">
            <a:xfrm>
              <a:off x="1833780" y="2428117"/>
              <a:ext cx="287743" cy="408921"/>
              <a:chOff x="838200" y="1371600"/>
              <a:chExt cx="381000" cy="533400"/>
            </a:xfrm>
          </p:grpSpPr>
          <p:sp>
            <p:nvSpPr>
              <p:cNvPr id="431" name="Folded Corner 186"/>
              <p:cNvSpPr/>
              <p:nvPr/>
            </p:nvSpPr>
            <p:spPr>
              <a:xfrm>
                <a:off x="837558" y="1370190"/>
                <a:ext cx="382511" cy="535238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32" name="Straight Connector 187"/>
              <p:cNvCxnSpPr/>
              <p:nvPr/>
            </p:nvCxnSpPr>
            <p:spPr>
              <a:xfrm>
                <a:off x="913144" y="1447628"/>
                <a:ext cx="2313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3" name="Straight Connector 188"/>
              <p:cNvCxnSpPr/>
              <p:nvPr/>
            </p:nvCxnSpPr>
            <p:spPr>
              <a:xfrm>
                <a:off x="913144" y="1490902"/>
                <a:ext cx="23133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4" name="Straight Connector 189"/>
              <p:cNvCxnSpPr/>
              <p:nvPr/>
            </p:nvCxnSpPr>
            <p:spPr>
              <a:xfrm>
                <a:off x="913144" y="1536455"/>
                <a:ext cx="23133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5" name="Straight Connector 190"/>
              <p:cNvCxnSpPr/>
              <p:nvPr/>
            </p:nvCxnSpPr>
            <p:spPr>
              <a:xfrm>
                <a:off x="913144" y="1588840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6" name="Straight Connector 191"/>
              <p:cNvCxnSpPr/>
              <p:nvPr/>
            </p:nvCxnSpPr>
            <p:spPr>
              <a:xfrm>
                <a:off x="913144" y="1632114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7" name="Straight Connector 192"/>
              <p:cNvCxnSpPr/>
              <p:nvPr/>
            </p:nvCxnSpPr>
            <p:spPr>
              <a:xfrm>
                <a:off x="922306" y="1677666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8" name="Straight Connector 193"/>
              <p:cNvCxnSpPr/>
              <p:nvPr/>
            </p:nvCxnSpPr>
            <p:spPr>
              <a:xfrm>
                <a:off x="913144" y="1720942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9" name="Straight Connector 194"/>
              <p:cNvCxnSpPr/>
              <p:nvPr/>
            </p:nvCxnSpPr>
            <p:spPr>
              <a:xfrm>
                <a:off x="913144" y="1773326"/>
                <a:ext cx="23133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40" name="Straight Connector 195"/>
              <p:cNvCxnSpPr/>
              <p:nvPr/>
            </p:nvCxnSpPr>
            <p:spPr>
              <a:xfrm>
                <a:off x="913144" y="1816601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2" name="Group 196"/>
            <p:cNvGrpSpPr>
              <a:grpSpLocks/>
            </p:cNvGrpSpPr>
            <p:nvPr/>
          </p:nvGrpSpPr>
          <p:grpSpPr bwMode="auto">
            <a:xfrm>
              <a:off x="1969189" y="2562557"/>
              <a:ext cx="287743" cy="408921"/>
              <a:chOff x="838200" y="1371600"/>
              <a:chExt cx="381000" cy="533400"/>
            </a:xfrm>
          </p:grpSpPr>
          <p:sp>
            <p:nvSpPr>
              <p:cNvPr id="421" name="Folded Corner 197"/>
              <p:cNvSpPr/>
              <p:nvPr/>
            </p:nvSpPr>
            <p:spPr>
              <a:xfrm>
                <a:off x="839211" y="1372478"/>
                <a:ext cx="380219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22" name="Straight Connector 198"/>
              <p:cNvCxnSpPr/>
              <p:nvPr/>
            </p:nvCxnSpPr>
            <p:spPr>
              <a:xfrm>
                <a:off x="914796" y="1449917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3" name="Straight Connector 199"/>
              <p:cNvCxnSpPr/>
              <p:nvPr/>
            </p:nvCxnSpPr>
            <p:spPr>
              <a:xfrm>
                <a:off x="914796" y="1493191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4" name="Straight Connector 200"/>
              <p:cNvCxnSpPr/>
              <p:nvPr/>
            </p:nvCxnSpPr>
            <p:spPr>
              <a:xfrm>
                <a:off x="914796" y="1541021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5" name="Straight Connector 201"/>
              <p:cNvCxnSpPr/>
              <p:nvPr/>
            </p:nvCxnSpPr>
            <p:spPr>
              <a:xfrm>
                <a:off x="914796" y="1588850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6" name="Straight Connector 202"/>
              <p:cNvCxnSpPr/>
              <p:nvPr/>
            </p:nvCxnSpPr>
            <p:spPr>
              <a:xfrm>
                <a:off x="914796" y="1634403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7" name="Straight Connector 203"/>
              <p:cNvCxnSpPr/>
              <p:nvPr/>
            </p:nvCxnSpPr>
            <p:spPr>
              <a:xfrm>
                <a:off x="923958" y="1677678"/>
                <a:ext cx="22675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8" name="Straight Connector 204"/>
              <p:cNvCxnSpPr/>
              <p:nvPr/>
            </p:nvCxnSpPr>
            <p:spPr>
              <a:xfrm>
                <a:off x="914796" y="1723230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9" name="Straight Connector 205"/>
              <p:cNvCxnSpPr/>
              <p:nvPr/>
            </p:nvCxnSpPr>
            <p:spPr>
              <a:xfrm>
                <a:off x="914796" y="1773338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30" name="Straight Connector 206"/>
              <p:cNvCxnSpPr/>
              <p:nvPr/>
            </p:nvCxnSpPr>
            <p:spPr>
              <a:xfrm>
                <a:off x="914796" y="1816611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3" name="Group 207"/>
            <p:cNvGrpSpPr>
              <a:grpSpLocks/>
            </p:cNvGrpSpPr>
            <p:nvPr/>
          </p:nvGrpSpPr>
          <p:grpSpPr bwMode="auto">
            <a:xfrm>
              <a:off x="2104597" y="2696996"/>
              <a:ext cx="287743" cy="408921"/>
              <a:chOff x="838200" y="1371600"/>
              <a:chExt cx="381000" cy="533400"/>
            </a:xfrm>
          </p:grpSpPr>
          <p:sp>
            <p:nvSpPr>
              <p:cNvPr id="411" name="Folded Corner 208"/>
              <p:cNvSpPr/>
              <p:nvPr/>
            </p:nvSpPr>
            <p:spPr>
              <a:xfrm>
                <a:off x="838575" y="1372490"/>
                <a:ext cx="334410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12" name="Straight Connector 209"/>
              <p:cNvCxnSpPr/>
              <p:nvPr/>
            </p:nvCxnSpPr>
            <p:spPr>
              <a:xfrm>
                <a:off x="868351" y="1447651"/>
                <a:ext cx="22675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3" name="Straight Connector 210"/>
              <p:cNvCxnSpPr/>
              <p:nvPr/>
            </p:nvCxnSpPr>
            <p:spPr>
              <a:xfrm>
                <a:off x="868351" y="1490925"/>
                <a:ext cx="22675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4" name="Straight Connector 211"/>
              <p:cNvCxnSpPr/>
              <p:nvPr/>
            </p:nvCxnSpPr>
            <p:spPr>
              <a:xfrm>
                <a:off x="868351" y="1536478"/>
                <a:ext cx="22675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5" name="Straight Connector 212"/>
              <p:cNvCxnSpPr/>
              <p:nvPr/>
            </p:nvCxnSpPr>
            <p:spPr>
              <a:xfrm>
                <a:off x="868351" y="1586585"/>
                <a:ext cx="22675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6" name="Straight Connector 213"/>
              <p:cNvCxnSpPr/>
              <p:nvPr/>
            </p:nvCxnSpPr>
            <p:spPr>
              <a:xfrm>
                <a:off x="868351" y="1632137"/>
                <a:ext cx="22675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7" name="Straight Connector 214"/>
              <p:cNvCxnSpPr/>
              <p:nvPr/>
            </p:nvCxnSpPr>
            <p:spPr>
              <a:xfrm>
                <a:off x="872932" y="1675413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8" name="Straight Connector 215"/>
              <p:cNvCxnSpPr/>
              <p:nvPr/>
            </p:nvCxnSpPr>
            <p:spPr>
              <a:xfrm>
                <a:off x="868351" y="1718686"/>
                <a:ext cx="22675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9" name="Straight Connector 216"/>
              <p:cNvCxnSpPr/>
              <p:nvPr/>
            </p:nvCxnSpPr>
            <p:spPr>
              <a:xfrm>
                <a:off x="868351" y="1771072"/>
                <a:ext cx="22675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0" name="Straight Connector 217"/>
              <p:cNvCxnSpPr/>
              <p:nvPr/>
            </p:nvCxnSpPr>
            <p:spPr>
              <a:xfrm>
                <a:off x="868351" y="1814346"/>
                <a:ext cx="22675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4" name="Group 218"/>
            <p:cNvGrpSpPr>
              <a:grpSpLocks/>
            </p:cNvGrpSpPr>
            <p:nvPr/>
          </p:nvGrpSpPr>
          <p:grpSpPr bwMode="auto">
            <a:xfrm>
              <a:off x="2240006" y="2831436"/>
              <a:ext cx="287743" cy="408921"/>
              <a:chOff x="838200" y="1371600"/>
              <a:chExt cx="381000" cy="533400"/>
            </a:xfrm>
          </p:grpSpPr>
          <p:sp>
            <p:nvSpPr>
              <p:cNvPr id="401" name="Folded Corner 219"/>
              <p:cNvSpPr/>
              <p:nvPr/>
            </p:nvSpPr>
            <p:spPr>
              <a:xfrm>
                <a:off x="792129" y="1372502"/>
                <a:ext cx="426029" cy="535238"/>
              </a:xfrm>
              <a:prstGeom prst="foldedCorne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402" name="Straight Connector 220"/>
              <p:cNvCxnSpPr/>
              <p:nvPr/>
            </p:nvCxnSpPr>
            <p:spPr>
              <a:xfrm>
                <a:off x="867714" y="1447663"/>
                <a:ext cx="2748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3" name="Straight Connector 221"/>
              <p:cNvCxnSpPr/>
              <p:nvPr/>
            </p:nvCxnSpPr>
            <p:spPr>
              <a:xfrm>
                <a:off x="867714" y="1490938"/>
                <a:ext cx="2748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4" name="Straight Connector 222"/>
              <p:cNvCxnSpPr/>
              <p:nvPr/>
            </p:nvCxnSpPr>
            <p:spPr>
              <a:xfrm>
                <a:off x="867714" y="1536490"/>
                <a:ext cx="2748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5" name="Straight Connector 223"/>
              <p:cNvCxnSpPr/>
              <p:nvPr/>
            </p:nvCxnSpPr>
            <p:spPr>
              <a:xfrm>
                <a:off x="867714" y="1586598"/>
                <a:ext cx="2748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6" name="Straight Connector 224"/>
              <p:cNvCxnSpPr/>
              <p:nvPr/>
            </p:nvCxnSpPr>
            <p:spPr>
              <a:xfrm>
                <a:off x="867714" y="1634427"/>
                <a:ext cx="2748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7" name="Straight Connector 225"/>
              <p:cNvCxnSpPr/>
              <p:nvPr/>
            </p:nvCxnSpPr>
            <p:spPr>
              <a:xfrm>
                <a:off x="920396" y="1677702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8" name="Straight Connector 226"/>
              <p:cNvCxnSpPr/>
              <p:nvPr/>
            </p:nvCxnSpPr>
            <p:spPr>
              <a:xfrm>
                <a:off x="867714" y="1720976"/>
                <a:ext cx="2748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9" name="Straight Connector 227"/>
              <p:cNvCxnSpPr/>
              <p:nvPr/>
            </p:nvCxnSpPr>
            <p:spPr>
              <a:xfrm>
                <a:off x="867714" y="1775639"/>
                <a:ext cx="2748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0" name="Straight Connector 228"/>
              <p:cNvCxnSpPr/>
              <p:nvPr/>
            </p:nvCxnSpPr>
            <p:spPr>
              <a:xfrm>
                <a:off x="867714" y="1818914"/>
                <a:ext cx="2748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5" name="Group 229"/>
            <p:cNvGrpSpPr>
              <a:grpSpLocks/>
            </p:cNvGrpSpPr>
            <p:nvPr/>
          </p:nvGrpSpPr>
          <p:grpSpPr bwMode="auto">
            <a:xfrm>
              <a:off x="2375414" y="2965876"/>
              <a:ext cx="287743" cy="408921"/>
              <a:chOff x="838200" y="1371600"/>
              <a:chExt cx="381000" cy="533400"/>
            </a:xfrm>
          </p:grpSpPr>
          <p:sp>
            <p:nvSpPr>
              <p:cNvPr id="391" name="Folded Corner 230"/>
              <p:cNvSpPr/>
              <p:nvPr/>
            </p:nvSpPr>
            <p:spPr>
              <a:xfrm>
                <a:off x="818979" y="1374791"/>
                <a:ext cx="400833" cy="530683"/>
              </a:xfrm>
              <a:prstGeom prst="foldedCorner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92" name="Straight Connector 231"/>
              <p:cNvCxnSpPr/>
              <p:nvPr/>
            </p:nvCxnSpPr>
            <p:spPr>
              <a:xfrm>
                <a:off x="912888" y="1449951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3" name="Straight Connector 232"/>
              <p:cNvCxnSpPr/>
              <p:nvPr/>
            </p:nvCxnSpPr>
            <p:spPr>
              <a:xfrm>
                <a:off x="912888" y="1493227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4" name="Straight Connector 233"/>
              <p:cNvCxnSpPr/>
              <p:nvPr/>
            </p:nvCxnSpPr>
            <p:spPr>
              <a:xfrm>
                <a:off x="912888" y="1536500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5" name="Straight Connector 234"/>
              <p:cNvCxnSpPr/>
              <p:nvPr/>
            </p:nvCxnSpPr>
            <p:spPr>
              <a:xfrm>
                <a:off x="912888" y="1588886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6" name="Straight Connector 235"/>
              <p:cNvCxnSpPr/>
              <p:nvPr/>
            </p:nvCxnSpPr>
            <p:spPr>
              <a:xfrm>
                <a:off x="912888" y="163443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7" name="Straight Connector 236"/>
              <p:cNvCxnSpPr/>
              <p:nvPr/>
            </p:nvCxnSpPr>
            <p:spPr>
              <a:xfrm>
                <a:off x="917469" y="1677712"/>
                <a:ext cx="23133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8" name="Straight Connector 237"/>
              <p:cNvCxnSpPr/>
              <p:nvPr/>
            </p:nvCxnSpPr>
            <p:spPr>
              <a:xfrm>
                <a:off x="912888" y="1723265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9" name="Straight Connector 238"/>
              <p:cNvCxnSpPr/>
              <p:nvPr/>
            </p:nvCxnSpPr>
            <p:spPr>
              <a:xfrm>
                <a:off x="912888" y="1771095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0" name="Straight Connector 239"/>
              <p:cNvCxnSpPr/>
              <p:nvPr/>
            </p:nvCxnSpPr>
            <p:spPr>
              <a:xfrm>
                <a:off x="912888" y="1816647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6" name="Group 339"/>
            <p:cNvGrpSpPr>
              <a:grpSpLocks/>
            </p:cNvGrpSpPr>
            <p:nvPr/>
          </p:nvGrpSpPr>
          <p:grpSpPr bwMode="auto">
            <a:xfrm>
              <a:off x="2053819" y="2293677"/>
              <a:ext cx="287743" cy="408921"/>
              <a:chOff x="838200" y="1371600"/>
              <a:chExt cx="381000" cy="533400"/>
            </a:xfrm>
          </p:grpSpPr>
          <p:sp>
            <p:nvSpPr>
              <p:cNvPr id="381" name="Folded Corner 340"/>
              <p:cNvSpPr/>
              <p:nvPr/>
            </p:nvSpPr>
            <p:spPr>
              <a:xfrm>
                <a:off x="837096" y="1372455"/>
                <a:ext cx="384800" cy="530683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82" name="Straight Connector 341"/>
              <p:cNvCxnSpPr/>
              <p:nvPr/>
            </p:nvCxnSpPr>
            <p:spPr>
              <a:xfrm>
                <a:off x="912681" y="1447616"/>
                <a:ext cx="23133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3" name="Straight Connector 342"/>
              <p:cNvCxnSpPr/>
              <p:nvPr/>
            </p:nvCxnSpPr>
            <p:spPr>
              <a:xfrm>
                <a:off x="912681" y="1490891"/>
                <a:ext cx="231339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4" name="Straight Connector 343"/>
              <p:cNvCxnSpPr/>
              <p:nvPr/>
            </p:nvCxnSpPr>
            <p:spPr>
              <a:xfrm>
                <a:off x="912681" y="1538720"/>
                <a:ext cx="23133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5" name="Straight Connector 344"/>
              <p:cNvCxnSpPr/>
              <p:nvPr/>
            </p:nvCxnSpPr>
            <p:spPr>
              <a:xfrm>
                <a:off x="912681" y="1588827"/>
                <a:ext cx="23133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6" name="Straight Connector 345"/>
              <p:cNvCxnSpPr/>
              <p:nvPr/>
            </p:nvCxnSpPr>
            <p:spPr>
              <a:xfrm>
                <a:off x="912681" y="1632103"/>
                <a:ext cx="23133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7" name="Straight Connector 346"/>
              <p:cNvCxnSpPr/>
              <p:nvPr/>
            </p:nvCxnSpPr>
            <p:spPr>
              <a:xfrm>
                <a:off x="921843" y="1675377"/>
                <a:ext cx="22675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8" name="Straight Connector 347"/>
              <p:cNvCxnSpPr/>
              <p:nvPr/>
            </p:nvCxnSpPr>
            <p:spPr>
              <a:xfrm>
                <a:off x="912681" y="1718652"/>
                <a:ext cx="231339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9" name="Straight Connector 348"/>
              <p:cNvCxnSpPr/>
              <p:nvPr/>
            </p:nvCxnSpPr>
            <p:spPr>
              <a:xfrm>
                <a:off x="912681" y="1775592"/>
                <a:ext cx="23133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0" name="Straight Connector 349"/>
              <p:cNvCxnSpPr/>
              <p:nvPr/>
            </p:nvCxnSpPr>
            <p:spPr>
              <a:xfrm>
                <a:off x="912681" y="1816589"/>
                <a:ext cx="23133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7" name="Group 350"/>
            <p:cNvGrpSpPr>
              <a:grpSpLocks/>
            </p:cNvGrpSpPr>
            <p:nvPr/>
          </p:nvGrpSpPr>
          <p:grpSpPr bwMode="auto">
            <a:xfrm>
              <a:off x="2189228" y="2428117"/>
              <a:ext cx="287743" cy="408921"/>
              <a:chOff x="838200" y="1371600"/>
              <a:chExt cx="381000" cy="533400"/>
            </a:xfrm>
          </p:grpSpPr>
          <p:sp>
            <p:nvSpPr>
              <p:cNvPr id="371" name="Folded Corner 351"/>
              <p:cNvSpPr/>
              <p:nvPr/>
            </p:nvSpPr>
            <p:spPr>
              <a:xfrm>
                <a:off x="838748" y="1370190"/>
                <a:ext cx="361896" cy="535238"/>
              </a:xfrm>
              <a:prstGeom prst="foldedCorner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72" name="Straight Connector 352"/>
              <p:cNvCxnSpPr/>
              <p:nvPr/>
            </p:nvCxnSpPr>
            <p:spPr>
              <a:xfrm>
                <a:off x="914335" y="1447628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3" name="Straight Connector 353"/>
              <p:cNvCxnSpPr/>
              <p:nvPr/>
            </p:nvCxnSpPr>
            <p:spPr>
              <a:xfrm>
                <a:off x="914335" y="1490902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4" name="Straight Connector 354"/>
              <p:cNvCxnSpPr/>
              <p:nvPr/>
            </p:nvCxnSpPr>
            <p:spPr>
              <a:xfrm>
                <a:off x="914335" y="1536455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5" name="Straight Connector 355"/>
              <p:cNvCxnSpPr/>
              <p:nvPr/>
            </p:nvCxnSpPr>
            <p:spPr>
              <a:xfrm>
                <a:off x="914335" y="1588840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6" name="Straight Connector 356"/>
              <p:cNvCxnSpPr/>
              <p:nvPr/>
            </p:nvCxnSpPr>
            <p:spPr>
              <a:xfrm>
                <a:off x="914335" y="1632114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7" name="Straight Connector 357"/>
              <p:cNvCxnSpPr/>
              <p:nvPr/>
            </p:nvCxnSpPr>
            <p:spPr>
              <a:xfrm>
                <a:off x="921205" y="1677666"/>
                <a:ext cx="22675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8" name="Straight Connector 358"/>
              <p:cNvCxnSpPr/>
              <p:nvPr/>
            </p:nvCxnSpPr>
            <p:spPr>
              <a:xfrm>
                <a:off x="914335" y="1720942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9" name="Straight Connector 359"/>
              <p:cNvCxnSpPr/>
              <p:nvPr/>
            </p:nvCxnSpPr>
            <p:spPr>
              <a:xfrm>
                <a:off x="914335" y="1773326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0" name="Straight Connector 360"/>
              <p:cNvCxnSpPr/>
              <p:nvPr/>
            </p:nvCxnSpPr>
            <p:spPr>
              <a:xfrm>
                <a:off x="914335" y="1816601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8" name="Group 361"/>
            <p:cNvGrpSpPr>
              <a:grpSpLocks/>
            </p:cNvGrpSpPr>
            <p:nvPr/>
          </p:nvGrpSpPr>
          <p:grpSpPr bwMode="auto">
            <a:xfrm>
              <a:off x="2324636" y="2562557"/>
              <a:ext cx="287743" cy="408921"/>
              <a:chOff x="838200" y="1371600"/>
              <a:chExt cx="381000" cy="533400"/>
            </a:xfrm>
          </p:grpSpPr>
          <p:sp>
            <p:nvSpPr>
              <p:cNvPr id="361" name="Folded Corner 362"/>
              <p:cNvSpPr/>
              <p:nvPr/>
            </p:nvSpPr>
            <p:spPr>
              <a:xfrm>
                <a:off x="806045" y="1372478"/>
                <a:ext cx="366477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62" name="Straight Connector 363"/>
              <p:cNvCxnSpPr/>
              <p:nvPr/>
            </p:nvCxnSpPr>
            <p:spPr>
              <a:xfrm>
                <a:off x="867889" y="1449917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3" name="Straight Connector 364"/>
              <p:cNvCxnSpPr/>
              <p:nvPr/>
            </p:nvCxnSpPr>
            <p:spPr>
              <a:xfrm>
                <a:off x="867889" y="1493191"/>
                <a:ext cx="226757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4" name="Straight Connector 365"/>
              <p:cNvCxnSpPr/>
              <p:nvPr/>
            </p:nvCxnSpPr>
            <p:spPr>
              <a:xfrm>
                <a:off x="867889" y="1541021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5" name="Straight Connector 366"/>
              <p:cNvCxnSpPr/>
              <p:nvPr/>
            </p:nvCxnSpPr>
            <p:spPr>
              <a:xfrm>
                <a:off x="867889" y="1588850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6" name="Straight Connector 367"/>
              <p:cNvCxnSpPr/>
              <p:nvPr/>
            </p:nvCxnSpPr>
            <p:spPr>
              <a:xfrm>
                <a:off x="867889" y="1634403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7" name="Straight Connector 368"/>
              <p:cNvCxnSpPr/>
              <p:nvPr/>
            </p:nvCxnSpPr>
            <p:spPr>
              <a:xfrm>
                <a:off x="872470" y="167767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8" name="Straight Connector 369"/>
              <p:cNvCxnSpPr/>
              <p:nvPr/>
            </p:nvCxnSpPr>
            <p:spPr>
              <a:xfrm>
                <a:off x="867889" y="1723230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9" name="Straight Connector 370"/>
              <p:cNvCxnSpPr/>
              <p:nvPr/>
            </p:nvCxnSpPr>
            <p:spPr>
              <a:xfrm>
                <a:off x="867889" y="1773338"/>
                <a:ext cx="226757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70" name="Straight Connector 371"/>
              <p:cNvCxnSpPr/>
              <p:nvPr/>
            </p:nvCxnSpPr>
            <p:spPr>
              <a:xfrm>
                <a:off x="867889" y="1816611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19" name="Group 372"/>
            <p:cNvGrpSpPr>
              <a:grpSpLocks/>
            </p:cNvGrpSpPr>
            <p:nvPr/>
          </p:nvGrpSpPr>
          <p:grpSpPr bwMode="auto">
            <a:xfrm>
              <a:off x="2460045" y="2696996"/>
              <a:ext cx="287743" cy="408921"/>
              <a:chOff x="838200" y="1371600"/>
              <a:chExt cx="381000" cy="533400"/>
            </a:xfrm>
          </p:grpSpPr>
          <p:sp>
            <p:nvSpPr>
              <p:cNvPr id="351" name="Folded Corner 373"/>
              <p:cNvSpPr/>
              <p:nvPr/>
            </p:nvSpPr>
            <p:spPr>
              <a:xfrm>
                <a:off x="791666" y="1372490"/>
                <a:ext cx="428320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52" name="Straight Connector 374"/>
              <p:cNvCxnSpPr/>
              <p:nvPr/>
            </p:nvCxnSpPr>
            <p:spPr>
              <a:xfrm>
                <a:off x="867253" y="1447651"/>
                <a:ext cx="27714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3" name="Straight Connector 375"/>
              <p:cNvCxnSpPr/>
              <p:nvPr/>
            </p:nvCxnSpPr>
            <p:spPr>
              <a:xfrm>
                <a:off x="867253" y="1490925"/>
                <a:ext cx="27714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4" name="Straight Connector 376"/>
              <p:cNvCxnSpPr/>
              <p:nvPr/>
            </p:nvCxnSpPr>
            <p:spPr>
              <a:xfrm>
                <a:off x="867253" y="1536478"/>
                <a:ext cx="27714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5" name="Straight Connector 377"/>
              <p:cNvCxnSpPr/>
              <p:nvPr/>
            </p:nvCxnSpPr>
            <p:spPr>
              <a:xfrm>
                <a:off x="867253" y="1586585"/>
                <a:ext cx="27714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6" name="Straight Connector 378"/>
              <p:cNvCxnSpPr/>
              <p:nvPr/>
            </p:nvCxnSpPr>
            <p:spPr>
              <a:xfrm>
                <a:off x="867253" y="1632137"/>
                <a:ext cx="27714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7" name="Straight Connector 379"/>
              <p:cNvCxnSpPr/>
              <p:nvPr/>
            </p:nvCxnSpPr>
            <p:spPr>
              <a:xfrm>
                <a:off x="876415" y="1675413"/>
                <a:ext cx="274857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8" name="Straight Connector 380"/>
              <p:cNvCxnSpPr/>
              <p:nvPr/>
            </p:nvCxnSpPr>
            <p:spPr>
              <a:xfrm>
                <a:off x="867253" y="1718686"/>
                <a:ext cx="27714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9" name="Straight Connector 381"/>
              <p:cNvCxnSpPr/>
              <p:nvPr/>
            </p:nvCxnSpPr>
            <p:spPr>
              <a:xfrm>
                <a:off x="867253" y="1771072"/>
                <a:ext cx="27714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0" name="Straight Connector 382"/>
              <p:cNvCxnSpPr/>
              <p:nvPr/>
            </p:nvCxnSpPr>
            <p:spPr>
              <a:xfrm>
                <a:off x="867253" y="1814346"/>
                <a:ext cx="27714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0" name="Group 383"/>
            <p:cNvGrpSpPr>
              <a:grpSpLocks/>
            </p:cNvGrpSpPr>
            <p:nvPr/>
          </p:nvGrpSpPr>
          <p:grpSpPr bwMode="auto">
            <a:xfrm>
              <a:off x="2595453" y="2831436"/>
              <a:ext cx="287743" cy="408921"/>
              <a:chOff x="838200" y="1371600"/>
              <a:chExt cx="381000" cy="533400"/>
            </a:xfrm>
          </p:grpSpPr>
          <p:sp>
            <p:nvSpPr>
              <p:cNvPr id="341" name="Folded Corner 384"/>
              <p:cNvSpPr/>
              <p:nvPr/>
            </p:nvSpPr>
            <p:spPr>
              <a:xfrm>
                <a:off x="839131" y="1372502"/>
                <a:ext cx="380219" cy="535238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42" name="Straight Connector 385"/>
              <p:cNvCxnSpPr/>
              <p:nvPr/>
            </p:nvCxnSpPr>
            <p:spPr>
              <a:xfrm>
                <a:off x="917007" y="1447663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3" name="Straight Connector 386"/>
              <p:cNvCxnSpPr/>
              <p:nvPr/>
            </p:nvCxnSpPr>
            <p:spPr>
              <a:xfrm>
                <a:off x="917007" y="1490938"/>
                <a:ext cx="2267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4" name="Straight Connector 387"/>
              <p:cNvCxnSpPr/>
              <p:nvPr/>
            </p:nvCxnSpPr>
            <p:spPr>
              <a:xfrm>
                <a:off x="917007" y="1536490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5" name="Straight Connector 388"/>
              <p:cNvCxnSpPr/>
              <p:nvPr/>
            </p:nvCxnSpPr>
            <p:spPr>
              <a:xfrm>
                <a:off x="917007" y="1586598"/>
                <a:ext cx="2267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6" name="Straight Connector 389"/>
              <p:cNvCxnSpPr/>
              <p:nvPr/>
            </p:nvCxnSpPr>
            <p:spPr>
              <a:xfrm>
                <a:off x="917007" y="1634427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7" name="Straight Connector 390"/>
              <p:cNvCxnSpPr/>
              <p:nvPr/>
            </p:nvCxnSpPr>
            <p:spPr>
              <a:xfrm>
                <a:off x="923878" y="1677702"/>
                <a:ext cx="22446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8" name="Straight Connector 391"/>
              <p:cNvCxnSpPr/>
              <p:nvPr/>
            </p:nvCxnSpPr>
            <p:spPr>
              <a:xfrm>
                <a:off x="917007" y="1720976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9" name="Straight Connector 392"/>
              <p:cNvCxnSpPr/>
              <p:nvPr/>
            </p:nvCxnSpPr>
            <p:spPr>
              <a:xfrm>
                <a:off x="917007" y="1775639"/>
                <a:ext cx="226757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0" name="Straight Connector 393"/>
              <p:cNvCxnSpPr/>
              <p:nvPr/>
            </p:nvCxnSpPr>
            <p:spPr>
              <a:xfrm>
                <a:off x="917007" y="1818914"/>
                <a:ext cx="2267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1" name="Group 394"/>
            <p:cNvGrpSpPr>
              <a:grpSpLocks/>
            </p:cNvGrpSpPr>
            <p:nvPr/>
          </p:nvGrpSpPr>
          <p:grpSpPr bwMode="auto">
            <a:xfrm>
              <a:off x="2730862" y="2965876"/>
              <a:ext cx="287743" cy="408921"/>
              <a:chOff x="838200" y="1371600"/>
              <a:chExt cx="381000" cy="533400"/>
            </a:xfrm>
          </p:grpSpPr>
          <p:sp>
            <p:nvSpPr>
              <p:cNvPr id="331" name="Folded Corner 395"/>
              <p:cNvSpPr/>
              <p:nvPr/>
            </p:nvSpPr>
            <p:spPr>
              <a:xfrm>
                <a:off x="836203" y="1374791"/>
                <a:ext cx="382511" cy="530683"/>
              </a:xfrm>
              <a:prstGeom prst="foldedCorner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32" name="Straight Connector 396"/>
              <p:cNvCxnSpPr/>
              <p:nvPr/>
            </p:nvCxnSpPr>
            <p:spPr>
              <a:xfrm>
                <a:off x="911790" y="1449951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3" name="Straight Connector 397"/>
              <p:cNvCxnSpPr/>
              <p:nvPr/>
            </p:nvCxnSpPr>
            <p:spPr>
              <a:xfrm>
                <a:off x="911790" y="1493227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4" name="Straight Connector 398"/>
              <p:cNvCxnSpPr/>
              <p:nvPr/>
            </p:nvCxnSpPr>
            <p:spPr>
              <a:xfrm>
                <a:off x="911790" y="1536500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5" name="Straight Connector 399"/>
              <p:cNvCxnSpPr/>
              <p:nvPr/>
            </p:nvCxnSpPr>
            <p:spPr>
              <a:xfrm>
                <a:off x="911790" y="1588886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6" name="Straight Connector 400"/>
              <p:cNvCxnSpPr/>
              <p:nvPr/>
            </p:nvCxnSpPr>
            <p:spPr>
              <a:xfrm>
                <a:off x="911790" y="163443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7" name="Straight Connector 401"/>
              <p:cNvCxnSpPr/>
              <p:nvPr/>
            </p:nvCxnSpPr>
            <p:spPr>
              <a:xfrm>
                <a:off x="916371" y="1677712"/>
                <a:ext cx="23362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8" name="Straight Connector 402"/>
              <p:cNvCxnSpPr/>
              <p:nvPr/>
            </p:nvCxnSpPr>
            <p:spPr>
              <a:xfrm>
                <a:off x="911790" y="1723265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9" name="Straight Connector 403"/>
              <p:cNvCxnSpPr/>
              <p:nvPr/>
            </p:nvCxnSpPr>
            <p:spPr>
              <a:xfrm>
                <a:off x="911790" y="1771095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40" name="Straight Connector 404"/>
              <p:cNvCxnSpPr/>
              <p:nvPr/>
            </p:nvCxnSpPr>
            <p:spPr>
              <a:xfrm>
                <a:off x="911790" y="1816647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2" name="Group 515"/>
            <p:cNvGrpSpPr>
              <a:grpSpLocks/>
            </p:cNvGrpSpPr>
            <p:nvPr/>
          </p:nvGrpSpPr>
          <p:grpSpPr bwMode="auto">
            <a:xfrm>
              <a:off x="2437477" y="2293677"/>
              <a:ext cx="287743" cy="408921"/>
              <a:chOff x="838200" y="1371600"/>
              <a:chExt cx="381000" cy="533400"/>
            </a:xfrm>
          </p:grpSpPr>
          <p:sp>
            <p:nvSpPr>
              <p:cNvPr id="321" name="Folded Corner 516"/>
              <p:cNvSpPr/>
              <p:nvPr/>
            </p:nvSpPr>
            <p:spPr>
              <a:xfrm>
                <a:off x="789482" y="1372455"/>
                <a:ext cx="430610" cy="530683"/>
              </a:xfrm>
              <a:prstGeom prst="foldedCorner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22" name="Straight Connector 517"/>
              <p:cNvCxnSpPr/>
              <p:nvPr/>
            </p:nvCxnSpPr>
            <p:spPr>
              <a:xfrm>
                <a:off x="867358" y="1447616"/>
                <a:ext cx="27714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3" name="Straight Connector 518"/>
              <p:cNvCxnSpPr/>
              <p:nvPr/>
            </p:nvCxnSpPr>
            <p:spPr>
              <a:xfrm>
                <a:off x="867358" y="1490891"/>
                <a:ext cx="277149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4" name="Straight Connector 519"/>
              <p:cNvCxnSpPr/>
              <p:nvPr/>
            </p:nvCxnSpPr>
            <p:spPr>
              <a:xfrm>
                <a:off x="867358" y="1538720"/>
                <a:ext cx="27714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5" name="Straight Connector 520"/>
              <p:cNvCxnSpPr/>
              <p:nvPr/>
            </p:nvCxnSpPr>
            <p:spPr>
              <a:xfrm>
                <a:off x="867358" y="1588827"/>
                <a:ext cx="27714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6" name="Straight Connector 521"/>
              <p:cNvCxnSpPr/>
              <p:nvPr/>
            </p:nvCxnSpPr>
            <p:spPr>
              <a:xfrm>
                <a:off x="867358" y="1632103"/>
                <a:ext cx="27714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7" name="Straight Connector 522"/>
              <p:cNvCxnSpPr/>
              <p:nvPr/>
            </p:nvCxnSpPr>
            <p:spPr>
              <a:xfrm>
                <a:off x="876520" y="1675377"/>
                <a:ext cx="27714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8" name="Straight Connector 523"/>
              <p:cNvCxnSpPr/>
              <p:nvPr/>
            </p:nvCxnSpPr>
            <p:spPr>
              <a:xfrm>
                <a:off x="867358" y="1718652"/>
                <a:ext cx="277149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9" name="Straight Connector 524"/>
              <p:cNvCxnSpPr/>
              <p:nvPr/>
            </p:nvCxnSpPr>
            <p:spPr>
              <a:xfrm>
                <a:off x="867358" y="1775592"/>
                <a:ext cx="27714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0" name="Straight Connector 525"/>
              <p:cNvCxnSpPr/>
              <p:nvPr/>
            </p:nvCxnSpPr>
            <p:spPr>
              <a:xfrm>
                <a:off x="867358" y="1816589"/>
                <a:ext cx="27714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3" name="Group 526"/>
            <p:cNvGrpSpPr>
              <a:grpSpLocks/>
            </p:cNvGrpSpPr>
            <p:nvPr/>
          </p:nvGrpSpPr>
          <p:grpSpPr bwMode="auto">
            <a:xfrm>
              <a:off x="2546689" y="2428928"/>
              <a:ext cx="314492" cy="407708"/>
              <a:chOff x="803514" y="1372659"/>
              <a:chExt cx="416418" cy="531818"/>
            </a:xfrm>
          </p:grpSpPr>
          <p:sp>
            <p:nvSpPr>
              <p:cNvPr id="311" name="Folded Corner 527"/>
              <p:cNvSpPr/>
              <p:nvPr/>
            </p:nvSpPr>
            <p:spPr>
              <a:xfrm>
                <a:off x="834656" y="1372467"/>
                <a:ext cx="384801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12" name="Straight Connector 528"/>
              <p:cNvCxnSpPr/>
              <p:nvPr/>
            </p:nvCxnSpPr>
            <p:spPr>
              <a:xfrm>
                <a:off x="910243" y="1449906"/>
                <a:ext cx="23133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3" name="Straight Connector 529"/>
              <p:cNvCxnSpPr/>
              <p:nvPr/>
            </p:nvCxnSpPr>
            <p:spPr>
              <a:xfrm>
                <a:off x="910243" y="1493181"/>
                <a:ext cx="2313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4" name="Straight Connector 530"/>
              <p:cNvCxnSpPr/>
              <p:nvPr/>
            </p:nvCxnSpPr>
            <p:spPr>
              <a:xfrm>
                <a:off x="910243" y="1538733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5" name="Straight Connector 531"/>
              <p:cNvCxnSpPr/>
              <p:nvPr/>
            </p:nvCxnSpPr>
            <p:spPr>
              <a:xfrm>
                <a:off x="910243" y="1588841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6" name="Straight Connector 532"/>
              <p:cNvCxnSpPr/>
              <p:nvPr/>
            </p:nvCxnSpPr>
            <p:spPr>
              <a:xfrm>
                <a:off x="800299" y="1632115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7" name="Straight Connector 533"/>
              <p:cNvCxnSpPr/>
              <p:nvPr/>
            </p:nvCxnSpPr>
            <p:spPr>
              <a:xfrm>
                <a:off x="919405" y="1677667"/>
                <a:ext cx="2267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8" name="Straight Connector 534"/>
              <p:cNvCxnSpPr/>
              <p:nvPr/>
            </p:nvCxnSpPr>
            <p:spPr>
              <a:xfrm>
                <a:off x="910243" y="1720942"/>
                <a:ext cx="2313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9" name="Straight Connector 535"/>
              <p:cNvCxnSpPr/>
              <p:nvPr/>
            </p:nvCxnSpPr>
            <p:spPr>
              <a:xfrm>
                <a:off x="910243" y="1771050"/>
                <a:ext cx="23133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20" name="Straight Connector 536"/>
              <p:cNvCxnSpPr/>
              <p:nvPr/>
            </p:nvCxnSpPr>
            <p:spPr>
              <a:xfrm>
                <a:off x="910243" y="1816602"/>
                <a:ext cx="2313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4" name="Group 537"/>
            <p:cNvGrpSpPr>
              <a:grpSpLocks/>
            </p:cNvGrpSpPr>
            <p:nvPr/>
          </p:nvGrpSpPr>
          <p:grpSpPr bwMode="auto">
            <a:xfrm>
              <a:off x="2707703" y="2562603"/>
              <a:ext cx="287770" cy="409379"/>
              <a:chOff x="837420" y="1371661"/>
              <a:chExt cx="381036" cy="533997"/>
            </a:xfrm>
          </p:grpSpPr>
          <p:sp>
            <p:nvSpPr>
              <p:cNvPr id="301" name="Folded Corner 538"/>
              <p:cNvSpPr/>
              <p:nvPr/>
            </p:nvSpPr>
            <p:spPr>
              <a:xfrm>
                <a:off x="708045" y="1372479"/>
                <a:ext cx="464968" cy="532961"/>
              </a:xfrm>
              <a:prstGeom prst="foldedCorner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302" name="Straight Connector 539"/>
              <p:cNvCxnSpPr/>
              <p:nvPr/>
            </p:nvCxnSpPr>
            <p:spPr>
              <a:xfrm>
                <a:off x="866088" y="1449918"/>
                <a:ext cx="22904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3" name="Straight Connector 540"/>
              <p:cNvCxnSpPr/>
              <p:nvPr/>
            </p:nvCxnSpPr>
            <p:spPr>
              <a:xfrm>
                <a:off x="866088" y="1493191"/>
                <a:ext cx="22904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4" name="Straight Connector 541"/>
              <p:cNvCxnSpPr/>
              <p:nvPr/>
            </p:nvCxnSpPr>
            <p:spPr>
              <a:xfrm>
                <a:off x="866088" y="1538744"/>
                <a:ext cx="22904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5" name="Straight Connector 542"/>
              <p:cNvCxnSpPr/>
              <p:nvPr/>
            </p:nvCxnSpPr>
            <p:spPr>
              <a:xfrm>
                <a:off x="866088" y="1586574"/>
                <a:ext cx="229049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6" name="Straight Connector 543"/>
              <p:cNvCxnSpPr/>
              <p:nvPr/>
            </p:nvCxnSpPr>
            <p:spPr>
              <a:xfrm>
                <a:off x="866088" y="1634403"/>
                <a:ext cx="22904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7" name="Straight Connector 544"/>
              <p:cNvCxnSpPr/>
              <p:nvPr/>
            </p:nvCxnSpPr>
            <p:spPr>
              <a:xfrm>
                <a:off x="875249" y="1675400"/>
                <a:ext cx="22675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8" name="Straight Connector 545"/>
              <p:cNvCxnSpPr/>
              <p:nvPr/>
            </p:nvCxnSpPr>
            <p:spPr>
              <a:xfrm>
                <a:off x="866088" y="1718676"/>
                <a:ext cx="229049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9" name="Straight Connector 546"/>
              <p:cNvCxnSpPr/>
              <p:nvPr/>
            </p:nvCxnSpPr>
            <p:spPr>
              <a:xfrm>
                <a:off x="866088" y="1773338"/>
                <a:ext cx="229049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10" name="Straight Connector 547"/>
              <p:cNvCxnSpPr/>
              <p:nvPr/>
            </p:nvCxnSpPr>
            <p:spPr>
              <a:xfrm>
                <a:off x="866088" y="1816612"/>
                <a:ext cx="229049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5" name="Group 548"/>
            <p:cNvGrpSpPr>
              <a:grpSpLocks/>
            </p:cNvGrpSpPr>
            <p:nvPr/>
          </p:nvGrpSpPr>
          <p:grpSpPr bwMode="auto">
            <a:xfrm>
              <a:off x="2843702" y="2696996"/>
              <a:ext cx="287743" cy="408921"/>
              <a:chOff x="838200" y="1371600"/>
              <a:chExt cx="381000" cy="533400"/>
            </a:xfrm>
          </p:grpSpPr>
          <p:sp>
            <p:nvSpPr>
              <p:cNvPr id="291" name="Folded Corner 549"/>
              <p:cNvSpPr/>
              <p:nvPr/>
            </p:nvSpPr>
            <p:spPr>
              <a:xfrm>
                <a:off x="837963" y="1372490"/>
                <a:ext cx="380219" cy="532961"/>
              </a:xfrm>
              <a:prstGeom prst="foldedCorner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92" name="Straight Connector 550"/>
              <p:cNvCxnSpPr/>
              <p:nvPr/>
            </p:nvCxnSpPr>
            <p:spPr>
              <a:xfrm>
                <a:off x="913550" y="1447651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3" name="Straight Connector 551"/>
              <p:cNvCxnSpPr/>
              <p:nvPr/>
            </p:nvCxnSpPr>
            <p:spPr>
              <a:xfrm>
                <a:off x="913550" y="1490925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4" name="Straight Connector 552"/>
              <p:cNvCxnSpPr/>
              <p:nvPr/>
            </p:nvCxnSpPr>
            <p:spPr>
              <a:xfrm>
                <a:off x="913550" y="153647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5" name="Straight Connector 553"/>
              <p:cNvCxnSpPr/>
              <p:nvPr/>
            </p:nvCxnSpPr>
            <p:spPr>
              <a:xfrm>
                <a:off x="913550" y="1586585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6" name="Straight Connector 554"/>
              <p:cNvCxnSpPr/>
              <p:nvPr/>
            </p:nvCxnSpPr>
            <p:spPr>
              <a:xfrm>
                <a:off x="913550" y="1632137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7" name="Straight Connector 555"/>
              <p:cNvCxnSpPr/>
              <p:nvPr/>
            </p:nvCxnSpPr>
            <p:spPr>
              <a:xfrm>
                <a:off x="918131" y="1675413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8" name="Straight Connector 556"/>
              <p:cNvCxnSpPr/>
              <p:nvPr/>
            </p:nvCxnSpPr>
            <p:spPr>
              <a:xfrm>
                <a:off x="913550" y="1718686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9" name="Straight Connector 557"/>
              <p:cNvCxnSpPr/>
              <p:nvPr/>
            </p:nvCxnSpPr>
            <p:spPr>
              <a:xfrm>
                <a:off x="913550" y="1771072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0" name="Straight Connector 558"/>
              <p:cNvCxnSpPr/>
              <p:nvPr/>
            </p:nvCxnSpPr>
            <p:spPr>
              <a:xfrm>
                <a:off x="913550" y="1814346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6" name="Group 559"/>
            <p:cNvGrpSpPr>
              <a:grpSpLocks/>
            </p:cNvGrpSpPr>
            <p:nvPr/>
          </p:nvGrpSpPr>
          <p:grpSpPr bwMode="auto">
            <a:xfrm>
              <a:off x="2979111" y="2831436"/>
              <a:ext cx="287743" cy="408921"/>
              <a:chOff x="838200" y="1371600"/>
              <a:chExt cx="381000" cy="533400"/>
            </a:xfrm>
          </p:grpSpPr>
          <p:sp>
            <p:nvSpPr>
              <p:cNvPr id="281" name="Folded Corner 560"/>
              <p:cNvSpPr/>
              <p:nvPr/>
            </p:nvSpPr>
            <p:spPr>
              <a:xfrm>
                <a:off x="837326" y="1372502"/>
                <a:ext cx="336701" cy="535238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82" name="Straight Connector 561"/>
              <p:cNvCxnSpPr/>
              <p:nvPr/>
            </p:nvCxnSpPr>
            <p:spPr>
              <a:xfrm>
                <a:off x="915202" y="1447663"/>
                <a:ext cx="18323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3" name="Straight Connector 562"/>
              <p:cNvCxnSpPr/>
              <p:nvPr/>
            </p:nvCxnSpPr>
            <p:spPr>
              <a:xfrm>
                <a:off x="915202" y="1490938"/>
                <a:ext cx="1832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4" name="Straight Connector 563"/>
              <p:cNvCxnSpPr/>
              <p:nvPr/>
            </p:nvCxnSpPr>
            <p:spPr>
              <a:xfrm>
                <a:off x="915202" y="1536490"/>
                <a:ext cx="1832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5" name="Straight Connector 564"/>
              <p:cNvCxnSpPr/>
              <p:nvPr/>
            </p:nvCxnSpPr>
            <p:spPr>
              <a:xfrm>
                <a:off x="915202" y="1586598"/>
                <a:ext cx="1832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6" name="Straight Connector 565"/>
              <p:cNvCxnSpPr/>
              <p:nvPr/>
            </p:nvCxnSpPr>
            <p:spPr>
              <a:xfrm>
                <a:off x="915202" y="1634427"/>
                <a:ext cx="1832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7" name="Straight Connector 566"/>
              <p:cNvCxnSpPr/>
              <p:nvPr/>
            </p:nvCxnSpPr>
            <p:spPr>
              <a:xfrm>
                <a:off x="922074" y="1677702"/>
                <a:ext cx="178657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8" name="Straight Connector 567"/>
              <p:cNvCxnSpPr/>
              <p:nvPr/>
            </p:nvCxnSpPr>
            <p:spPr>
              <a:xfrm>
                <a:off x="915202" y="1720976"/>
                <a:ext cx="18323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9" name="Straight Connector 568"/>
              <p:cNvCxnSpPr/>
              <p:nvPr/>
            </p:nvCxnSpPr>
            <p:spPr>
              <a:xfrm>
                <a:off x="915202" y="1775639"/>
                <a:ext cx="18323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0" name="Straight Connector 569"/>
              <p:cNvCxnSpPr/>
              <p:nvPr/>
            </p:nvCxnSpPr>
            <p:spPr>
              <a:xfrm>
                <a:off x="915202" y="1818914"/>
                <a:ext cx="18323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7" name="Group 570"/>
            <p:cNvGrpSpPr>
              <a:grpSpLocks/>
            </p:cNvGrpSpPr>
            <p:nvPr/>
          </p:nvGrpSpPr>
          <p:grpSpPr bwMode="auto">
            <a:xfrm>
              <a:off x="3114520" y="2965876"/>
              <a:ext cx="287743" cy="408921"/>
              <a:chOff x="838200" y="1371600"/>
              <a:chExt cx="381000" cy="533400"/>
            </a:xfrm>
          </p:grpSpPr>
          <p:sp>
            <p:nvSpPr>
              <p:cNvPr id="271" name="Folded Corner 571"/>
              <p:cNvSpPr/>
              <p:nvPr/>
            </p:nvSpPr>
            <p:spPr>
              <a:xfrm>
                <a:off x="793171" y="1374791"/>
                <a:ext cx="380219" cy="530683"/>
              </a:xfrm>
              <a:prstGeom prst="foldedCorner">
                <a:avLst/>
              </a:prstGeom>
              <a:solidFill>
                <a:srgbClr val="00FFFF"/>
              </a:soli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72" name="Straight Connector 572"/>
              <p:cNvCxnSpPr/>
              <p:nvPr/>
            </p:nvCxnSpPr>
            <p:spPr>
              <a:xfrm>
                <a:off x="868756" y="1449951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3" name="Straight Connector 573"/>
              <p:cNvCxnSpPr/>
              <p:nvPr/>
            </p:nvCxnSpPr>
            <p:spPr>
              <a:xfrm>
                <a:off x="868756" y="1493227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4" name="Straight Connector 574"/>
              <p:cNvCxnSpPr/>
              <p:nvPr/>
            </p:nvCxnSpPr>
            <p:spPr>
              <a:xfrm>
                <a:off x="868756" y="1536500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5" name="Straight Connector 575"/>
              <p:cNvCxnSpPr/>
              <p:nvPr/>
            </p:nvCxnSpPr>
            <p:spPr>
              <a:xfrm>
                <a:off x="868756" y="1588886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6" name="Straight Connector 576"/>
              <p:cNvCxnSpPr/>
              <p:nvPr/>
            </p:nvCxnSpPr>
            <p:spPr>
              <a:xfrm>
                <a:off x="868756" y="163443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7" name="Straight Connector 577"/>
              <p:cNvCxnSpPr/>
              <p:nvPr/>
            </p:nvCxnSpPr>
            <p:spPr>
              <a:xfrm>
                <a:off x="875628" y="1677712"/>
                <a:ext cx="22446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8" name="Straight Connector 578"/>
              <p:cNvCxnSpPr/>
              <p:nvPr/>
            </p:nvCxnSpPr>
            <p:spPr>
              <a:xfrm>
                <a:off x="868756" y="1723265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9" name="Straight Connector 579"/>
              <p:cNvCxnSpPr/>
              <p:nvPr/>
            </p:nvCxnSpPr>
            <p:spPr>
              <a:xfrm>
                <a:off x="868756" y="1771095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0" name="Straight Connector 580"/>
              <p:cNvCxnSpPr/>
              <p:nvPr/>
            </p:nvCxnSpPr>
            <p:spPr>
              <a:xfrm>
                <a:off x="868756" y="1816647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6428" name="Group 691"/>
            <p:cNvGrpSpPr>
              <a:grpSpLocks/>
            </p:cNvGrpSpPr>
            <p:nvPr/>
          </p:nvGrpSpPr>
          <p:grpSpPr bwMode="auto">
            <a:xfrm>
              <a:off x="2821134" y="2276872"/>
              <a:ext cx="287743" cy="408921"/>
              <a:chOff x="838200" y="1371600"/>
              <a:chExt cx="381000" cy="533400"/>
            </a:xfrm>
          </p:grpSpPr>
          <p:sp>
            <p:nvSpPr>
              <p:cNvPr id="261" name="Folded Corner 692"/>
              <p:cNvSpPr/>
              <p:nvPr/>
            </p:nvSpPr>
            <p:spPr>
              <a:xfrm>
                <a:off x="838070" y="1371600"/>
                <a:ext cx="380219" cy="532961"/>
              </a:xfrm>
              <a:prstGeom prst="foldedCorner">
                <a:avLst/>
              </a:prstGeom>
              <a:gradFill rotWithShape="1">
                <a:gsLst>
                  <a:gs pos="0">
                    <a:srgbClr val="BBE0E3">
                      <a:tint val="100000"/>
                      <a:shade val="100000"/>
                      <a:satMod val="130000"/>
                    </a:srgbClr>
                  </a:gs>
                  <a:gs pos="100000">
                    <a:srgbClr val="BBE0E3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BBE0E3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kern="0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262" name="Straight Connector 693"/>
              <p:cNvCxnSpPr/>
              <p:nvPr/>
            </p:nvCxnSpPr>
            <p:spPr>
              <a:xfrm>
                <a:off x="913655" y="1449039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3" name="Straight Connector 694"/>
              <p:cNvCxnSpPr/>
              <p:nvPr/>
            </p:nvCxnSpPr>
            <p:spPr>
              <a:xfrm>
                <a:off x="913655" y="1494591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4" name="Straight Connector 695"/>
              <p:cNvCxnSpPr/>
              <p:nvPr/>
            </p:nvCxnSpPr>
            <p:spPr>
              <a:xfrm>
                <a:off x="913655" y="1537865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5" name="Straight Connector 696"/>
              <p:cNvCxnSpPr/>
              <p:nvPr/>
            </p:nvCxnSpPr>
            <p:spPr>
              <a:xfrm>
                <a:off x="913655" y="1585695"/>
                <a:ext cx="229048" cy="4555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6" name="Straight Connector 697"/>
              <p:cNvCxnSpPr/>
              <p:nvPr/>
            </p:nvCxnSpPr>
            <p:spPr>
              <a:xfrm>
                <a:off x="913655" y="1631248"/>
                <a:ext cx="22904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7" name="Straight Connector 698"/>
              <p:cNvCxnSpPr/>
              <p:nvPr/>
            </p:nvCxnSpPr>
            <p:spPr>
              <a:xfrm>
                <a:off x="918236" y="1676800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8" name="Straight Connector 699"/>
              <p:cNvCxnSpPr/>
              <p:nvPr/>
            </p:nvCxnSpPr>
            <p:spPr>
              <a:xfrm>
                <a:off x="913655" y="1720074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9" name="Straight Connector 700"/>
              <p:cNvCxnSpPr/>
              <p:nvPr/>
            </p:nvCxnSpPr>
            <p:spPr>
              <a:xfrm>
                <a:off x="913655" y="1772460"/>
                <a:ext cx="229048" cy="227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0" name="Straight Connector 701"/>
              <p:cNvCxnSpPr/>
              <p:nvPr/>
            </p:nvCxnSpPr>
            <p:spPr>
              <a:xfrm>
                <a:off x="913655" y="1815733"/>
                <a:ext cx="229048" cy="2278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grpSp>
        <p:nvGrpSpPr>
          <p:cNvPr id="13" name="Group 12"/>
          <p:cNvGrpSpPr/>
          <p:nvPr/>
        </p:nvGrpSpPr>
        <p:grpSpPr>
          <a:xfrm>
            <a:off x="48120" y="1175900"/>
            <a:ext cx="2325329" cy="1388383"/>
            <a:chOff x="48120" y="1175900"/>
            <a:chExt cx="2325329" cy="1388383"/>
          </a:xfrm>
        </p:grpSpPr>
        <p:grpSp>
          <p:nvGrpSpPr>
            <p:cNvPr id="5" name="Group 4"/>
            <p:cNvGrpSpPr/>
            <p:nvPr/>
          </p:nvGrpSpPr>
          <p:grpSpPr>
            <a:xfrm>
              <a:off x="1699984" y="1175900"/>
              <a:ext cx="673465" cy="1112794"/>
              <a:chOff x="-1256311" y="725669"/>
              <a:chExt cx="931767" cy="1230159"/>
            </a:xfrm>
          </p:grpSpPr>
          <p:sp>
            <p:nvSpPr>
              <p:cNvPr id="515" name="Document"/>
              <p:cNvSpPr>
                <a:spLocks noEditPoints="1" noChangeArrowheads="1"/>
              </p:cNvSpPr>
              <p:nvPr/>
            </p:nvSpPr>
            <p:spPr bwMode="auto">
              <a:xfrm>
                <a:off x="-1256311" y="725669"/>
                <a:ext cx="931767" cy="1230159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pic>
            <p:nvPicPr>
              <p:cNvPr id="518" name="Picture 87" descr="MCj03085420000[1]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-867095" y="776008"/>
                <a:ext cx="349512" cy="899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19" name="Gruppieren 362"/>
              <p:cNvGrpSpPr/>
              <p:nvPr/>
            </p:nvGrpSpPr>
            <p:grpSpPr>
              <a:xfrm>
                <a:off x="-998009" y="776009"/>
                <a:ext cx="654572" cy="1062455"/>
                <a:chOff x="2555777" y="3051849"/>
                <a:chExt cx="1008111" cy="1055733"/>
              </a:xfrm>
            </p:grpSpPr>
            <p:pic>
              <p:nvPicPr>
                <p:cNvPr id="591" name="Picture 2" descr="Film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555777" y="3051849"/>
                  <a:ext cx="1008111" cy="105573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2" name="Picture 4" descr="http://postercabaret.com/media/catalog/product/a/l/alamogoodbadugly_8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699792" y="3212976"/>
                  <a:ext cx="720079" cy="73854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6" name="Group 5"/>
            <p:cNvGrpSpPr/>
            <p:nvPr/>
          </p:nvGrpSpPr>
          <p:grpSpPr>
            <a:xfrm>
              <a:off x="48120" y="1732297"/>
              <a:ext cx="643535" cy="831986"/>
              <a:chOff x="261938" y="508762"/>
              <a:chExt cx="643535" cy="831986"/>
            </a:xfrm>
          </p:grpSpPr>
          <p:sp>
            <p:nvSpPr>
              <p:cNvPr id="516" name="Document"/>
              <p:cNvSpPr>
                <a:spLocks noEditPoints="1" noChangeArrowheads="1"/>
              </p:cNvSpPr>
              <p:nvPr/>
            </p:nvSpPr>
            <p:spPr bwMode="auto">
              <a:xfrm>
                <a:off x="261938" y="508762"/>
                <a:ext cx="643535" cy="831986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pic>
            <p:nvPicPr>
              <p:cNvPr id="520" name="Picture 19" descr="http://upload.wikimedia.org/wikipedia/commons/thumb/5/5f/Ennio_Morricone_Cannes_2007.jpg/220px-Ennio_Morricone_Cannes_2007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1013" y="609910"/>
                <a:ext cx="362249" cy="641948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757766" y="1560937"/>
              <a:ext cx="824803" cy="889180"/>
              <a:chOff x="1237074" y="1732297"/>
              <a:chExt cx="824803" cy="889180"/>
            </a:xfrm>
          </p:grpSpPr>
          <p:sp>
            <p:nvSpPr>
              <p:cNvPr id="522" name="Document"/>
              <p:cNvSpPr>
                <a:spLocks noEditPoints="1" noChangeArrowheads="1"/>
              </p:cNvSpPr>
              <p:nvPr/>
            </p:nvSpPr>
            <p:spPr bwMode="auto">
              <a:xfrm>
                <a:off x="1237074" y="1732297"/>
                <a:ext cx="824803" cy="88918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523" name="Gruppieren 371"/>
              <p:cNvGrpSpPr/>
              <p:nvPr/>
            </p:nvGrpSpPr>
            <p:grpSpPr>
              <a:xfrm>
                <a:off x="1362411" y="1732298"/>
                <a:ext cx="649041" cy="568050"/>
                <a:chOff x="280871" y="144466"/>
                <a:chExt cx="3102092" cy="1504984"/>
              </a:xfrm>
            </p:grpSpPr>
            <p:pic>
              <p:nvPicPr>
                <p:cNvPr id="589" name="Picture 6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58992" y="144466"/>
                  <a:ext cx="2923971" cy="1504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90" name="Picture 17" descr="http://www.clipartguide.com/_small/0808-0801-1116-0545.jp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280871" y="188642"/>
                  <a:ext cx="942250" cy="1430319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15" name="Group 14"/>
          <p:cNvGrpSpPr/>
          <p:nvPr/>
        </p:nvGrpSpPr>
        <p:grpSpPr>
          <a:xfrm>
            <a:off x="6297656" y="3725863"/>
            <a:ext cx="2659742" cy="2820401"/>
            <a:chOff x="6297656" y="3725863"/>
            <a:chExt cx="2659742" cy="2820401"/>
          </a:xfrm>
        </p:grpSpPr>
        <p:pic>
          <p:nvPicPr>
            <p:cNvPr id="513" name="Picture 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93251" y="3800440"/>
              <a:ext cx="1887455" cy="1865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02" name="Group 14"/>
            <p:cNvGrpSpPr>
              <a:grpSpLocks/>
            </p:cNvGrpSpPr>
            <p:nvPr/>
          </p:nvGrpSpPr>
          <p:grpSpPr bwMode="auto">
            <a:xfrm rot="19856098" flipH="1">
              <a:off x="7650115" y="4325605"/>
              <a:ext cx="1307283" cy="2220659"/>
              <a:chOff x="3368" y="1832"/>
              <a:chExt cx="813" cy="876"/>
            </a:xfrm>
          </p:grpSpPr>
          <p:grpSp>
            <p:nvGrpSpPr>
              <p:cNvPr id="617" name="Group 15"/>
              <p:cNvGrpSpPr>
                <a:grpSpLocks/>
              </p:cNvGrpSpPr>
              <p:nvPr/>
            </p:nvGrpSpPr>
            <p:grpSpPr bwMode="auto">
              <a:xfrm rot="21103525" flipH="1">
                <a:off x="3443" y="1841"/>
                <a:ext cx="728" cy="499"/>
                <a:chOff x="1466" y="2371"/>
                <a:chExt cx="590" cy="590"/>
              </a:xfrm>
            </p:grpSpPr>
            <p:grpSp>
              <p:nvGrpSpPr>
                <p:cNvPr id="659" name="Group 16"/>
                <p:cNvGrpSpPr>
                  <a:grpSpLocks/>
                </p:cNvGrpSpPr>
                <p:nvPr/>
              </p:nvGrpSpPr>
              <p:grpSpPr bwMode="auto">
                <a:xfrm>
                  <a:off x="1466" y="2371"/>
                  <a:ext cx="590" cy="590"/>
                  <a:chOff x="1466" y="2371"/>
                  <a:chExt cx="590" cy="590"/>
                </a:xfrm>
              </p:grpSpPr>
              <p:sp>
                <p:nvSpPr>
                  <p:cNvPr id="666" name="Freeform 17"/>
                  <p:cNvSpPr>
                    <a:spLocks/>
                  </p:cNvSpPr>
                  <p:nvPr/>
                </p:nvSpPr>
                <p:spPr bwMode="auto">
                  <a:xfrm>
                    <a:off x="1466" y="2371"/>
                    <a:ext cx="501" cy="343"/>
                  </a:xfrm>
                  <a:custGeom>
                    <a:avLst/>
                    <a:gdLst>
                      <a:gd name="T0" fmla="*/ 0 w 1004"/>
                      <a:gd name="T1" fmla="*/ 1 h 685"/>
                      <a:gd name="T2" fmla="*/ 0 w 1004"/>
                      <a:gd name="T3" fmla="*/ 1 h 685"/>
                      <a:gd name="T4" fmla="*/ 0 w 1004"/>
                      <a:gd name="T5" fmla="*/ 1 h 685"/>
                      <a:gd name="T6" fmla="*/ 0 w 1004"/>
                      <a:gd name="T7" fmla="*/ 1 h 685"/>
                      <a:gd name="T8" fmla="*/ 0 w 1004"/>
                      <a:gd name="T9" fmla="*/ 1 h 685"/>
                      <a:gd name="T10" fmla="*/ 0 w 1004"/>
                      <a:gd name="T11" fmla="*/ 1 h 685"/>
                      <a:gd name="T12" fmla="*/ 0 w 1004"/>
                      <a:gd name="T13" fmla="*/ 1 h 685"/>
                      <a:gd name="T14" fmla="*/ 0 w 1004"/>
                      <a:gd name="T15" fmla="*/ 1 h 685"/>
                      <a:gd name="T16" fmla="*/ 0 w 1004"/>
                      <a:gd name="T17" fmla="*/ 1 h 685"/>
                      <a:gd name="T18" fmla="*/ 0 w 1004"/>
                      <a:gd name="T19" fmla="*/ 1 h 685"/>
                      <a:gd name="T20" fmla="*/ 0 w 1004"/>
                      <a:gd name="T21" fmla="*/ 1 h 685"/>
                      <a:gd name="T22" fmla="*/ 0 w 1004"/>
                      <a:gd name="T23" fmla="*/ 1 h 685"/>
                      <a:gd name="T24" fmla="*/ 0 w 1004"/>
                      <a:gd name="T25" fmla="*/ 1 h 685"/>
                      <a:gd name="T26" fmla="*/ 0 w 1004"/>
                      <a:gd name="T27" fmla="*/ 1 h 685"/>
                      <a:gd name="T28" fmla="*/ 0 w 1004"/>
                      <a:gd name="T29" fmla="*/ 1 h 685"/>
                      <a:gd name="T30" fmla="*/ 0 w 1004"/>
                      <a:gd name="T31" fmla="*/ 1 h 685"/>
                      <a:gd name="T32" fmla="*/ 0 w 1004"/>
                      <a:gd name="T33" fmla="*/ 0 h 685"/>
                      <a:gd name="T34" fmla="*/ 0 w 1004"/>
                      <a:gd name="T35" fmla="*/ 0 h 685"/>
                      <a:gd name="T36" fmla="*/ 0 w 1004"/>
                      <a:gd name="T37" fmla="*/ 1 h 685"/>
                      <a:gd name="T38" fmla="*/ 0 w 1004"/>
                      <a:gd name="T39" fmla="*/ 1 h 685"/>
                      <a:gd name="T40" fmla="*/ 0 w 1004"/>
                      <a:gd name="T41" fmla="*/ 1 h 685"/>
                      <a:gd name="T42" fmla="*/ 0 w 1004"/>
                      <a:gd name="T43" fmla="*/ 1 h 685"/>
                      <a:gd name="T44" fmla="*/ 0 w 1004"/>
                      <a:gd name="T45" fmla="*/ 1 h 685"/>
                      <a:gd name="T46" fmla="*/ 0 w 1004"/>
                      <a:gd name="T47" fmla="*/ 1 h 685"/>
                      <a:gd name="T48" fmla="*/ 0 w 1004"/>
                      <a:gd name="T49" fmla="*/ 1 h 685"/>
                      <a:gd name="T50" fmla="*/ 0 w 1004"/>
                      <a:gd name="T51" fmla="*/ 1 h 685"/>
                      <a:gd name="T52" fmla="*/ 0 w 1004"/>
                      <a:gd name="T53" fmla="*/ 1 h 685"/>
                      <a:gd name="T54" fmla="*/ 0 w 1004"/>
                      <a:gd name="T55" fmla="*/ 1 h 685"/>
                      <a:gd name="T56" fmla="*/ 0 w 1004"/>
                      <a:gd name="T57" fmla="*/ 1 h 685"/>
                      <a:gd name="T58" fmla="*/ 0 w 1004"/>
                      <a:gd name="T59" fmla="*/ 1 h 685"/>
                      <a:gd name="T60" fmla="*/ 0 w 1004"/>
                      <a:gd name="T61" fmla="*/ 1 h 685"/>
                      <a:gd name="T62" fmla="*/ 0 w 1004"/>
                      <a:gd name="T63" fmla="*/ 1 h 685"/>
                      <a:gd name="T64" fmla="*/ 0 w 1004"/>
                      <a:gd name="T65" fmla="*/ 1 h 685"/>
                      <a:gd name="T66" fmla="*/ 0 w 1004"/>
                      <a:gd name="T67" fmla="*/ 1 h 685"/>
                      <a:gd name="T68" fmla="*/ 0 w 1004"/>
                      <a:gd name="T69" fmla="*/ 1 h 685"/>
                      <a:gd name="T70" fmla="*/ 0 w 1004"/>
                      <a:gd name="T71" fmla="*/ 1 h 685"/>
                      <a:gd name="T72" fmla="*/ 0 w 1004"/>
                      <a:gd name="T73" fmla="*/ 1 h 685"/>
                      <a:gd name="T74" fmla="*/ 0 w 1004"/>
                      <a:gd name="T75" fmla="*/ 1 h 685"/>
                      <a:gd name="T76" fmla="*/ 0 w 1004"/>
                      <a:gd name="T77" fmla="*/ 1 h 685"/>
                      <a:gd name="T78" fmla="*/ 0 w 1004"/>
                      <a:gd name="T79" fmla="*/ 1 h 685"/>
                      <a:gd name="T80" fmla="*/ 0 w 1004"/>
                      <a:gd name="T81" fmla="*/ 1 h 685"/>
                      <a:gd name="T82" fmla="*/ 0 w 1004"/>
                      <a:gd name="T83" fmla="*/ 1 h 685"/>
                      <a:gd name="T84" fmla="*/ 0 w 1004"/>
                      <a:gd name="T85" fmla="*/ 1 h 685"/>
                      <a:gd name="T86" fmla="*/ 0 w 1004"/>
                      <a:gd name="T87" fmla="*/ 1 h 685"/>
                      <a:gd name="T88" fmla="*/ 0 w 1004"/>
                      <a:gd name="T89" fmla="*/ 1 h 685"/>
                      <a:gd name="T90" fmla="*/ 0 w 1004"/>
                      <a:gd name="T91" fmla="*/ 1 h 68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1004"/>
                      <a:gd name="T139" fmla="*/ 0 h 685"/>
                      <a:gd name="T140" fmla="*/ 1004 w 1004"/>
                      <a:gd name="T141" fmla="*/ 685 h 68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1004" h="685">
                        <a:moveTo>
                          <a:pt x="21" y="685"/>
                        </a:moveTo>
                        <a:lnTo>
                          <a:pt x="6" y="604"/>
                        </a:lnTo>
                        <a:lnTo>
                          <a:pt x="0" y="526"/>
                        </a:lnTo>
                        <a:lnTo>
                          <a:pt x="3" y="472"/>
                        </a:lnTo>
                        <a:lnTo>
                          <a:pt x="12" y="423"/>
                        </a:lnTo>
                        <a:lnTo>
                          <a:pt x="27" y="369"/>
                        </a:lnTo>
                        <a:lnTo>
                          <a:pt x="51" y="315"/>
                        </a:lnTo>
                        <a:lnTo>
                          <a:pt x="81" y="258"/>
                        </a:lnTo>
                        <a:lnTo>
                          <a:pt x="111" y="213"/>
                        </a:lnTo>
                        <a:lnTo>
                          <a:pt x="147" y="168"/>
                        </a:lnTo>
                        <a:lnTo>
                          <a:pt x="189" y="129"/>
                        </a:lnTo>
                        <a:lnTo>
                          <a:pt x="231" y="96"/>
                        </a:lnTo>
                        <a:lnTo>
                          <a:pt x="276" y="69"/>
                        </a:lnTo>
                        <a:lnTo>
                          <a:pt x="331" y="45"/>
                        </a:lnTo>
                        <a:lnTo>
                          <a:pt x="394" y="24"/>
                        </a:lnTo>
                        <a:lnTo>
                          <a:pt x="448" y="9"/>
                        </a:lnTo>
                        <a:lnTo>
                          <a:pt x="514" y="0"/>
                        </a:lnTo>
                        <a:lnTo>
                          <a:pt x="598" y="0"/>
                        </a:lnTo>
                        <a:lnTo>
                          <a:pt x="661" y="12"/>
                        </a:lnTo>
                        <a:lnTo>
                          <a:pt x="737" y="30"/>
                        </a:lnTo>
                        <a:lnTo>
                          <a:pt x="812" y="63"/>
                        </a:lnTo>
                        <a:lnTo>
                          <a:pt x="878" y="102"/>
                        </a:lnTo>
                        <a:lnTo>
                          <a:pt x="923" y="141"/>
                        </a:lnTo>
                        <a:lnTo>
                          <a:pt x="968" y="186"/>
                        </a:lnTo>
                        <a:lnTo>
                          <a:pt x="1004" y="231"/>
                        </a:lnTo>
                        <a:lnTo>
                          <a:pt x="908" y="159"/>
                        </a:lnTo>
                        <a:lnTo>
                          <a:pt x="857" y="129"/>
                        </a:lnTo>
                        <a:lnTo>
                          <a:pt x="803" y="108"/>
                        </a:lnTo>
                        <a:lnTo>
                          <a:pt x="734" y="87"/>
                        </a:lnTo>
                        <a:lnTo>
                          <a:pt x="667" y="78"/>
                        </a:lnTo>
                        <a:lnTo>
                          <a:pt x="595" y="75"/>
                        </a:lnTo>
                        <a:lnTo>
                          <a:pt x="541" y="78"/>
                        </a:lnTo>
                        <a:lnTo>
                          <a:pt x="484" y="87"/>
                        </a:lnTo>
                        <a:lnTo>
                          <a:pt x="427" y="102"/>
                        </a:lnTo>
                        <a:lnTo>
                          <a:pt x="373" y="120"/>
                        </a:lnTo>
                        <a:lnTo>
                          <a:pt x="313" y="150"/>
                        </a:lnTo>
                        <a:lnTo>
                          <a:pt x="267" y="177"/>
                        </a:lnTo>
                        <a:lnTo>
                          <a:pt x="228" y="210"/>
                        </a:lnTo>
                        <a:lnTo>
                          <a:pt x="183" y="246"/>
                        </a:lnTo>
                        <a:lnTo>
                          <a:pt x="147" y="285"/>
                        </a:lnTo>
                        <a:lnTo>
                          <a:pt x="111" y="339"/>
                        </a:lnTo>
                        <a:lnTo>
                          <a:pt x="78" y="396"/>
                        </a:lnTo>
                        <a:lnTo>
                          <a:pt x="57" y="450"/>
                        </a:lnTo>
                        <a:lnTo>
                          <a:pt x="39" y="514"/>
                        </a:lnTo>
                        <a:lnTo>
                          <a:pt x="27" y="592"/>
                        </a:lnTo>
                        <a:lnTo>
                          <a:pt x="21" y="685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67" name="Freeform 18"/>
                  <p:cNvSpPr>
                    <a:spLocks/>
                  </p:cNvSpPr>
                  <p:nvPr/>
                </p:nvSpPr>
                <p:spPr bwMode="auto">
                  <a:xfrm>
                    <a:off x="1503" y="2541"/>
                    <a:ext cx="553" cy="420"/>
                  </a:xfrm>
                  <a:custGeom>
                    <a:avLst/>
                    <a:gdLst>
                      <a:gd name="T0" fmla="*/ 0 w 1107"/>
                      <a:gd name="T1" fmla="*/ 0 h 842"/>
                      <a:gd name="T2" fmla="*/ 0 w 1107"/>
                      <a:gd name="T3" fmla="*/ 0 h 842"/>
                      <a:gd name="T4" fmla="*/ 0 w 1107"/>
                      <a:gd name="T5" fmla="*/ 0 h 842"/>
                      <a:gd name="T6" fmla="*/ 0 w 1107"/>
                      <a:gd name="T7" fmla="*/ 0 h 842"/>
                      <a:gd name="T8" fmla="*/ 0 w 1107"/>
                      <a:gd name="T9" fmla="*/ 0 h 842"/>
                      <a:gd name="T10" fmla="*/ 0 w 1107"/>
                      <a:gd name="T11" fmla="*/ 0 h 842"/>
                      <a:gd name="T12" fmla="*/ 0 w 1107"/>
                      <a:gd name="T13" fmla="*/ 0 h 842"/>
                      <a:gd name="T14" fmla="*/ 0 w 1107"/>
                      <a:gd name="T15" fmla="*/ 0 h 842"/>
                      <a:gd name="T16" fmla="*/ 0 w 1107"/>
                      <a:gd name="T17" fmla="*/ 0 h 842"/>
                      <a:gd name="T18" fmla="*/ 0 w 1107"/>
                      <a:gd name="T19" fmla="*/ 0 h 842"/>
                      <a:gd name="T20" fmla="*/ 0 w 1107"/>
                      <a:gd name="T21" fmla="*/ 0 h 842"/>
                      <a:gd name="T22" fmla="*/ 0 w 1107"/>
                      <a:gd name="T23" fmla="*/ 0 h 842"/>
                      <a:gd name="T24" fmla="*/ 0 w 1107"/>
                      <a:gd name="T25" fmla="*/ 0 h 842"/>
                      <a:gd name="T26" fmla="*/ 0 w 1107"/>
                      <a:gd name="T27" fmla="*/ 0 h 842"/>
                      <a:gd name="T28" fmla="*/ 0 w 1107"/>
                      <a:gd name="T29" fmla="*/ 0 h 842"/>
                      <a:gd name="T30" fmla="*/ 0 w 1107"/>
                      <a:gd name="T31" fmla="*/ 0 h 842"/>
                      <a:gd name="T32" fmla="*/ 0 w 1107"/>
                      <a:gd name="T33" fmla="*/ 0 h 842"/>
                      <a:gd name="T34" fmla="*/ 0 w 1107"/>
                      <a:gd name="T35" fmla="*/ 0 h 842"/>
                      <a:gd name="T36" fmla="*/ 0 w 1107"/>
                      <a:gd name="T37" fmla="*/ 0 h 842"/>
                      <a:gd name="T38" fmla="*/ 0 w 1107"/>
                      <a:gd name="T39" fmla="*/ 0 h 842"/>
                      <a:gd name="T40" fmla="*/ 0 w 1107"/>
                      <a:gd name="T41" fmla="*/ 0 h 842"/>
                      <a:gd name="T42" fmla="*/ 0 w 1107"/>
                      <a:gd name="T43" fmla="*/ 0 h 842"/>
                      <a:gd name="T44" fmla="*/ 0 w 1107"/>
                      <a:gd name="T45" fmla="*/ 0 h 842"/>
                      <a:gd name="T46" fmla="*/ 0 w 1107"/>
                      <a:gd name="T47" fmla="*/ 0 h 842"/>
                      <a:gd name="T48" fmla="*/ 0 w 1107"/>
                      <a:gd name="T49" fmla="*/ 0 h 842"/>
                      <a:gd name="T50" fmla="*/ 0 w 1107"/>
                      <a:gd name="T51" fmla="*/ 0 h 842"/>
                      <a:gd name="T52" fmla="*/ 0 w 1107"/>
                      <a:gd name="T53" fmla="*/ 0 h 842"/>
                      <a:gd name="T54" fmla="*/ 0 w 1107"/>
                      <a:gd name="T55" fmla="*/ 0 h 842"/>
                      <a:gd name="T56" fmla="*/ 0 w 1107"/>
                      <a:gd name="T57" fmla="*/ 0 h 842"/>
                      <a:gd name="T58" fmla="*/ 0 w 1107"/>
                      <a:gd name="T59" fmla="*/ 0 h 842"/>
                      <a:gd name="T60" fmla="*/ 0 w 1107"/>
                      <a:gd name="T61" fmla="*/ 0 h 842"/>
                      <a:gd name="T62" fmla="*/ 0 w 1107"/>
                      <a:gd name="T63" fmla="*/ 0 h 842"/>
                      <a:gd name="T64" fmla="*/ 0 w 1107"/>
                      <a:gd name="T65" fmla="*/ 0 h 842"/>
                      <a:gd name="T66" fmla="*/ 0 w 1107"/>
                      <a:gd name="T67" fmla="*/ 0 h 842"/>
                      <a:gd name="T68" fmla="*/ 0 w 1107"/>
                      <a:gd name="T69" fmla="*/ 0 h 842"/>
                      <a:gd name="T70" fmla="*/ 0 w 1107"/>
                      <a:gd name="T71" fmla="*/ 0 h 842"/>
                      <a:gd name="T72" fmla="*/ 0 w 1107"/>
                      <a:gd name="T73" fmla="*/ 0 h 842"/>
                      <a:gd name="T74" fmla="*/ 0 w 1107"/>
                      <a:gd name="T75" fmla="*/ 0 h 842"/>
                      <a:gd name="T76" fmla="*/ 0 w 1107"/>
                      <a:gd name="T77" fmla="*/ 0 h 842"/>
                      <a:gd name="T78" fmla="*/ 0 w 1107"/>
                      <a:gd name="T79" fmla="*/ 0 h 842"/>
                      <a:gd name="T80" fmla="*/ 0 w 1107"/>
                      <a:gd name="T81" fmla="*/ 0 h 842"/>
                      <a:gd name="T82" fmla="*/ 0 w 1107"/>
                      <a:gd name="T83" fmla="*/ 0 h 842"/>
                      <a:gd name="T84" fmla="*/ 0 w 1107"/>
                      <a:gd name="T85" fmla="*/ 0 h 842"/>
                      <a:gd name="T86" fmla="*/ 0 w 1107"/>
                      <a:gd name="T87" fmla="*/ 0 h 842"/>
                      <a:gd name="T88" fmla="*/ 0 w 1107"/>
                      <a:gd name="T89" fmla="*/ 0 h 842"/>
                      <a:gd name="T90" fmla="*/ 0 w 1107"/>
                      <a:gd name="T91" fmla="*/ 0 h 842"/>
                      <a:gd name="T92" fmla="*/ 0 w 1107"/>
                      <a:gd name="T93" fmla="*/ 0 h 842"/>
                      <a:gd name="T94" fmla="*/ 0 w 1107"/>
                      <a:gd name="T95" fmla="*/ 0 h 842"/>
                      <a:gd name="T96" fmla="*/ 0 w 1107"/>
                      <a:gd name="T97" fmla="*/ 0 h 842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107"/>
                      <a:gd name="T148" fmla="*/ 0 h 842"/>
                      <a:gd name="T149" fmla="*/ 1107 w 1107"/>
                      <a:gd name="T150" fmla="*/ 842 h 842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107" h="842">
                        <a:moveTo>
                          <a:pt x="0" y="511"/>
                        </a:moveTo>
                        <a:lnTo>
                          <a:pt x="63" y="583"/>
                        </a:lnTo>
                        <a:lnTo>
                          <a:pt x="132" y="647"/>
                        </a:lnTo>
                        <a:lnTo>
                          <a:pt x="195" y="683"/>
                        </a:lnTo>
                        <a:lnTo>
                          <a:pt x="286" y="722"/>
                        </a:lnTo>
                        <a:lnTo>
                          <a:pt x="358" y="743"/>
                        </a:lnTo>
                        <a:lnTo>
                          <a:pt x="424" y="752"/>
                        </a:lnTo>
                        <a:lnTo>
                          <a:pt x="502" y="752"/>
                        </a:lnTo>
                        <a:lnTo>
                          <a:pt x="559" y="746"/>
                        </a:lnTo>
                        <a:lnTo>
                          <a:pt x="629" y="734"/>
                        </a:lnTo>
                        <a:lnTo>
                          <a:pt x="698" y="713"/>
                        </a:lnTo>
                        <a:lnTo>
                          <a:pt x="755" y="683"/>
                        </a:lnTo>
                        <a:lnTo>
                          <a:pt x="809" y="650"/>
                        </a:lnTo>
                        <a:lnTo>
                          <a:pt x="857" y="616"/>
                        </a:lnTo>
                        <a:lnTo>
                          <a:pt x="905" y="568"/>
                        </a:lnTo>
                        <a:lnTo>
                          <a:pt x="953" y="514"/>
                        </a:lnTo>
                        <a:lnTo>
                          <a:pt x="990" y="463"/>
                        </a:lnTo>
                        <a:lnTo>
                          <a:pt x="1011" y="412"/>
                        </a:lnTo>
                        <a:lnTo>
                          <a:pt x="1038" y="331"/>
                        </a:lnTo>
                        <a:lnTo>
                          <a:pt x="1056" y="247"/>
                        </a:lnTo>
                        <a:lnTo>
                          <a:pt x="1059" y="172"/>
                        </a:lnTo>
                        <a:lnTo>
                          <a:pt x="1047" y="90"/>
                        </a:lnTo>
                        <a:lnTo>
                          <a:pt x="1020" y="0"/>
                        </a:lnTo>
                        <a:lnTo>
                          <a:pt x="1047" y="48"/>
                        </a:lnTo>
                        <a:lnTo>
                          <a:pt x="1077" y="117"/>
                        </a:lnTo>
                        <a:lnTo>
                          <a:pt x="1092" y="181"/>
                        </a:lnTo>
                        <a:lnTo>
                          <a:pt x="1107" y="241"/>
                        </a:lnTo>
                        <a:lnTo>
                          <a:pt x="1104" y="292"/>
                        </a:lnTo>
                        <a:lnTo>
                          <a:pt x="1101" y="361"/>
                        </a:lnTo>
                        <a:lnTo>
                          <a:pt x="1065" y="493"/>
                        </a:lnTo>
                        <a:lnTo>
                          <a:pt x="1029" y="565"/>
                        </a:lnTo>
                        <a:lnTo>
                          <a:pt x="984" y="629"/>
                        </a:lnTo>
                        <a:lnTo>
                          <a:pt x="935" y="683"/>
                        </a:lnTo>
                        <a:lnTo>
                          <a:pt x="887" y="722"/>
                        </a:lnTo>
                        <a:lnTo>
                          <a:pt x="821" y="767"/>
                        </a:lnTo>
                        <a:lnTo>
                          <a:pt x="755" y="797"/>
                        </a:lnTo>
                        <a:lnTo>
                          <a:pt x="692" y="818"/>
                        </a:lnTo>
                        <a:lnTo>
                          <a:pt x="611" y="839"/>
                        </a:lnTo>
                        <a:lnTo>
                          <a:pt x="550" y="842"/>
                        </a:lnTo>
                        <a:lnTo>
                          <a:pt x="484" y="842"/>
                        </a:lnTo>
                        <a:lnTo>
                          <a:pt x="418" y="830"/>
                        </a:lnTo>
                        <a:lnTo>
                          <a:pt x="346" y="815"/>
                        </a:lnTo>
                        <a:lnTo>
                          <a:pt x="298" y="797"/>
                        </a:lnTo>
                        <a:lnTo>
                          <a:pt x="234" y="764"/>
                        </a:lnTo>
                        <a:lnTo>
                          <a:pt x="180" y="734"/>
                        </a:lnTo>
                        <a:lnTo>
                          <a:pt x="129" y="692"/>
                        </a:lnTo>
                        <a:lnTo>
                          <a:pt x="75" y="635"/>
                        </a:lnTo>
                        <a:lnTo>
                          <a:pt x="24" y="562"/>
                        </a:lnTo>
                        <a:lnTo>
                          <a:pt x="0" y="511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60" name="Group 19"/>
                <p:cNvGrpSpPr>
                  <a:grpSpLocks/>
                </p:cNvGrpSpPr>
                <p:nvPr/>
              </p:nvGrpSpPr>
              <p:grpSpPr bwMode="auto">
                <a:xfrm>
                  <a:off x="1469" y="2379"/>
                  <a:ext cx="586" cy="557"/>
                  <a:chOff x="1469" y="2379"/>
                  <a:chExt cx="586" cy="557"/>
                </a:xfrm>
              </p:grpSpPr>
              <p:sp>
                <p:nvSpPr>
                  <p:cNvPr id="661" name="Freeform 20"/>
                  <p:cNvSpPr>
                    <a:spLocks/>
                  </p:cNvSpPr>
                  <p:nvPr/>
                </p:nvSpPr>
                <p:spPr bwMode="auto">
                  <a:xfrm>
                    <a:off x="1502" y="2797"/>
                    <a:ext cx="144" cy="139"/>
                  </a:xfrm>
                  <a:custGeom>
                    <a:avLst/>
                    <a:gdLst>
                      <a:gd name="T0" fmla="*/ 0 w 287"/>
                      <a:gd name="T1" fmla="*/ 0 h 279"/>
                      <a:gd name="T2" fmla="*/ 1 w 287"/>
                      <a:gd name="T3" fmla="*/ 0 h 279"/>
                      <a:gd name="T4" fmla="*/ 1 w 287"/>
                      <a:gd name="T5" fmla="*/ 0 h 279"/>
                      <a:gd name="T6" fmla="*/ 1 w 287"/>
                      <a:gd name="T7" fmla="*/ 0 h 279"/>
                      <a:gd name="T8" fmla="*/ 1 w 287"/>
                      <a:gd name="T9" fmla="*/ 0 h 279"/>
                      <a:gd name="T10" fmla="*/ 1 w 287"/>
                      <a:gd name="T11" fmla="*/ 0 h 279"/>
                      <a:gd name="T12" fmla="*/ 1 w 287"/>
                      <a:gd name="T13" fmla="*/ 0 h 279"/>
                      <a:gd name="T14" fmla="*/ 1 w 287"/>
                      <a:gd name="T15" fmla="*/ 0 h 279"/>
                      <a:gd name="T16" fmla="*/ 1 w 287"/>
                      <a:gd name="T17" fmla="*/ 0 h 279"/>
                      <a:gd name="T18" fmla="*/ 1 w 287"/>
                      <a:gd name="T19" fmla="*/ 0 h 279"/>
                      <a:gd name="T20" fmla="*/ 1 w 287"/>
                      <a:gd name="T21" fmla="*/ 0 h 279"/>
                      <a:gd name="T22" fmla="*/ 1 w 287"/>
                      <a:gd name="T23" fmla="*/ 0 h 279"/>
                      <a:gd name="T24" fmla="*/ 1 w 287"/>
                      <a:gd name="T25" fmla="*/ 0 h 279"/>
                      <a:gd name="T26" fmla="*/ 1 w 287"/>
                      <a:gd name="T27" fmla="*/ 0 h 279"/>
                      <a:gd name="T28" fmla="*/ 0 w 287"/>
                      <a:gd name="T29" fmla="*/ 0 h 279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87"/>
                      <a:gd name="T46" fmla="*/ 0 h 279"/>
                      <a:gd name="T47" fmla="*/ 287 w 287"/>
                      <a:gd name="T48" fmla="*/ 279 h 279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87" h="279">
                        <a:moveTo>
                          <a:pt x="0" y="0"/>
                        </a:moveTo>
                        <a:lnTo>
                          <a:pt x="30" y="56"/>
                        </a:lnTo>
                        <a:lnTo>
                          <a:pt x="59" y="99"/>
                        </a:lnTo>
                        <a:lnTo>
                          <a:pt x="90" y="139"/>
                        </a:lnTo>
                        <a:lnTo>
                          <a:pt x="138" y="186"/>
                        </a:lnTo>
                        <a:lnTo>
                          <a:pt x="174" y="216"/>
                        </a:lnTo>
                        <a:lnTo>
                          <a:pt x="220" y="245"/>
                        </a:lnTo>
                        <a:lnTo>
                          <a:pt x="287" y="279"/>
                        </a:lnTo>
                        <a:lnTo>
                          <a:pt x="212" y="177"/>
                        </a:lnTo>
                        <a:lnTo>
                          <a:pt x="170" y="153"/>
                        </a:lnTo>
                        <a:lnTo>
                          <a:pt x="140" y="132"/>
                        </a:lnTo>
                        <a:lnTo>
                          <a:pt x="96" y="101"/>
                        </a:lnTo>
                        <a:lnTo>
                          <a:pt x="62" y="69"/>
                        </a:lnTo>
                        <a:lnTo>
                          <a:pt x="35" y="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63" name="Freeform 21"/>
                  <p:cNvSpPr>
                    <a:spLocks/>
                  </p:cNvSpPr>
                  <p:nvPr/>
                </p:nvSpPr>
                <p:spPr bwMode="auto">
                  <a:xfrm>
                    <a:off x="2004" y="2538"/>
                    <a:ext cx="51" cy="273"/>
                  </a:xfrm>
                  <a:custGeom>
                    <a:avLst/>
                    <a:gdLst>
                      <a:gd name="T0" fmla="*/ 0 w 103"/>
                      <a:gd name="T1" fmla="*/ 0 h 546"/>
                      <a:gd name="T2" fmla="*/ 0 w 103"/>
                      <a:gd name="T3" fmla="*/ 1 h 546"/>
                      <a:gd name="T4" fmla="*/ 0 w 103"/>
                      <a:gd name="T5" fmla="*/ 1 h 546"/>
                      <a:gd name="T6" fmla="*/ 0 w 103"/>
                      <a:gd name="T7" fmla="*/ 1 h 546"/>
                      <a:gd name="T8" fmla="*/ 0 w 103"/>
                      <a:gd name="T9" fmla="*/ 1 h 546"/>
                      <a:gd name="T10" fmla="*/ 0 w 103"/>
                      <a:gd name="T11" fmla="*/ 1 h 546"/>
                      <a:gd name="T12" fmla="*/ 0 w 103"/>
                      <a:gd name="T13" fmla="*/ 1 h 546"/>
                      <a:gd name="T14" fmla="*/ 0 w 103"/>
                      <a:gd name="T15" fmla="*/ 1 h 546"/>
                      <a:gd name="T16" fmla="*/ 0 w 103"/>
                      <a:gd name="T17" fmla="*/ 1 h 546"/>
                      <a:gd name="T18" fmla="*/ 0 w 103"/>
                      <a:gd name="T19" fmla="*/ 1 h 546"/>
                      <a:gd name="T20" fmla="*/ 0 w 103"/>
                      <a:gd name="T21" fmla="*/ 1 h 546"/>
                      <a:gd name="T22" fmla="*/ 0 w 103"/>
                      <a:gd name="T23" fmla="*/ 1 h 546"/>
                      <a:gd name="T24" fmla="*/ 0 w 103"/>
                      <a:gd name="T25" fmla="*/ 1 h 546"/>
                      <a:gd name="T26" fmla="*/ 0 w 103"/>
                      <a:gd name="T27" fmla="*/ 1 h 546"/>
                      <a:gd name="T28" fmla="*/ 0 w 103"/>
                      <a:gd name="T29" fmla="*/ 1 h 546"/>
                      <a:gd name="T30" fmla="*/ 0 w 103"/>
                      <a:gd name="T31" fmla="*/ 1 h 546"/>
                      <a:gd name="T32" fmla="*/ 0 w 103"/>
                      <a:gd name="T33" fmla="*/ 1 h 546"/>
                      <a:gd name="T34" fmla="*/ 0 w 103"/>
                      <a:gd name="T35" fmla="*/ 1 h 546"/>
                      <a:gd name="T36" fmla="*/ 0 w 103"/>
                      <a:gd name="T37" fmla="*/ 1 h 546"/>
                      <a:gd name="T38" fmla="*/ 0 w 103"/>
                      <a:gd name="T39" fmla="*/ 1 h 546"/>
                      <a:gd name="T40" fmla="*/ 0 w 103"/>
                      <a:gd name="T41" fmla="*/ 1 h 546"/>
                      <a:gd name="T42" fmla="*/ 0 w 103"/>
                      <a:gd name="T43" fmla="*/ 1 h 546"/>
                      <a:gd name="T44" fmla="*/ 0 w 103"/>
                      <a:gd name="T45" fmla="*/ 1 h 546"/>
                      <a:gd name="T46" fmla="*/ 0 w 103"/>
                      <a:gd name="T47" fmla="*/ 1 h 546"/>
                      <a:gd name="T48" fmla="*/ 0 w 103"/>
                      <a:gd name="T49" fmla="*/ 0 h 54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103"/>
                      <a:gd name="T76" fmla="*/ 0 h 546"/>
                      <a:gd name="T77" fmla="*/ 103 w 103"/>
                      <a:gd name="T78" fmla="*/ 546 h 54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103" h="546">
                        <a:moveTo>
                          <a:pt x="19" y="0"/>
                        </a:moveTo>
                        <a:lnTo>
                          <a:pt x="39" y="37"/>
                        </a:lnTo>
                        <a:lnTo>
                          <a:pt x="52" y="69"/>
                        </a:lnTo>
                        <a:lnTo>
                          <a:pt x="66" y="102"/>
                        </a:lnTo>
                        <a:lnTo>
                          <a:pt x="76" y="134"/>
                        </a:lnTo>
                        <a:lnTo>
                          <a:pt x="84" y="164"/>
                        </a:lnTo>
                        <a:lnTo>
                          <a:pt x="99" y="217"/>
                        </a:lnTo>
                        <a:lnTo>
                          <a:pt x="103" y="269"/>
                        </a:lnTo>
                        <a:lnTo>
                          <a:pt x="100" y="349"/>
                        </a:lnTo>
                        <a:lnTo>
                          <a:pt x="93" y="403"/>
                        </a:lnTo>
                        <a:lnTo>
                          <a:pt x="82" y="447"/>
                        </a:lnTo>
                        <a:lnTo>
                          <a:pt x="65" y="493"/>
                        </a:lnTo>
                        <a:lnTo>
                          <a:pt x="42" y="546"/>
                        </a:lnTo>
                        <a:lnTo>
                          <a:pt x="0" y="443"/>
                        </a:lnTo>
                        <a:lnTo>
                          <a:pt x="19" y="398"/>
                        </a:lnTo>
                        <a:lnTo>
                          <a:pt x="28" y="374"/>
                        </a:lnTo>
                        <a:lnTo>
                          <a:pt x="39" y="343"/>
                        </a:lnTo>
                        <a:lnTo>
                          <a:pt x="46" y="311"/>
                        </a:lnTo>
                        <a:lnTo>
                          <a:pt x="52" y="262"/>
                        </a:lnTo>
                        <a:lnTo>
                          <a:pt x="55" y="221"/>
                        </a:lnTo>
                        <a:lnTo>
                          <a:pt x="55" y="160"/>
                        </a:lnTo>
                        <a:lnTo>
                          <a:pt x="46" y="105"/>
                        </a:lnTo>
                        <a:lnTo>
                          <a:pt x="36" y="60"/>
                        </a:lnTo>
                        <a:lnTo>
                          <a:pt x="30" y="36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64" name="Freeform 22"/>
                  <p:cNvSpPr>
                    <a:spLocks/>
                  </p:cNvSpPr>
                  <p:nvPr/>
                </p:nvSpPr>
                <p:spPr bwMode="auto">
                  <a:xfrm>
                    <a:off x="1735" y="2379"/>
                    <a:ext cx="204" cy="83"/>
                  </a:xfrm>
                  <a:custGeom>
                    <a:avLst/>
                    <a:gdLst>
                      <a:gd name="T0" fmla="*/ 0 w 409"/>
                      <a:gd name="T1" fmla="*/ 0 h 165"/>
                      <a:gd name="T2" fmla="*/ 0 w 409"/>
                      <a:gd name="T3" fmla="*/ 1 h 165"/>
                      <a:gd name="T4" fmla="*/ 0 w 409"/>
                      <a:gd name="T5" fmla="*/ 1 h 165"/>
                      <a:gd name="T6" fmla="*/ 0 w 409"/>
                      <a:gd name="T7" fmla="*/ 1 h 165"/>
                      <a:gd name="T8" fmla="*/ 0 w 409"/>
                      <a:gd name="T9" fmla="*/ 1 h 165"/>
                      <a:gd name="T10" fmla="*/ 0 w 409"/>
                      <a:gd name="T11" fmla="*/ 1 h 165"/>
                      <a:gd name="T12" fmla="*/ 0 w 409"/>
                      <a:gd name="T13" fmla="*/ 1 h 165"/>
                      <a:gd name="T14" fmla="*/ 0 w 409"/>
                      <a:gd name="T15" fmla="*/ 1 h 165"/>
                      <a:gd name="T16" fmla="*/ 0 w 409"/>
                      <a:gd name="T17" fmla="*/ 1 h 165"/>
                      <a:gd name="T18" fmla="*/ 0 w 409"/>
                      <a:gd name="T19" fmla="*/ 1 h 165"/>
                      <a:gd name="T20" fmla="*/ 0 w 409"/>
                      <a:gd name="T21" fmla="*/ 1 h 165"/>
                      <a:gd name="T22" fmla="*/ 0 w 409"/>
                      <a:gd name="T23" fmla="*/ 1 h 165"/>
                      <a:gd name="T24" fmla="*/ 0 w 409"/>
                      <a:gd name="T25" fmla="*/ 1 h 165"/>
                      <a:gd name="T26" fmla="*/ 0 w 409"/>
                      <a:gd name="T27" fmla="*/ 1 h 165"/>
                      <a:gd name="T28" fmla="*/ 0 w 409"/>
                      <a:gd name="T29" fmla="*/ 1 h 165"/>
                      <a:gd name="T30" fmla="*/ 0 w 409"/>
                      <a:gd name="T31" fmla="*/ 1 h 165"/>
                      <a:gd name="T32" fmla="*/ 0 w 409"/>
                      <a:gd name="T33" fmla="*/ 1 h 165"/>
                      <a:gd name="T34" fmla="*/ 0 w 409"/>
                      <a:gd name="T35" fmla="*/ 1 h 165"/>
                      <a:gd name="T36" fmla="*/ 0 w 409"/>
                      <a:gd name="T37" fmla="*/ 1 h 165"/>
                      <a:gd name="T38" fmla="*/ 0 w 409"/>
                      <a:gd name="T39" fmla="*/ 1 h 165"/>
                      <a:gd name="T40" fmla="*/ 0 w 409"/>
                      <a:gd name="T41" fmla="*/ 1 h 165"/>
                      <a:gd name="T42" fmla="*/ 0 w 409"/>
                      <a:gd name="T43" fmla="*/ 0 h 165"/>
                      <a:gd name="T44" fmla="*/ 0 w 409"/>
                      <a:gd name="T45" fmla="*/ 0 h 16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409"/>
                      <a:gd name="T70" fmla="*/ 0 h 165"/>
                      <a:gd name="T71" fmla="*/ 409 w 409"/>
                      <a:gd name="T72" fmla="*/ 165 h 16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409" h="165">
                        <a:moveTo>
                          <a:pt x="0" y="0"/>
                        </a:moveTo>
                        <a:lnTo>
                          <a:pt x="31" y="60"/>
                        </a:lnTo>
                        <a:lnTo>
                          <a:pt x="79" y="57"/>
                        </a:lnTo>
                        <a:lnTo>
                          <a:pt x="123" y="60"/>
                        </a:lnTo>
                        <a:lnTo>
                          <a:pt x="165" y="66"/>
                        </a:lnTo>
                        <a:lnTo>
                          <a:pt x="203" y="73"/>
                        </a:lnTo>
                        <a:lnTo>
                          <a:pt x="241" y="83"/>
                        </a:lnTo>
                        <a:lnTo>
                          <a:pt x="267" y="91"/>
                        </a:lnTo>
                        <a:lnTo>
                          <a:pt x="301" y="105"/>
                        </a:lnTo>
                        <a:lnTo>
                          <a:pt x="340" y="124"/>
                        </a:lnTo>
                        <a:lnTo>
                          <a:pt x="409" y="165"/>
                        </a:lnTo>
                        <a:lnTo>
                          <a:pt x="369" y="123"/>
                        </a:lnTo>
                        <a:lnTo>
                          <a:pt x="341" y="102"/>
                        </a:lnTo>
                        <a:lnTo>
                          <a:pt x="304" y="78"/>
                        </a:lnTo>
                        <a:lnTo>
                          <a:pt x="281" y="64"/>
                        </a:lnTo>
                        <a:lnTo>
                          <a:pt x="230" y="40"/>
                        </a:lnTo>
                        <a:lnTo>
                          <a:pt x="197" y="28"/>
                        </a:lnTo>
                        <a:lnTo>
                          <a:pt x="170" y="19"/>
                        </a:lnTo>
                        <a:lnTo>
                          <a:pt x="145" y="13"/>
                        </a:lnTo>
                        <a:lnTo>
                          <a:pt x="105" y="6"/>
                        </a:lnTo>
                        <a:lnTo>
                          <a:pt x="64" y="1"/>
                        </a:lnTo>
                        <a:lnTo>
                          <a:pt x="1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65" name="Freeform 23"/>
                  <p:cNvSpPr>
                    <a:spLocks/>
                  </p:cNvSpPr>
                  <p:nvPr/>
                </p:nvSpPr>
                <p:spPr bwMode="auto">
                  <a:xfrm>
                    <a:off x="1469" y="2495"/>
                    <a:ext cx="65" cy="194"/>
                  </a:xfrm>
                  <a:custGeom>
                    <a:avLst/>
                    <a:gdLst>
                      <a:gd name="T0" fmla="*/ 0 w 130"/>
                      <a:gd name="T1" fmla="*/ 1 h 387"/>
                      <a:gd name="T2" fmla="*/ 1 w 130"/>
                      <a:gd name="T3" fmla="*/ 1 h 387"/>
                      <a:gd name="T4" fmla="*/ 1 w 130"/>
                      <a:gd name="T5" fmla="*/ 1 h 387"/>
                      <a:gd name="T6" fmla="*/ 1 w 130"/>
                      <a:gd name="T7" fmla="*/ 1 h 387"/>
                      <a:gd name="T8" fmla="*/ 1 w 130"/>
                      <a:gd name="T9" fmla="*/ 1 h 387"/>
                      <a:gd name="T10" fmla="*/ 1 w 130"/>
                      <a:gd name="T11" fmla="*/ 1 h 387"/>
                      <a:gd name="T12" fmla="*/ 1 w 130"/>
                      <a:gd name="T13" fmla="*/ 1 h 387"/>
                      <a:gd name="T14" fmla="*/ 1 w 130"/>
                      <a:gd name="T15" fmla="*/ 1 h 387"/>
                      <a:gd name="T16" fmla="*/ 1 w 130"/>
                      <a:gd name="T17" fmla="*/ 0 h 387"/>
                      <a:gd name="T18" fmla="*/ 1 w 130"/>
                      <a:gd name="T19" fmla="*/ 1 h 387"/>
                      <a:gd name="T20" fmla="*/ 1 w 130"/>
                      <a:gd name="T21" fmla="*/ 1 h 387"/>
                      <a:gd name="T22" fmla="*/ 1 w 130"/>
                      <a:gd name="T23" fmla="*/ 1 h 387"/>
                      <a:gd name="T24" fmla="*/ 1 w 130"/>
                      <a:gd name="T25" fmla="*/ 1 h 387"/>
                      <a:gd name="T26" fmla="*/ 1 w 130"/>
                      <a:gd name="T27" fmla="*/ 1 h 387"/>
                      <a:gd name="T28" fmla="*/ 1 w 130"/>
                      <a:gd name="T29" fmla="*/ 1 h 387"/>
                      <a:gd name="T30" fmla="*/ 1 w 130"/>
                      <a:gd name="T31" fmla="*/ 1 h 387"/>
                      <a:gd name="T32" fmla="*/ 1 w 130"/>
                      <a:gd name="T33" fmla="*/ 1 h 387"/>
                      <a:gd name="T34" fmla="*/ 1 w 130"/>
                      <a:gd name="T35" fmla="*/ 1 h 387"/>
                      <a:gd name="T36" fmla="*/ 1 w 130"/>
                      <a:gd name="T37" fmla="*/ 1 h 387"/>
                      <a:gd name="T38" fmla="*/ 1 w 130"/>
                      <a:gd name="T39" fmla="*/ 1 h 387"/>
                      <a:gd name="T40" fmla="*/ 1 w 130"/>
                      <a:gd name="T41" fmla="*/ 1 h 387"/>
                      <a:gd name="T42" fmla="*/ 0 w 130"/>
                      <a:gd name="T43" fmla="*/ 1 h 38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30"/>
                      <a:gd name="T67" fmla="*/ 0 h 387"/>
                      <a:gd name="T68" fmla="*/ 130 w 130"/>
                      <a:gd name="T69" fmla="*/ 387 h 38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30" h="387">
                        <a:moveTo>
                          <a:pt x="0" y="297"/>
                        </a:moveTo>
                        <a:lnTo>
                          <a:pt x="3" y="267"/>
                        </a:lnTo>
                        <a:lnTo>
                          <a:pt x="5" y="234"/>
                        </a:lnTo>
                        <a:lnTo>
                          <a:pt x="14" y="181"/>
                        </a:lnTo>
                        <a:lnTo>
                          <a:pt x="24" y="139"/>
                        </a:lnTo>
                        <a:lnTo>
                          <a:pt x="38" y="101"/>
                        </a:lnTo>
                        <a:lnTo>
                          <a:pt x="56" y="62"/>
                        </a:lnTo>
                        <a:lnTo>
                          <a:pt x="72" y="32"/>
                        </a:lnTo>
                        <a:lnTo>
                          <a:pt x="92" y="0"/>
                        </a:lnTo>
                        <a:lnTo>
                          <a:pt x="130" y="50"/>
                        </a:lnTo>
                        <a:lnTo>
                          <a:pt x="108" y="80"/>
                        </a:lnTo>
                        <a:lnTo>
                          <a:pt x="92" y="107"/>
                        </a:lnTo>
                        <a:lnTo>
                          <a:pt x="79" y="132"/>
                        </a:lnTo>
                        <a:lnTo>
                          <a:pt x="60" y="167"/>
                        </a:lnTo>
                        <a:lnTo>
                          <a:pt x="48" y="198"/>
                        </a:lnTo>
                        <a:lnTo>
                          <a:pt x="41" y="228"/>
                        </a:lnTo>
                        <a:lnTo>
                          <a:pt x="32" y="258"/>
                        </a:lnTo>
                        <a:lnTo>
                          <a:pt x="26" y="291"/>
                        </a:lnTo>
                        <a:lnTo>
                          <a:pt x="21" y="331"/>
                        </a:lnTo>
                        <a:lnTo>
                          <a:pt x="17" y="371"/>
                        </a:lnTo>
                        <a:lnTo>
                          <a:pt x="10" y="387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618" name="Group 24"/>
              <p:cNvGrpSpPr>
                <a:grpSpLocks/>
              </p:cNvGrpSpPr>
              <p:nvPr/>
            </p:nvGrpSpPr>
            <p:grpSpPr bwMode="auto">
              <a:xfrm rot="21103525" flipH="1">
                <a:off x="3469" y="1832"/>
                <a:ext cx="712" cy="468"/>
                <a:chOff x="1455" y="2364"/>
                <a:chExt cx="577" cy="553"/>
              </a:xfrm>
            </p:grpSpPr>
            <p:sp>
              <p:nvSpPr>
                <p:cNvPr id="656" name="Oval 25"/>
                <p:cNvSpPr>
                  <a:spLocks noChangeArrowheads="1"/>
                </p:cNvSpPr>
                <p:nvPr/>
              </p:nvSpPr>
              <p:spPr bwMode="auto">
                <a:xfrm>
                  <a:off x="1461" y="2372"/>
                  <a:ext cx="564" cy="539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" name="Oval 26"/>
                <p:cNvSpPr>
                  <a:spLocks noChangeArrowheads="1"/>
                </p:cNvSpPr>
                <p:nvPr/>
              </p:nvSpPr>
              <p:spPr bwMode="auto">
                <a:xfrm>
                  <a:off x="1455" y="2364"/>
                  <a:ext cx="577" cy="55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" name="Oval 27"/>
                <p:cNvSpPr>
                  <a:spLocks noChangeArrowheads="1"/>
                </p:cNvSpPr>
                <p:nvPr/>
              </p:nvSpPr>
              <p:spPr bwMode="auto">
                <a:xfrm>
                  <a:off x="1471" y="2379"/>
                  <a:ext cx="545" cy="523"/>
                </a:xfrm>
                <a:prstGeom prst="ellipse">
                  <a:avLst/>
                </a:prstGeom>
                <a:solidFill>
                  <a:srgbClr val="CC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9" name="Group 28"/>
              <p:cNvGrpSpPr>
                <a:grpSpLocks/>
              </p:cNvGrpSpPr>
              <p:nvPr/>
            </p:nvGrpSpPr>
            <p:grpSpPr bwMode="auto">
              <a:xfrm rot="21103525" flipH="1">
                <a:off x="3368" y="2317"/>
                <a:ext cx="365" cy="391"/>
                <a:chOff x="1868" y="2885"/>
                <a:chExt cx="296" cy="462"/>
              </a:xfrm>
            </p:grpSpPr>
            <p:sp>
              <p:nvSpPr>
                <p:cNvPr id="621" name="Freeform 29"/>
                <p:cNvSpPr>
                  <a:spLocks/>
                </p:cNvSpPr>
                <p:nvPr/>
              </p:nvSpPr>
              <p:spPr bwMode="auto">
                <a:xfrm>
                  <a:off x="1871" y="2909"/>
                  <a:ext cx="282" cy="404"/>
                </a:xfrm>
                <a:custGeom>
                  <a:avLst/>
                  <a:gdLst>
                    <a:gd name="T0" fmla="*/ 0 w 564"/>
                    <a:gd name="T1" fmla="*/ 1 h 808"/>
                    <a:gd name="T2" fmla="*/ 1 w 564"/>
                    <a:gd name="T3" fmla="*/ 1 h 808"/>
                    <a:gd name="T4" fmla="*/ 1 w 564"/>
                    <a:gd name="T5" fmla="*/ 1 h 808"/>
                    <a:gd name="T6" fmla="*/ 1 w 564"/>
                    <a:gd name="T7" fmla="*/ 0 h 808"/>
                    <a:gd name="T8" fmla="*/ 0 w 564"/>
                    <a:gd name="T9" fmla="*/ 1 h 8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4"/>
                    <a:gd name="T16" fmla="*/ 0 h 808"/>
                    <a:gd name="T17" fmla="*/ 564 w 564"/>
                    <a:gd name="T18" fmla="*/ 808 h 8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4" h="808">
                      <a:moveTo>
                        <a:pt x="0" y="60"/>
                      </a:moveTo>
                      <a:lnTo>
                        <a:pt x="400" y="808"/>
                      </a:lnTo>
                      <a:lnTo>
                        <a:pt x="564" y="725"/>
                      </a:lnTo>
                      <a:lnTo>
                        <a:pt x="162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22" name="Arc 30"/>
                <p:cNvSpPr>
                  <a:spLocks/>
                </p:cNvSpPr>
                <p:nvPr/>
              </p:nvSpPr>
              <p:spPr bwMode="auto">
                <a:xfrm>
                  <a:off x="1869" y="2885"/>
                  <a:ext cx="85" cy="53"/>
                </a:xfrm>
                <a:custGeom>
                  <a:avLst/>
                  <a:gdLst>
                    <a:gd name="T0" fmla="*/ 0 w 42228"/>
                    <a:gd name="T1" fmla="*/ 0 h 27866"/>
                    <a:gd name="T2" fmla="*/ 0 w 42228"/>
                    <a:gd name="T3" fmla="*/ 0 h 27866"/>
                    <a:gd name="T4" fmla="*/ 0 w 42228"/>
                    <a:gd name="T5" fmla="*/ 0 h 27866"/>
                    <a:gd name="T6" fmla="*/ 0 60000 65536"/>
                    <a:gd name="T7" fmla="*/ 0 60000 65536"/>
                    <a:gd name="T8" fmla="*/ 0 60000 65536"/>
                    <a:gd name="T9" fmla="*/ 0 w 42228"/>
                    <a:gd name="T10" fmla="*/ 0 h 27866"/>
                    <a:gd name="T11" fmla="*/ 42228 w 42228"/>
                    <a:gd name="T12" fmla="*/ 27866 h 278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28" h="27866" fill="none" extrusionOk="0">
                      <a:moveTo>
                        <a:pt x="928" y="27866"/>
                      </a:moveTo>
                      <a:cubicBezTo>
                        <a:pt x="312" y="25834"/>
                        <a:pt x="0" y="2372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61" y="-1"/>
                        <a:pt x="39422" y="6157"/>
                        <a:pt x="42228" y="15193"/>
                      </a:cubicBezTo>
                    </a:path>
                    <a:path w="42228" h="27866" stroke="0" extrusionOk="0">
                      <a:moveTo>
                        <a:pt x="928" y="27866"/>
                      </a:moveTo>
                      <a:cubicBezTo>
                        <a:pt x="312" y="25834"/>
                        <a:pt x="0" y="2372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61" y="-1"/>
                        <a:pt x="39422" y="6157"/>
                        <a:pt x="42228" y="15193"/>
                      </a:cubicBezTo>
                      <a:lnTo>
                        <a:pt x="21600" y="21600"/>
                      </a:lnTo>
                      <a:lnTo>
                        <a:pt x="928" y="27866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23" name="Arc 31"/>
                <p:cNvSpPr>
                  <a:spLocks/>
                </p:cNvSpPr>
                <p:nvPr/>
              </p:nvSpPr>
              <p:spPr bwMode="auto">
                <a:xfrm>
                  <a:off x="1871" y="2891"/>
                  <a:ext cx="87" cy="50"/>
                </a:xfrm>
                <a:custGeom>
                  <a:avLst/>
                  <a:gdLst>
                    <a:gd name="T0" fmla="*/ 0 w 42041"/>
                    <a:gd name="T1" fmla="*/ 0 h 24039"/>
                    <a:gd name="T2" fmla="*/ 0 w 42041"/>
                    <a:gd name="T3" fmla="*/ 0 h 24039"/>
                    <a:gd name="T4" fmla="*/ 0 w 42041"/>
                    <a:gd name="T5" fmla="*/ 0 h 24039"/>
                    <a:gd name="T6" fmla="*/ 0 60000 65536"/>
                    <a:gd name="T7" fmla="*/ 0 60000 65536"/>
                    <a:gd name="T8" fmla="*/ 0 60000 65536"/>
                    <a:gd name="T9" fmla="*/ 0 w 42041"/>
                    <a:gd name="T10" fmla="*/ 0 h 24039"/>
                    <a:gd name="T11" fmla="*/ 42041 w 42041"/>
                    <a:gd name="T12" fmla="*/ 24039 h 240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041" h="24039" fill="none" extrusionOk="0">
                      <a:moveTo>
                        <a:pt x="138" y="24038"/>
                      </a:moveTo>
                      <a:cubicBezTo>
                        <a:pt x="46" y="23229"/>
                        <a:pt x="0" y="2241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0839" y="-1"/>
                        <a:pt x="39055" y="5876"/>
                        <a:pt x="42041" y="14619"/>
                      </a:cubicBezTo>
                    </a:path>
                    <a:path w="42041" h="24039" stroke="0" extrusionOk="0">
                      <a:moveTo>
                        <a:pt x="138" y="24038"/>
                      </a:moveTo>
                      <a:cubicBezTo>
                        <a:pt x="46" y="23229"/>
                        <a:pt x="0" y="2241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0839" y="-1"/>
                        <a:pt x="39055" y="5876"/>
                        <a:pt x="42041" y="14619"/>
                      </a:cubicBezTo>
                      <a:lnTo>
                        <a:pt x="21600" y="21600"/>
                      </a:lnTo>
                      <a:lnTo>
                        <a:pt x="138" y="24038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24" name="Freeform 32"/>
                <p:cNvSpPr>
                  <a:spLocks/>
                </p:cNvSpPr>
                <p:nvPr/>
              </p:nvSpPr>
              <p:spPr bwMode="auto">
                <a:xfrm>
                  <a:off x="1868" y="2891"/>
                  <a:ext cx="54" cy="104"/>
                </a:xfrm>
                <a:custGeom>
                  <a:avLst/>
                  <a:gdLst>
                    <a:gd name="T0" fmla="*/ 1 w 107"/>
                    <a:gd name="T1" fmla="*/ 1 h 207"/>
                    <a:gd name="T2" fmla="*/ 0 w 107"/>
                    <a:gd name="T3" fmla="*/ 1 h 207"/>
                    <a:gd name="T4" fmla="*/ 0 w 107"/>
                    <a:gd name="T5" fmla="*/ 1 h 207"/>
                    <a:gd name="T6" fmla="*/ 1 w 107"/>
                    <a:gd name="T7" fmla="*/ 1 h 207"/>
                    <a:gd name="T8" fmla="*/ 1 w 107"/>
                    <a:gd name="T9" fmla="*/ 1 h 207"/>
                    <a:gd name="T10" fmla="*/ 1 w 107"/>
                    <a:gd name="T11" fmla="*/ 1 h 207"/>
                    <a:gd name="T12" fmla="*/ 1 w 107"/>
                    <a:gd name="T13" fmla="*/ 1 h 207"/>
                    <a:gd name="T14" fmla="*/ 1 w 107"/>
                    <a:gd name="T15" fmla="*/ 1 h 207"/>
                    <a:gd name="T16" fmla="*/ 1 w 107"/>
                    <a:gd name="T17" fmla="*/ 0 h 207"/>
                    <a:gd name="T18" fmla="*/ 1 w 107"/>
                    <a:gd name="T19" fmla="*/ 1 h 207"/>
                    <a:gd name="T20" fmla="*/ 1 w 107"/>
                    <a:gd name="T21" fmla="*/ 1 h 207"/>
                    <a:gd name="T22" fmla="*/ 1 w 107"/>
                    <a:gd name="T23" fmla="*/ 1 h 207"/>
                    <a:gd name="T24" fmla="*/ 1 w 107"/>
                    <a:gd name="T25" fmla="*/ 1 h 207"/>
                    <a:gd name="T26" fmla="*/ 1 w 107"/>
                    <a:gd name="T27" fmla="*/ 1 h 207"/>
                    <a:gd name="T28" fmla="*/ 1 w 107"/>
                    <a:gd name="T29" fmla="*/ 1 h 207"/>
                    <a:gd name="T30" fmla="*/ 1 w 107"/>
                    <a:gd name="T31" fmla="*/ 1 h 207"/>
                    <a:gd name="T32" fmla="*/ 1 w 107"/>
                    <a:gd name="T33" fmla="*/ 1 h 207"/>
                    <a:gd name="T34" fmla="*/ 1 w 107"/>
                    <a:gd name="T35" fmla="*/ 1 h 20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7"/>
                    <a:gd name="T55" fmla="*/ 0 h 207"/>
                    <a:gd name="T56" fmla="*/ 107 w 107"/>
                    <a:gd name="T57" fmla="*/ 207 h 20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7" h="207">
                      <a:moveTo>
                        <a:pt x="3" y="96"/>
                      </a:moveTo>
                      <a:lnTo>
                        <a:pt x="0" y="82"/>
                      </a:lnTo>
                      <a:lnTo>
                        <a:pt x="0" y="69"/>
                      </a:lnTo>
                      <a:lnTo>
                        <a:pt x="2" y="58"/>
                      </a:lnTo>
                      <a:lnTo>
                        <a:pt x="6" y="42"/>
                      </a:lnTo>
                      <a:lnTo>
                        <a:pt x="12" y="29"/>
                      </a:lnTo>
                      <a:lnTo>
                        <a:pt x="21" y="17"/>
                      </a:lnTo>
                      <a:lnTo>
                        <a:pt x="31" y="7"/>
                      </a:lnTo>
                      <a:lnTo>
                        <a:pt x="41" y="0"/>
                      </a:lnTo>
                      <a:lnTo>
                        <a:pt x="107" y="112"/>
                      </a:lnTo>
                      <a:lnTo>
                        <a:pt x="95" y="119"/>
                      </a:lnTo>
                      <a:lnTo>
                        <a:pt x="87" y="127"/>
                      </a:lnTo>
                      <a:lnTo>
                        <a:pt x="79" y="135"/>
                      </a:lnTo>
                      <a:lnTo>
                        <a:pt x="73" y="145"/>
                      </a:lnTo>
                      <a:lnTo>
                        <a:pt x="66" y="163"/>
                      </a:lnTo>
                      <a:lnTo>
                        <a:pt x="62" y="187"/>
                      </a:lnTo>
                      <a:lnTo>
                        <a:pt x="62" y="207"/>
                      </a:lnTo>
                      <a:lnTo>
                        <a:pt x="3" y="96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25" name="Arc 33"/>
                <p:cNvSpPr>
                  <a:spLocks/>
                </p:cNvSpPr>
                <p:nvPr/>
              </p:nvSpPr>
              <p:spPr bwMode="auto">
                <a:xfrm>
                  <a:off x="1869" y="2888"/>
                  <a:ext cx="44" cy="49"/>
                </a:xfrm>
                <a:custGeom>
                  <a:avLst/>
                  <a:gdLst>
                    <a:gd name="T0" fmla="*/ 0 w 21600"/>
                    <a:gd name="T1" fmla="*/ 0 h 25860"/>
                    <a:gd name="T2" fmla="*/ 0 w 21600"/>
                    <a:gd name="T3" fmla="*/ 0 h 25860"/>
                    <a:gd name="T4" fmla="*/ 0 w 21600"/>
                    <a:gd name="T5" fmla="*/ 0 h 2586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5860"/>
                    <a:gd name="T11" fmla="*/ 21600 w 21600"/>
                    <a:gd name="T12" fmla="*/ 25860 h 258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5860" fill="none" extrusionOk="0">
                      <a:moveTo>
                        <a:pt x="788" y="25860"/>
                      </a:moveTo>
                      <a:cubicBezTo>
                        <a:pt x="265" y="23976"/>
                        <a:pt x="0" y="22031"/>
                        <a:pt x="0" y="20077"/>
                      </a:cubicBezTo>
                      <a:cubicBezTo>
                        <a:pt x="-1" y="11223"/>
                        <a:pt x="5402" y="3266"/>
                        <a:pt x="13632" y="0"/>
                      </a:cubicBezTo>
                    </a:path>
                    <a:path w="21600" h="25860" stroke="0" extrusionOk="0">
                      <a:moveTo>
                        <a:pt x="788" y="25860"/>
                      </a:moveTo>
                      <a:cubicBezTo>
                        <a:pt x="265" y="23976"/>
                        <a:pt x="0" y="22031"/>
                        <a:pt x="0" y="20077"/>
                      </a:cubicBezTo>
                      <a:cubicBezTo>
                        <a:pt x="-1" y="11223"/>
                        <a:pt x="5402" y="3266"/>
                        <a:pt x="13632" y="0"/>
                      </a:cubicBezTo>
                      <a:lnTo>
                        <a:pt x="21600" y="20077"/>
                      </a:lnTo>
                      <a:lnTo>
                        <a:pt x="788" y="2586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26" name="Arc 34"/>
                <p:cNvSpPr>
                  <a:spLocks/>
                </p:cNvSpPr>
                <p:nvPr/>
              </p:nvSpPr>
              <p:spPr bwMode="auto">
                <a:xfrm>
                  <a:off x="1900" y="2942"/>
                  <a:ext cx="86" cy="51"/>
                </a:xfrm>
                <a:custGeom>
                  <a:avLst/>
                  <a:gdLst>
                    <a:gd name="T0" fmla="*/ 0 w 42207"/>
                    <a:gd name="T1" fmla="*/ 0 h 26947"/>
                    <a:gd name="T2" fmla="*/ 0 w 42207"/>
                    <a:gd name="T3" fmla="*/ 0 h 26947"/>
                    <a:gd name="T4" fmla="*/ 0 w 42207"/>
                    <a:gd name="T5" fmla="*/ 0 h 26947"/>
                    <a:gd name="T6" fmla="*/ 0 60000 65536"/>
                    <a:gd name="T7" fmla="*/ 0 60000 65536"/>
                    <a:gd name="T8" fmla="*/ 0 60000 65536"/>
                    <a:gd name="T9" fmla="*/ 0 w 42207"/>
                    <a:gd name="T10" fmla="*/ 0 h 26947"/>
                    <a:gd name="T11" fmla="*/ 42207 w 42207"/>
                    <a:gd name="T12" fmla="*/ 26947 h 269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07" h="26947" fill="none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35" y="-1"/>
                        <a:pt x="39379" y="6124"/>
                        <a:pt x="42207" y="15126"/>
                      </a:cubicBezTo>
                    </a:path>
                    <a:path w="42207" h="26947" stroke="0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35" y="-1"/>
                        <a:pt x="39379" y="6124"/>
                        <a:pt x="42207" y="15126"/>
                      </a:cubicBezTo>
                      <a:lnTo>
                        <a:pt x="21600" y="21600"/>
                      </a:lnTo>
                      <a:lnTo>
                        <a:pt x="672" y="26946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627" name="Group 35"/>
                <p:cNvGrpSpPr>
                  <a:grpSpLocks/>
                </p:cNvGrpSpPr>
                <p:nvPr/>
              </p:nvGrpSpPr>
              <p:grpSpPr bwMode="auto">
                <a:xfrm>
                  <a:off x="1903" y="2950"/>
                  <a:ext cx="91" cy="59"/>
                  <a:chOff x="1903" y="2950"/>
                  <a:chExt cx="91" cy="59"/>
                </a:xfrm>
              </p:grpSpPr>
              <p:grpSp>
                <p:nvGrpSpPr>
                  <p:cNvPr id="651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903" y="2950"/>
                    <a:ext cx="87" cy="50"/>
                    <a:chOff x="1903" y="2950"/>
                    <a:chExt cx="87" cy="50"/>
                  </a:xfrm>
                </p:grpSpPr>
                <p:sp>
                  <p:nvSpPr>
                    <p:cNvPr id="653" name="Arc 37"/>
                    <p:cNvSpPr>
                      <a:spLocks/>
                    </p:cNvSpPr>
                    <p:nvPr/>
                  </p:nvSpPr>
                  <p:spPr bwMode="auto">
                    <a:xfrm>
                      <a:off x="1903" y="2950"/>
                      <a:ext cx="87" cy="50"/>
                    </a:xfrm>
                    <a:custGeom>
                      <a:avLst/>
                      <a:gdLst>
                        <a:gd name="T0" fmla="*/ 0 w 42528"/>
                        <a:gd name="T1" fmla="*/ 0 h 26441"/>
                        <a:gd name="T2" fmla="*/ 0 w 42528"/>
                        <a:gd name="T3" fmla="*/ 0 h 26441"/>
                        <a:gd name="T4" fmla="*/ 0 w 42528"/>
                        <a:gd name="T5" fmla="*/ 0 h 26441"/>
                        <a:gd name="T6" fmla="*/ 0 60000 65536"/>
                        <a:gd name="T7" fmla="*/ 0 60000 65536"/>
                        <a:gd name="T8" fmla="*/ 0 60000 65536"/>
                        <a:gd name="T9" fmla="*/ 0 w 42528"/>
                        <a:gd name="T10" fmla="*/ 0 h 26441"/>
                        <a:gd name="T11" fmla="*/ 42528 w 42528"/>
                        <a:gd name="T12" fmla="*/ 26441 h 2644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528" h="26441" fill="none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6441" stroke="0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lnTo>
                            <a:pt x="549" y="26440"/>
                          </a:lnTo>
                          <a:close/>
                        </a:path>
                      </a:pathLst>
                    </a:custGeom>
                    <a:solidFill>
                      <a:srgbClr val="5F3F1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4" name="Arc 38"/>
                    <p:cNvSpPr>
                      <a:spLocks/>
                    </p:cNvSpPr>
                    <p:nvPr/>
                  </p:nvSpPr>
                  <p:spPr bwMode="auto">
                    <a:xfrm>
                      <a:off x="1903" y="2955"/>
                      <a:ext cx="44" cy="45"/>
                    </a:xfrm>
                    <a:custGeom>
                      <a:avLst/>
                      <a:gdLst>
                        <a:gd name="T0" fmla="*/ 0 w 21600"/>
                        <a:gd name="T1" fmla="*/ 0 h 23819"/>
                        <a:gd name="T2" fmla="*/ 0 w 21600"/>
                        <a:gd name="T3" fmla="*/ 0 h 23819"/>
                        <a:gd name="T4" fmla="*/ 0 w 21600"/>
                        <a:gd name="T5" fmla="*/ 0 h 2381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3819"/>
                        <a:gd name="T11" fmla="*/ 21600 w 21600"/>
                        <a:gd name="T12" fmla="*/ 23819 h 2381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3819" fill="none" extrusionOk="0">
                          <a:moveTo>
                            <a:pt x="549" y="23818"/>
                          </a:moveTo>
                          <a:cubicBezTo>
                            <a:pt x="184" y="22231"/>
                            <a:pt x="0" y="20607"/>
                            <a:pt x="0" y="18978"/>
                          </a:cubicBezTo>
                          <a:cubicBezTo>
                            <a:pt x="-1" y="11062"/>
                            <a:pt x="4330" y="3780"/>
                            <a:pt x="11285" y="0"/>
                          </a:cubicBezTo>
                        </a:path>
                        <a:path w="21600" h="23819" stroke="0" extrusionOk="0">
                          <a:moveTo>
                            <a:pt x="549" y="23818"/>
                          </a:moveTo>
                          <a:cubicBezTo>
                            <a:pt x="184" y="22231"/>
                            <a:pt x="0" y="20607"/>
                            <a:pt x="0" y="18978"/>
                          </a:cubicBezTo>
                          <a:cubicBezTo>
                            <a:pt x="-1" y="11062"/>
                            <a:pt x="4330" y="3780"/>
                            <a:pt x="11285" y="0"/>
                          </a:cubicBezTo>
                          <a:lnTo>
                            <a:pt x="21600" y="18978"/>
                          </a:lnTo>
                          <a:lnTo>
                            <a:pt x="549" y="23818"/>
                          </a:lnTo>
                          <a:close/>
                        </a:path>
                      </a:pathLst>
                    </a:custGeom>
                    <a:solidFill>
                      <a:srgbClr val="3F1F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5" name="Arc 39"/>
                    <p:cNvSpPr>
                      <a:spLocks/>
                    </p:cNvSpPr>
                    <p:nvPr/>
                  </p:nvSpPr>
                  <p:spPr bwMode="auto">
                    <a:xfrm>
                      <a:off x="1904" y="2950"/>
                      <a:ext cx="85" cy="50"/>
                    </a:xfrm>
                    <a:custGeom>
                      <a:avLst/>
                      <a:gdLst>
                        <a:gd name="T0" fmla="*/ 0 w 42375"/>
                        <a:gd name="T1" fmla="*/ 0 h 26389"/>
                        <a:gd name="T2" fmla="*/ 0 w 42375"/>
                        <a:gd name="T3" fmla="*/ 0 h 26389"/>
                        <a:gd name="T4" fmla="*/ 0 w 42375"/>
                        <a:gd name="T5" fmla="*/ 0 h 26389"/>
                        <a:gd name="T6" fmla="*/ 0 60000 65536"/>
                        <a:gd name="T7" fmla="*/ 0 60000 65536"/>
                        <a:gd name="T8" fmla="*/ 0 60000 65536"/>
                        <a:gd name="T9" fmla="*/ 0 w 42375"/>
                        <a:gd name="T10" fmla="*/ 0 h 26389"/>
                        <a:gd name="T11" fmla="*/ 42375 w 42375"/>
                        <a:gd name="T12" fmla="*/ 26389 h 2638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375" h="26389" fill="none" extrusionOk="0">
                          <a:moveTo>
                            <a:pt x="537" y="26388"/>
                          </a:moveTo>
                          <a:cubicBezTo>
                            <a:pt x="180" y="24817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51" y="-1"/>
                            <a:pt x="39732" y="6403"/>
                            <a:pt x="42374" y="15686"/>
                          </a:cubicBezTo>
                        </a:path>
                        <a:path w="42375" h="26389" stroke="0" extrusionOk="0">
                          <a:moveTo>
                            <a:pt x="537" y="26388"/>
                          </a:moveTo>
                          <a:cubicBezTo>
                            <a:pt x="180" y="24817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51" y="-1"/>
                            <a:pt x="39732" y="6403"/>
                            <a:pt x="42374" y="15686"/>
                          </a:cubicBezTo>
                          <a:lnTo>
                            <a:pt x="21600" y="21600"/>
                          </a:lnTo>
                          <a:lnTo>
                            <a:pt x="537" y="26388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652" name="Arc 40"/>
                  <p:cNvSpPr>
                    <a:spLocks/>
                  </p:cNvSpPr>
                  <p:nvPr/>
                </p:nvSpPr>
                <p:spPr bwMode="auto">
                  <a:xfrm>
                    <a:off x="1908" y="2959"/>
                    <a:ext cx="86" cy="50"/>
                  </a:xfrm>
                  <a:custGeom>
                    <a:avLst/>
                    <a:gdLst>
                      <a:gd name="T0" fmla="*/ 0 w 42394"/>
                      <a:gd name="T1" fmla="*/ 0 h 26441"/>
                      <a:gd name="T2" fmla="*/ 0 w 42394"/>
                      <a:gd name="T3" fmla="*/ 0 h 26441"/>
                      <a:gd name="T4" fmla="*/ 0 w 42394"/>
                      <a:gd name="T5" fmla="*/ 0 h 26441"/>
                      <a:gd name="T6" fmla="*/ 0 60000 65536"/>
                      <a:gd name="T7" fmla="*/ 0 60000 65536"/>
                      <a:gd name="T8" fmla="*/ 0 60000 65536"/>
                      <a:gd name="T9" fmla="*/ 0 w 42394"/>
                      <a:gd name="T10" fmla="*/ 0 h 26441"/>
                      <a:gd name="T11" fmla="*/ 42394 w 42394"/>
                      <a:gd name="T12" fmla="*/ 26441 h 2644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394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78" y="-1"/>
                          <a:pt x="39775" y="6437"/>
                          <a:pt x="42394" y="15754"/>
                        </a:cubicBezTo>
                      </a:path>
                      <a:path w="42394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78" y="-1"/>
                          <a:pt x="39775" y="6437"/>
                          <a:pt x="42394" y="15754"/>
                        </a:cubicBezTo>
                        <a:lnTo>
                          <a:pt x="21600" y="21600"/>
                        </a:lnTo>
                        <a:lnTo>
                          <a:pt x="549" y="26440"/>
                        </a:lnTo>
                        <a:close/>
                      </a:path>
                    </a:pathLst>
                  </a:custGeom>
                  <a:solidFill>
                    <a:srgbClr val="7F3F00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28" name="Group 41"/>
                <p:cNvGrpSpPr>
                  <a:grpSpLocks/>
                </p:cNvGrpSpPr>
                <p:nvPr/>
              </p:nvGrpSpPr>
              <p:grpSpPr bwMode="auto">
                <a:xfrm>
                  <a:off x="1912" y="2967"/>
                  <a:ext cx="91" cy="59"/>
                  <a:chOff x="1912" y="2967"/>
                  <a:chExt cx="91" cy="59"/>
                </a:xfrm>
              </p:grpSpPr>
              <p:grpSp>
                <p:nvGrpSpPr>
                  <p:cNvPr id="646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912" y="2967"/>
                    <a:ext cx="87" cy="50"/>
                    <a:chOff x="1912" y="2967"/>
                    <a:chExt cx="87" cy="50"/>
                  </a:xfrm>
                </p:grpSpPr>
                <p:sp>
                  <p:nvSpPr>
                    <p:cNvPr id="648" name="Arc 43"/>
                    <p:cNvSpPr>
                      <a:spLocks/>
                    </p:cNvSpPr>
                    <p:nvPr/>
                  </p:nvSpPr>
                  <p:spPr bwMode="auto">
                    <a:xfrm>
                      <a:off x="1912" y="2967"/>
                      <a:ext cx="86" cy="49"/>
                    </a:xfrm>
                    <a:custGeom>
                      <a:avLst/>
                      <a:gdLst>
                        <a:gd name="T0" fmla="*/ 0 w 42511"/>
                        <a:gd name="T1" fmla="*/ 0 h 25783"/>
                        <a:gd name="T2" fmla="*/ 0 w 42511"/>
                        <a:gd name="T3" fmla="*/ 0 h 25783"/>
                        <a:gd name="T4" fmla="*/ 0 w 42511"/>
                        <a:gd name="T5" fmla="*/ 0 h 25783"/>
                        <a:gd name="T6" fmla="*/ 0 60000 65536"/>
                        <a:gd name="T7" fmla="*/ 0 60000 65536"/>
                        <a:gd name="T8" fmla="*/ 0 60000 65536"/>
                        <a:gd name="T9" fmla="*/ 0 w 42511"/>
                        <a:gd name="T10" fmla="*/ 0 h 25783"/>
                        <a:gd name="T11" fmla="*/ 42511 w 42511"/>
                        <a:gd name="T12" fmla="*/ 25783 h 2578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511" h="25783" fill="none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</a:path>
                        <a:path w="42511" h="25783" stroke="0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  <a:lnTo>
                            <a:pt x="21600" y="21600"/>
                          </a:lnTo>
                          <a:lnTo>
                            <a:pt x="408" y="25783"/>
                          </a:lnTo>
                          <a:close/>
                        </a:path>
                      </a:pathLst>
                    </a:custGeom>
                    <a:solidFill>
                      <a:srgbClr val="5F3F1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49" name="Arc 44"/>
                    <p:cNvSpPr>
                      <a:spLocks/>
                    </p:cNvSpPr>
                    <p:nvPr/>
                  </p:nvSpPr>
                  <p:spPr bwMode="auto">
                    <a:xfrm>
                      <a:off x="1912" y="2972"/>
                      <a:ext cx="44" cy="44"/>
                    </a:xfrm>
                    <a:custGeom>
                      <a:avLst/>
                      <a:gdLst>
                        <a:gd name="T0" fmla="*/ 0 w 21600"/>
                        <a:gd name="T1" fmla="*/ 0 h 23111"/>
                        <a:gd name="T2" fmla="*/ 0 w 21600"/>
                        <a:gd name="T3" fmla="*/ 0 h 23111"/>
                        <a:gd name="T4" fmla="*/ 0 w 21600"/>
                        <a:gd name="T5" fmla="*/ 0 h 23111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3111"/>
                        <a:gd name="T11" fmla="*/ 21600 w 21600"/>
                        <a:gd name="T12" fmla="*/ 23111 h 2311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3111" fill="none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</a:path>
                        <a:path w="21600" h="23111" stroke="0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  <a:lnTo>
                            <a:pt x="21600" y="18928"/>
                          </a:lnTo>
                          <a:lnTo>
                            <a:pt x="408" y="23111"/>
                          </a:lnTo>
                          <a:close/>
                        </a:path>
                      </a:pathLst>
                    </a:custGeom>
                    <a:solidFill>
                      <a:srgbClr val="3F1F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50" name="Arc 45"/>
                    <p:cNvSpPr>
                      <a:spLocks/>
                    </p:cNvSpPr>
                    <p:nvPr/>
                  </p:nvSpPr>
                  <p:spPr bwMode="auto">
                    <a:xfrm>
                      <a:off x="1912" y="2967"/>
                      <a:ext cx="87" cy="50"/>
                    </a:xfrm>
                    <a:custGeom>
                      <a:avLst/>
                      <a:gdLst>
                        <a:gd name="T0" fmla="*/ 0 w 42528"/>
                        <a:gd name="T1" fmla="*/ 0 h 26441"/>
                        <a:gd name="T2" fmla="*/ 0 w 42528"/>
                        <a:gd name="T3" fmla="*/ 0 h 26441"/>
                        <a:gd name="T4" fmla="*/ 0 w 42528"/>
                        <a:gd name="T5" fmla="*/ 0 h 26441"/>
                        <a:gd name="T6" fmla="*/ 0 60000 65536"/>
                        <a:gd name="T7" fmla="*/ 0 60000 65536"/>
                        <a:gd name="T8" fmla="*/ 0 60000 65536"/>
                        <a:gd name="T9" fmla="*/ 0 w 42528"/>
                        <a:gd name="T10" fmla="*/ 0 h 26441"/>
                        <a:gd name="T11" fmla="*/ 42528 w 42528"/>
                        <a:gd name="T12" fmla="*/ 26441 h 2644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528" h="26441" fill="none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6441" stroke="0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lnTo>
                            <a:pt x="549" y="2644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647" name="Arc 46"/>
                  <p:cNvSpPr>
                    <a:spLocks/>
                  </p:cNvSpPr>
                  <p:nvPr/>
                </p:nvSpPr>
                <p:spPr bwMode="auto">
                  <a:xfrm>
                    <a:off x="1917" y="2976"/>
                    <a:ext cx="86" cy="50"/>
                  </a:xfrm>
                  <a:custGeom>
                    <a:avLst/>
                    <a:gdLst>
                      <a:gd name="T0" fmla="*/ 0 w 42511"/>
                      <a:gd name="T1" fmla="*/ 0 h 26283"/>
                      <a:gd name="T2" fmla="*/ 0 w 42511"/>
                      <a:gd name="T3" fmla="*/ 0 h 26283"/>
                      <a:gd name="T4" fmla="*/ 0 w 42511"/>
                      <a:gd name="T5" fmla="*/ 0 h 26283"/>
                      <a:gd name="T6" fmla="*/ 0 60000 65536"/>
                      <a:gd name="T7" fmla="*/ 0 60000 65536"/>
                      <a:gd name="T8" fmla="*/ 0 60000 65536"/>
                      <a:gd name="T9" fmla="*/ 0 w 42511"/>
                      <a:gd name="T10" fmla="*/ 0 h 26283"/>
                      <a:gd name="T11" fmla="*/ 42511 w 42511"/>
                      <a:gd name="T12" fmla="*/ 26283 h 2628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11" h="26283" fill="none" extrusionOk="0">
                        <a:moveTo>
                          <a:pt x="513" y="26283"/>
                        </a:moveTo>
                        <a:cubicBezTo>
                          <a:pt x="172" y="24745"/>
                          <a:pt x="0" y="231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6283" stroke="0" extrusionOk="0">
                        <a:moveTo>
                          <a:pt x="513" y="26283"/>
                        </a:moveTo>
                        <a:cubicBezTo>
                          <a:pt x="172" y="24745"/>
                          <a:pt x="0" y="231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lnTo>
                          <a:pt x="513" y="26283"/>
                        </a:lnTo>
                        <a:close/>
                      </a:path>
                    </a:pathLst>
                  </a:custGeom>
                  <a:solidFill>
                    <a:srgbClr val="7F3F00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29" name="Group 47"/>
                <p:cNvGrpSpPr>
                  <a:grpSpLocks/>
                </p:cNvGrpSpPr>
                <p:nvPr/>
              </p:nvGrpSpPr>
              <p:grpSpPr bwMode="auto">
                <a:xfrm>
                  <a:off x="1921" y="2983"/>
                  <a:ext cx="86" cy="49"/>
                  <a:chOff x="1921" y="2983"/>
                  <a:chExt cx="86" cy="49"/>
                </a:xfrm>
              </p:grpSpPr>
              <p:sp>
                <p:nvSpPr>
                  <p:cNvPr id="644" name="Arc 48"/>
                  <p:cNvSpPr>
                    <a:spLocks/>
                  </p:cNvSpPr>
                  <p:nvPr/>
                </p:nvSpPr>
                <p:spPr bwMode="auto">
                  <a:xfrm>
                    <a:off x="1921" y="2983"/>
                    <a:ext cx="86" cy="49"/>
                  </a:xfrm>
                  <a:custGeom>
                    <a:avLst/>
                    <a:gdLst>
                      <a:gd name="T0" fmla="*/ 0 w 42663"/>
                      <a:gd name="T1" fmla="*/ 0 h 25783"/>
                      <a:gd name="T2" fmla="*/ 0 w 42663"/>
                      <a:gd name="T3" fmla="*/ 0 h 25783"/>
                      <a:gd name="T4" fmla="*/ 0 w 42663"/>
                      <a:gd name="T5" fmla="*/ 0 h 25783"/>
                      <a:gd name="T6" fmla="*/ 0 60000 65536"/>
                      <a:gd name="T7" fmla="*/ 0 60000 65536"/>
                      <a:gd name="T8" fmla="*/ 0 60000 65536"/>
                      <a:gd name="T9" fmla="*/ 0 w 42663"/>
                      <a:gd name="T10" fmla="*/ 0 h 25783"/>
                      <a:gd name="T11" fmla="*/ 42663 w 42663"/>
                      <a:gd name="T12" fmla="*/ 25783 h 2578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663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</a:path>
                      <a:path w="42663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  <a:lnTo>
                          <a:pt x="21600" y="21600"/>
                        </a:lnTo>
                        <a:lnTo>
                          <a:pt x="408" y="25783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45" name="Arc 49"/>
                  <p:cNvSpPr>
                    <a:spLocks/>
                  </p:cNvSpPr>
                  <p:nvPr/>
                </p:nvSpPr>
                <p:spPr bwMode="auto">
                  <a:xfrm>
                    <a:off x="1921" y="2988"/>
                    <a:ext cx="44" cy="44"/>
                  </a:xfrm>
                  <a:custGeom>
                    <a:avLst/>
                    <a:gdLst>
                      <a:gd name="T0" fmla="*/ 0 w 21600"/>
                      <a:gd name="T1" fmla="*/ 0 h 23111"/>
                      <a:gd name="T2" fmla="*/ 0 w 21600"/>
                      <a:gd name="T3" fmla="*/ 0 h 23111"/>
                      <a:gd name="T4" fmla="*/ 0 w 21600"/>
                      <a:gd name="T5" fmla="*/ 0 h 23111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3111"/>
                      <a:gd name="T11" fmla="*/ 21600 w 21600"/>
                      <a:gd name="T12" fmla="*/ 23111 h 2311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3111" fill="none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3111" stroke="0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lnTo>
                          <a:pt x="408" y="23111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30" name="Group 50"/>
                <p:cNvGrpSpPr>
                  <a:grpSpLocks/>
                </p:cNvGrpSpPr>
                <p:nvPr/>
              </p:nvGrpSpPr>
              <p:grpSpPr bwMode="auto">
                <a:xfrm>
                  <a:off x="1921" y="2983"/>
                  <a:ext cx="91" cy="58"/>
                  <a:chOff x="1921" y="2983"/>
                  <a:chExt cx="91" cy="58"/>
                </a:xfrm>
              </p:grpSpPr>
              <p:sp>
                <p:nvSpPr>
                  <p:cNvPr id="642" name="Arc 51"/>
                  <p:cNvSpPr>
                    <a:spLocks/>
                  </p:cNvSpPr>
                  <p:nvPr/>
                </p:nvSpPr>
                <p:spPr bwMode="auto">
                  <a:xfrm>
                    <a:off x="1921" y="2983"/>
                    <a:ext cx="87" cy="49"/>
                  </a:xfrm>
                  <a:custGeom>
                    <a:avLst/>
                    <a:gdLst>
                      <a:gd name="T0" fmla="*/ 0 w 42528"/>
                      <a:gd name="T1" fmla="*/ 0 h 25926"/>
                      <a:gd name="T2" fmla="*/ 0 w 42528"/>
                      <a:gd name="T3" fmla="*/ 0 h 25926"/>
                      <a:gd name="T4" fmla="*/ 0 w 42528"/>
                      <a:gd name="T5" fmla="*/ 0 h 25926"/>
                      <a:gd name="T6" fmla="*/ 0 60000 65536"/>
                      <a:gd name="T7" fmla="*/ 0 60000 65536"/>
                      <a:gd name="T8" fmla="*/ 0 60000 65536"/>
                      <a:gd name="T9" fmla="*/ 0 w 42528"/>
                      <a:gd name="T10" fmla="*/ 0 h 25926"/>
                      <a:gd name="T11" fmla="*/ 42528 w 42528"/>
                      <a:gd name="T12" fmla="*/ 25926 h 259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28" h="25926" fill="none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5926" stroke="0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lnTo>
                          <a:pt x="437" y="25926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43" name="Arc 52"/>
                  <p:cNvSpPr>
                    <a:spLocks/>
                  </p:cNvSpPr>
                  <p:nvPr/>
                </p:nvSpPr>
                <p:spPr bwMode="auto">
                  <a:xfrm>
                    <a:off x="1926" y="2992"/>
                    <a:ext cx="86" cy="49"/>
                  </a:xfrm>
                  <a:custGeom>
                    <a:avLst/>
                    <a:gdLst>
                      <a:gd name="T0" fmla="*/ 0 w 42511"/>
                      <a:gd name="T1" fmla="*/ 0 h 25783"/>
                      <a:gd name="T2" fmla="*/ 0 w 42511"/>
                      <a:gd name="T3" fmla="*/ 0 h 25783"/>
                      <a:gd name="T4" fmla="*/ 0 w 42511"/>
                      <a:gd name="T5" fmla="*/ 0 h 25783"/>
                      <a:gd name="T6" fmla="*/ 0 60000 65536"/>
                      <a:gd name="T7" fmla="*/ 0 60000 65536"/>
                      <a:gd name="T8" fmla="*/ 0 60000 65536"/>
                      <a:gd name="T9" fmla="*/ 0 w 42511"/>
                      <a:gd name="T10" fmla="*/ 0 h 25783"/>
                      <a:gd name="T11" fmla="*/ 42511 w 42511"/>
                      <a:gd name="T12" fmla="*/ 25783 h 2578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11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lnTo>
                          <a:pt x="408" y="25783"/>
                        </a:lnTo>
                        <a:close/>
                      </a:path>
                    </a:pathLst>
                  </a:custGeom>
                  <a:solidFill>
                    <a:srgbClr val="7F3F00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31" name="Group 53"/>
                <p:cNvGrpSpPr>
                  <a:grpSpLocks/>
                </p:cNvGrpSpPr>
                <p:nvPr/>
              </p:nvGrpSpPr>
              <p:grpSpPr bwMode="auto">
                <a:xfrm>
                  <a:off x="1871" y="2910"/>
                  <a:ext cx="283" cy="406"/>
                  <a:chOff x="1871" y="2910"/>
                  <a:chExt cx="283" cy="406"/>
                </a:xfrm>
              </p:grpSpPr>
              <p:sp>
                <p:nvSpPr>
                  <p:cNvPr id="64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953" y="2910"/>
                    <a:ext cx="201" cy="36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4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871" y="2939"/>
                    <a:ext cx="201" cy="377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632" name="Group 56"/>
                <p:cNvGrpSpPr>
                  <a:grpSpLocks/>
                </p:cNvGrpSpPr>
                <p:nvPr/>
              </p:nvGrpSpPr>
              <p:grpSpPr bwMode="auto">
                <a:xfrm>
                  <a:off x="1930" y="2999"/>
                  <a:ext cx="91" cy="58"/>
                  <a:chOff x="1930" y="2999"/>
                  <a:chExt cx="91" cy="58"/>
                </a:xfrm>
              </p:grpSpPr>
              <p:grpSp>
                <p:nvGrpSpPr>
                  <p:cNvPr id="635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1930" y="2999"/>
                    <a:ext cx="86" cy="48"/>
                    <a:chOff x="1930" y="2999"/>
                    <a:chExt cx="86" cy="48"/>
                  </a:xfrm>
                </p:grpSpPr>
                <p:sp>
                  <p:nvSpPr>
                    <p:cNvPr id="638" name="Arc 58"/>
                    <p:cNvSpPr>
                      <a:spLocks/>
                    </p:cNvSpPr>
                    <p:nvPr/>
                  </p:nvSpPr>
                  <p:spPr bwMode="auto">
                    <a:xfrm>
                      <a:off x="1930" y="2999"/>
                      <a:ext cx="86" cy="48"/>
                    </a:xfrm>
                    <a:custGeom>
                      <a:avLst/>
                      <a:gdLst>
                        <a:gd name="T0" fmla="*/ 0 w 42663"/>
                        <a:gd name="T1" fmla="*/ 0 h 25276"/>
                        <a:gd name="T2" fmla="*/ 0 w 42663"/>
                        <a:gd name="T3" fmla="*/ 0 h 25276"/>
                        <a:gd name="T4" fmla="*/ 0 w 42663"/>
                        <a:gd name="T5" fmla="*/ 0 h 25276"/>
                        <a:gd name="T6" fmla="*/ 0 60000 65536"/>
                        <a:gd name="T7" fmla="*/ 0 60000 65536"/>
                        <a:gd name="T8" fmla="*/ 0 60000 65536"/>
                        <a:gd name="T9" fmla="*/ 0 w 42663"/>
                        <a:gd name="T10" fmla="*/ 0 h 25276"/>
                        <a:gd name="T11" fmla="*/ 42663 w 42663"/>
                        <a:gd name="T12" fmla="*/ 25276 h 2527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2663" h="25276" fill="none" extrusionOk="0">
                          <a:moveTo>
                            <a:pt x="315" y="25275"/>
                          </a:moveTo>
                          <a:cubicBezTo>
                            <a:pt x="105" y="24061"/>
                            <a:pt x="0" y="2283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</a:path>
                        <a:path w="42663" h="25276" stroke="0" extrusionOk="0">
                          <a:moveTo>
                            <a:pt x="315" y="25275"/>
                          </a:moveTo>
                          <a:cubicBezTo>
                            <a:pt x="105" y="24061"/>
                            <a:pt x="0" y="2283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  <a:lnTo>
                            <a:pt x="21600" y="21600"/>
                          </a:lnTo>
                          <a:lnTo>
                            <a:pt x="315" y="25275"/>
                          </a:lnTo>
                          <a:close/>
                        </a:path>
                      </a:pathLst>
                    </a:custGeom>
                    <a:solidFill>
                      <a:srgbClr val="5F3F1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9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930" y="3004"/>
                      <a:ext cx="44" cy="43"/>
                    </a:xfrm>
                    <a:custGeom>
                      <a:avLst/>
                      <a:gdLst>
                        <a:gd name="T0" fmla="*/ 0 w 21600"/>
                        <a:gd name="T1" fmla="*/ 0 h 22604"/>
                        <a:gd name="T2" fmla="*/ 0 w 21600"/>
                        <a:gd name="T3" fmla="*/ 0 h 22604"/>
                        <a:gd name="T4" fmla="*/ 0 w 21600"/>
                        <a:gd name="T5" fmla="*/ 0 h 22604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2604"/>
                        <a:gd name="T11" fmla="*/ 21600 w 21600"/>
                        <a:gd name="T12" fmla="*/ 22604 h 2260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2604" fill="none" extrusionOk="0">
                          <a:moveTo>
                            <a:pt x="315" y="22603"/>
                          </a:moveTo>
                          <a:cubicBezTo>
                            <a:pt x="105" y="21389"/>
                            <a:pt x="0" y="20160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</a:path>
                        <a:path w="21600" h="22604" stroke="0" extrusionOk="0">
                          <a:moveTo>
                            <a:pt x="315" y="22603"/>
                          </a:moveTo>
                          <a:cubicBezTo>
                            <a:pt x="105" y="21389"/>
                            <a:pt x="0" y="20160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  <a:lnTo>
                            <a:pt x="21600" y="18928"/>
                          </a:lnTo>
                          <a:lnTo>
                            <a:pt x="315" y="22603"/>
                          </a:lnTo>
                          <a:close/>
                        </a:path>
                      </a:pathLst>
                    </a:custGeom>
                    <a:solidFill>
                      <a:srgbClr val="3F1F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636" name="Arc 60"/>
                  <p:cNvSpPr>
                    <a:spLocks/>
                  </p:cNvSpPr>
                  <p:nvPr/>
                </p:nvSpPr>
                <p:spPr bwMode="auto">
                  <a:xfrm>
                    <a:off x="1930" y="2999"/>
                    <a:ext cx="87" cy="49"/>
                  </a:xfrm>
                  <a:custGeom>
                    <a:avLst/>
                    <a:gdLst>
                      <a:gd name="T0" fmla="*/ 0 w 42651"/>
                      <a:gd name="T1" fmla="*/ 0 h 25926"/>
                      <a:gd name="T2" fmla="*/ 0 w 42651"/>
                      <a:gd name="T3" fmla="*/ 0 h 25926"/>
                      <a:gd name="T4" fmla="*/ 0 w 42651"/>
                      <a:gd name="T5" fmla="*/ 0 h 25926"/>
                      <a:gd name="T6" fmla="*/ 0 60000 65536"/>
                      <a:gd name="T7" fmla="*/ 0 60000 65536"/>
                      <a:gd name="T8" fmla="*/ 0 60000 65536"/>
                      <a:gd name="T9" fmla="*/ 0 w 42651"/>
                      <a:gd name="T10" fmla="*/ 0 h 25926"/>
                      <a:gd name="T11" fmla="*/ 42651 w 42651"/>
                      <a:gd name="T12" fmla="*/ 25926 h 2592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651" h="25926" fill="none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64" y="-1"/>
                          <a:pt x="40394" y="6950"/>
                          <a:pt x="42650" y="16759"/>
                        </a:cubicBezTo>
                      </a:path>
                      <a:path w="42651" h="25926" stroke="0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64" y="-1"/>
                          <a:pt x="40394" y="6950"/>
                          <a:pt x="42650" y="16759"/>
                        </a:cubicBezTo>
                        <a:lnTo>
                          <a:pt x="21600" y="21600"/>
                        </a:lnTo>
                        <a:lnTo>
                          <a:pt x="437" y="25926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7" name="Arc 61"/>
                  <p:cNvSpPr>
                    <a:spLocks/>
                  </p:cNvSpPr>
                  <p:nvPr/>
                </p:nvSpPr>
                <p:spPr bwMode="auto">
                  <a:xfrm>
                    <a:off x="1934" y="3006"/>
                    <a:ext cx="87" cy="51"/>
                  </a:xfrm>
                  <a:custGeom>
                    <a:avLst/>
                    <a:gdLst>
                      <a:gd name="T0" fmla="*/ 0 w 42528"/>
                      <a:gd name="T1" fmla="*/ 0 h 26947"/>
                      <a:gd name="T2" fmla="*/ 0 w 42528"/>
                      <a:gd name="T3" fmla="*/ 0 h 26947"/>
                      <a:gd name="T4" fmla="*/ 0 w 42528"/>
                      <a:gd name="T5" fmla="*/ 0 h 26947"/>
                      <a:gd name="T6" fmla="*/ 0 60000 65536"/>
                      <a:gd name="T7" fmla="*/ 0 60000 65536"/>
                      <a:gd name="T8" fmla="*/ 0 60000 65536"/>
                      <a:gd name="T9" fmla="*/ 0 w 42528"/>
                      <a:gd name="T10" fmla="*/ 0 h 26947"/>
                      <a:gd name="T11" fmla="*/ 42528 w 42528"/>
                      <a:gd name="T12" fmla="*/ 26947 h 2694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2528" h="26947" fill="none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947" stroke="0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lnTo>
                          <a:pt x="672" y="26946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33" name="Freeform 62"/>
                <p:cNvSpPr>
                  <a:spLocks/>
                </p:cNvSpPr>
                <p:nvPr/>
              </p:nvSpPr>
              <p:spPr bwMode="auto">
                <a:xfrm>
                  <a:off x="1932" y="3008"/>
                  <a:ext cx="174" cy="299"/>
                </a:xfrm>
                <a:custGeom>
                  <a:avLst/>
                  <a:gdLst>
                    <a:gd name="T0" fmla="*/ 1 w 348"/>
                    <a:gd name="T1" fmla="*/ 0 h 597"/>
                    <a:gd name="T2" fmla="*/ 1 w 348"/>
                    <a:gd name="T3" fmla="*/ 1 h 597"/>
                    <a:gd name="T4" fmla="*/ 1 w 348"/>
                    <a:gd name="T5" fmla="*/ 1 h 597"/>
                    <a:gd name="T6" fmla="*/ 1 w 348"/>
                    <a:gd name="T7" fmla="*/ 1 h 597"/>
                    <a:gd name="T8" fmla="*/ 1 w 348"/>
                    <a:gd name="T9" fmla="*/ 1 h 597"/>
                    <a:gd name="T10" fmla="*/ 1 w 348"/>
                    <a:gd name="T11" fmla="*/ 1 h 597"/>
                    <a:gd name="T12" fmla="*/ 1 w 348"/>
                    <a:gd name="T13" fmla="*/ 1 h 597"/>
                    <a:gd name="T14" fmla="*/ 0 w 348"/>
                    <a:gd name="T15" fmla="*/ 1 h 597"/>
                    <a:gd name="T16" fmla="*/ 0 w 348"/>
                    <a:gd name="T17" fmla="*/ 1 h 597"/>
                    <a:gd name="T18" fmla="*/ 1 w 348"/>
                    <a:gd name="T19" fmla="*/ 1 h 597"/>
                    <a:gd name="T20" fmla="*/ 1 w 348"/>
                    <a:gd name="T21" fmla="*/ 1 h 597"/>
                    <a:gd name="T22" fmla="*/ 1 w 348"/>
                    <a:gd name="T23" fmla="*/ 0 h 59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48"/>
                    <a:gd name="T37" fmla="*/ 0 h 597"/>
                    <a:gd name="T38" fmla="*/ 348 w 348"/>
                    <a:gd name="T39" fmla="*/ 597 h 59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48" h="597">
                      <a:moveTo>
                        <a:pt x="44" y="0"/>
                      </a:moveTo>
                      <a:lnTo>
                        <a:pt x="31" y="8"/>
                      </a:lnTo>
                      <a:lnTo>
                        <a:pt x="21" y="16"/>
                      </a:lnTo>
                      <a:lnTo>
                        <a:pt x="12" y="26"/>
                      </a:lnTo>
                      <a:lnTo>
                        <a:pt x="8" y="36"/>
                      </a:lnTo>
                      <a:lnTo>
                        <a:pt x="4" y="47"/>
                      </a:lnTo>
                      <a:lnTo>
                        <a:pt x="1" y="58"/>
                      </a:lnTo>
                      <a:lnTo>
                        <a:pt x="0" y="71"/>
                      </a:lnTo>
                      <a:lnTo>
                        <a:pt x="0" y="86"/>
                      </a:lnTo>
                      <a:lnTo>
                        <a:pt x="270" y="597"/>
                      </a:lnTo>
                      <a:lnTo>
                        <a:pt x="348" y="543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34" name="Oval 63"/>
                <p:cNvSpPr>
                  <a:spLocks noChangeArrowheads="1"/>
                </p:cNvSpPr>
                <p:nvPr/>
              </p:nvSpPr>
              <p:spPr bwMode="auto">
                <a:xfrm>
                  <a:off x="2069" y="3256"/>
                  <a:ext cx="95" cy="91"/>
                </a:xfrm>
                <a:prstGeom prst="ellipse">
                  <a:avLst/>
                </a:prstGeom>
                <a:solidFill>
                  <a:srgbClr val="7F5F3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0" name="Oval 64"/>
              <p:cNvSpPr>
                <a:spLocks noChangeArrowheads="1"/>
              </p:cNvSpPr>
              <p:nvPr/>
            </p:nvSpPr>
            <p:spPr bwMode="auto">
              <a:xfrm rot="21103525" flipH="1">
                <a:off x="3445" y="1874"/>
                <a:ext cx="712" cy="4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297656" y="3725863"/>
              <a:ext cx="2258452" cy="1764183"/>
              <a:chOff x="6297656" y="3725863"/>
              <a:chExt cx="2258452" cy="1764183"/>
            </a:xfrm>
          </p:grpSpPr>
          <p:sp>
            <p:nvSpPr>
              <p:cNvPr id="593" name="Document"/>
              <p:cNvSpPr>
                <a:spLocks noEditPoints="1" noChangeArrowheads="1"/>
              </p:cNvSpPr>
              <p:nvPr/>
            </p:nvSpPr>
            <p:spPr bwMode="auto">
              <a:xfrm>
                <a:off x="6722884" y="3912839"/>
                <a:ext cx="366562" cy="480916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4" name="Document"/>
              <p:cNvSpPr>
                <a:spLocks noEditPoints="1" noChangeArrowheads="1"/>
              </p:cNvSpPr>
              <p:nvPr/>
            </p:nvSpPr>
            <p:spPr bwMode="auto">
              <a:xfrm>
                <a:off x="7463335" y="3725863"/>
                <a:ext cx="366562" cy="480916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pic>
            <p:nvPicPr>
              <p:cNvPr id="596" name="Picture 87" descr="MCj03085420000[1]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19243" y="3935184"/>
                <a:ext cx="174065" cy="399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97" name="Gruppieren 362"/>
              <p:cNvGrpSpPr/>
              <p:nvPr/>
            </p:nvGrpSpPr>
            <p:grpSpPr>
              <a:xfrm>
                <a:off x="6792072" y="3935185"/>
                <a:ext cx="287964" cy="416591"/>
                <a:chOff x="2673376" y="3051848"/>
                <a:chExt cx="890512" cy="932577"/>
              </a:xfrm>
            </p:grpSpPr>
            <p:pic>
              <p:nvPicPr>
                <p:cNvPr id="670" name="Picture 2" descr="Film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673376" y="3051848"/>
                  <a:ext cx="890512" cy="932577"/>
                </a:xfrm>
                <a:prstGeom prst="rect">
                  <a:avLst/>
                </a:prstGeom>
                <a:noFill/>
              </p:spPr>
            </p:pic>
            <p:pic>
              <p:nvPicPr>
                <p:cNvPr id="671" name="Picture 4" descr="http://postercabaret.com/media/catalog/product/a/l/alamogoodbadugly_8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783792" y="3212973"/>
                  <a:ext cx="636078" cy="652388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98" name="Picture 19" descr="http://upload.wikimedia.org/wikipedia/commons/thumb/5/5f/Ennio_Morricone_Cannes_2007.jpg/220px-Ennio_Morricone_Cannes_2007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579991" y="3800440"/>
                <a:ext cx="198624" cy="309736"/>
              </a:xfrm>
              <a:prstGeom prst="rect">
                <a:avLst/>
              </a:prstGeom>
              <a:noFill/>
            </p:spPr>
          </p:pic>
          <p:sp>
            <p:nvSpPr>
              <p:cNvPr id="600" name="Document"/>
              <p:cNvSpPr>
                <a:spLocks noEditPoints="1" noChangeArrowheads="1"/>
              </p:cNvSpPr>
              <p:nvPr/>
            </p:nvSpPr>
            <p:spPr bwMode="auto">
              <a:xfrm>
                <a:off x="6297656" y="4608906"/>
                <a:ext cx="496959" cy="480916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0 w 21600"/>
                  <a:gd name="T11" fmla="*/ 0 h 21600"/>
                  <a:gd name="T12" fmla="*/ 2147483647 w 21600"/>
                  <a:gd name="T13" fmla="*/ 0 h 21600"/>
                  <a:gd name="T14" fmla="*/ 2147483647 w 21600"/>
                  <a:gd name="T15" fmla="*/ 214748364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977 w 21600"/>
                  <a:gd name="T25" fmla="*/ 818 h 21600"/>
                  <a:gd name="T26" fmla="*/ 20622 w 21600"/>
                  <a:gd name="T27" fmla="*/ 16429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10757" y="21632"/>
                    </a:moveTo>
                    <a:lnTo>
                      <a:pt x="5187" y="21632"/>
                    </a:lnTo>
                    <a:lnTo>
                      <a:pt x="85" y="17509"/>
                    </a:lnTo>
                    <a:lnTo>
                      <a:pt x="85" y="10849"/>
                    </a:lnTo>
                    <a:lnTo>
                      <a:pt x="85" y="81"/>
                    </a:lnTo>
                    <a:lnTo>
                      <a:pt x="10757" y="81"/>
                    </a:lnTo>
                    <a:lnTo>
                      <a:pt x="21706" y="81"/>
                    </a:lnTo>
                    <a:lnTo>
                      <a:pt x="21706" y="10652"/>
                    </a:lnTo>
                    <a:lnTo>
                      <a:pt x="21706" y="21632"/>
                    </a:lnTo>
                    <a:lnTo>
                      <a:pt x="10757" y="21632"/>
                    </a:lnTo>
                    <a:close/>
                  </a:path>
                  <a:path w="21600" h="21600">
                    <a:moveTo>
                      <a:pt x="85" y="17509"/>
                    </a:moveTo>
                    <a:lnTo>
                      <a:pt x="5187" y="17509"/>
                    </a:lnTo>
                    <a:lnTo>
                      <a:pt x="5187" y="21632"/>
                    </a:lnTo>
                    <a:lnTo>
                      <a:pt x="85" y="17509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601" name="Gruppieren 371"/>
              <p:cNvGrpSpPr/>
              <p:nvPr/>
            </p:nvGrpSpPr>
            <p:grpSpPr>
              <a:xfrm>
                <a:off x="6309573" y="4636463"/>
                <a:ext cx="427325" cy="311737"/>
                <a:chOff x="-233620" y="267643"/>
                <a:chExt cx="3032275" cy="1393463"/>
              </a:xfrm>
            </p:grpSpPr>
            <p:pic>
              <p:nvPicPr>
                <p:cNvPr id="668" name="Picture 6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91360" y="267643"/>
                  <a:ext cx="2707295" cy="1393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69" name="Picture 17" descr="http://www.clipartguide.com/_small/0808-0801-1116-0545.jp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-233620" y="311820"/>
                  <a:ext cx="872432" cy="132433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03" name="Gruppieren 381"/>
              <p:cNvGrpSpPr/>
              <p:nvPr/>
            </p:nvGrpSpPr>
            <p:grpSpPr>
              <a:xfrm>
                <a:off x="7999369" y="5151098"/>
                <a:ext cx="556739" cy="338948"/>
                <a:chOff x="1278232" y="1110035"/>
                <a:chExt cx="4609012" cy="2372293"/>
              </a:xfrm>
            </p:grpSpPr>
            <p:pic>
              <p:nvPicPr>
                <p:cNvPr id="615" name="Picture 6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1278232" y="1110035"/>
                  <a:ext cx="4609012" cy="23722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16" name="Picture 17" descr="http://www.clipartguide.com/_small/0808-0801-1116-0545.jp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1313292" y="1189214"/>
                  <a:ext cx="1485253" cy="2254584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04" name="Picture 19" descr="http://upload.wikimedia.org/wikipedia/commons/thumb/5/5f/Ennio_Morricone_Cannes_2007.jpg/220px-Ennio_Morricone_Cannes_2007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111513" y="4306967"/>
                <a:ext cx="332447" cy="518420"/>
              </a:xfrm>
              <a:prstGeom prst="rect">
                <a:avLst/>
              </a:prstGeom>
              <a:noFill/>
            </p:spPr>
          </p:pic>
          <p:grpSp>
            <p:nvGrpSpPr>
              <p:cNvPr id="605" name="Gruppieren 386"/>
              <p:cNvGrpSpPr/>
              <p:nvPr/>
            </p:nvGrpSpPr>
            <p:grpSpPr>
              <a:xfrm>
                <a:off x="7469298" y="4697620"/>
                <a:ext cx="428250" cy="619542"/>
                <a:chOff x="2146569" y="3401259"/>
                <a:chExt cx="1324341" cy="1386902"/>
              </a:xfrm>
            </p:grpSpPr>
            <p:pic>
              <p:nvPicPr>
                <p:cNvPr id="613" name="Picture 2" descr="Film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146569" y="3401259"/>
                  <a:ext cx="1324341" cy="1386902"/>
                </a:xfrm>
                <a:prstGeom prst="rect">
                  <a:avLst/>
                </a:prstGeom>
                <a:noFill/>
              </p:spPr>
            </p:pic>
            <p:pic>
              <p:nvPicPr>
                <p:cNvPr id="614" name="Picture 4" descr="http://postercabaret.com/media/catalog/product/a/l/alamogoodbadugly_8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380940" y="3562384"/>
                  <a:ext cx="945958" cy="970214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608" name="Gerade Verbindung 392"/>
              <p:cNvCxnSpPr>
                <a:stCxn id="604" idx="2"/>
                <a:endCxn id="615" idx="0"/>
              </p:cNvCxnSpPr>
              <p:nvPr/>
            </p:nvCxnSpPr>
            <p:spPr bwMode="auto">
              <a:xfrm>
                <a:off x="8277737" y="4825387"/>
                <a:ext cx="1" cy="325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1" name="Gerade Verbindung 399"/>
              <p:cNvCxnSpPr>
                <a:stCxn id="604" idx="2"/>
                <a:endCxn id="614" idx="3"/>
              </p:cNvCxnSpPr>
              <p:nvPr/>
            </p:nvCxnSpPr>
            <p:spPr bwMode="auto">
              <a:xfrm flipH="1">
                <a:off x="7850979" y="4825387"/>
                <a:ext cx="426758" cy="1609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2" name="Gerade Verbindung 401"/>
              <p:cNvCxnSpPr>
                <a:stCxn id="614" idx="3"/>
                <a:endCxn id="615" idx="0"/>
              </p:cNvCxnSpPr>
              <p:nvPr/>
            </p:nvCxnSpPr>
            <p:spPr bwMode="auto">
              <a:xfrm>
                <a:off x="7850979" y="4986298"/>
                <a:ext cx="426759" cy="1648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6385" name="AutoShape 16" descr="data:image/jpeg;base64,/9j/4AAQSkZJRgABAQAAAQABAAD/2wCEAAkGBxQTEhUUExQWFRUXFxcaFxgYGBgXGBoXFxcXFxgYFxwYHCggGBwlHRQUITEhJSkrLi4uFx8zODMsNygtLiwBCgoKDg0OGxAQGywkICQsLCwsLCwsLCwsLCwsLCwsLCwsLCwsLCwsLCwsLCwsLCwsLCwsLCwsLCwsLCwsLCwsLP/AABEIAPYAzQMBIgACEQEDEQH/xAAcAAABBQEBAQAAAAAAAAAAAAAFAgMEBgcAAQj/xAA+EAABAgQEBAMGBQIFBAMAAAABAAIDBBEhBRIxQQZRYXEigZEHE6GxwfAUMkJS0WLhFSNykvEWQ2OiJDOT/8QAGgEAAgMBAQAAAAAAAAAAAAAAAgMBBAUABv/EACkRAAICAgIBBAIBBQEAAAAAAAABAhEDIRIxBBMiQVEyYZEUIzNCsQX/2gAMAwEAAhEDEQA/ANYaEsLwBLATiicuXJS44SF1F6FxC448ovKJS8XHHL0Lly445cgPFHFstItrFfWIR4ITaGI/sCbDqbLGeK+OZydJaHGDCNhChk1Irq9zbuPSwvootLsOMHI13iPj2SkwREih8Qf9uFR7/O9G+ZCzvGfbTGcSJaAyGNnRTnd/tFGj4qvYJwBHjjM45AfN39ldpD2WQ20Lhm7k/KirT8qK62WoeNrZnc/x3iMeodNRQD+mHSGPLIAfigUUxn1Li93MuLj8+y3Zns7hUGVtD2UyDwIzfKPIfQfA8gl/1b+EM9BfZ8+NkYhGYMJHOnJTpLF5uWdWHGjQjQGge4DmKtJp8F9AP4ShhpDQN/iKfJVzEeCA94JFm2FhoRQj+/QLl5b+UT/T30VjAfa9Mw6CYayO3c2Y/wD9RlPotS4Z4ylZ4f5MSj94b/C8baaO02JWU8Q+z4MLnQ6gWoNRuN/JUaPLxYDwfEwg1a4GhB2IIuO6sY88JleeBo+rSklZZ7P/AGoe8LYE8QHaMjaA7ARNgf6tDvRaqCCKi4Oh28k4quLXYmi8KUQvKIkQJXoXELwKTgZD4ghn9QTzcch8wsIJiDc/FKExFH6nepT/AE8Z1SN5GMQ+YTgxRnMLAhPRh+t3qljGI40iO9VHpQOqRvon2cx6pYnG81gbOIZgfrPmnmcUzI/VVd6Mfsj3fRvAmG816Iw5rDW8ZzA3Cebx1HGo+Kj0F9nb+jbfehU72icbtkIQazxTDwcgpZo/ebU8t1RontCihptsab3Wez0xEjxXRIriXuNa9K7U+QS5xUBmOLb2LizMaPFdFe4xIjyCXO/MdttKacgFf+B8EvmfDHLTcdyVUMDlDmq5zwALBtbneriQBQVWpcLgWAFKbG5+NPqqGeeqLuNbL1hUsGtFG0PkiZb0UOSdYKaCq0Uh87ODVxhpTUqvdGkqAtjOVMRoakRXhty4DvRQ3zTDpEafRQ4oOFkeYlWuFCqpj/CLIjDlArQjyKudK6XXkRtB3PxSXGnaG3emfPONcDxoVXMGYbjc80Y9nXtCfKubLTJrArlBP5oR+rK89NuS16NLDkFn/HPAbY1YsCjYguRs7oevVWMPkyTqQjL46ktGpQYzXtDmkOaRUOBBBB3BCWViXs640Mk/8JNEthZiAXV/y3GnP8rf5WytnGEVDgQfuq0ltWjMlFp0x8rwJv37f3Bd71vNTTBMOJXgWmO4XhnYJv8A6Sh/tCa0dyM2okloWju4PZyTR4OZyUUdyM890OS78O3ktAdwY1NP4PCimTyKC6WbyTJlmq+xODu6ARsHyxQ06fwh2EpFIxlzWuDdR+qmvYVFFFgtLnDISK7k0ABrvsF2LRM0d5y5RmIGuxpbmd1KwyO1rqWoN+XXuPvmFTZYitFywaVZlAFSeen+0DTX4LRcCw9rBU6/fruqPwrCL3BxHlSwFqedKeS0iWoAFlZp8pF3DClsmwyBpapv3UuXig7oa+baP72FeXXyBUCJxZCh1BIqNm3/AOPNdjg7DnVFqafuiTEHMn77KmR/afJsoC6pOzST02BHLdS5HjuWikC401pS5oN96/dq2eOhCsORg3RrA7uK/EpL4BOsNnw/hMRsTYW1YeykNa4ipKGvgdVKxpsMC1C09PpsluJvXRSmDsV0RqGWPR3PYKiGqjxhZTI8G9duiiTVMpO9FU4tDnTRlHtOwUGkWGPEPzDSo1r5XVcw3iqYhsDGvJDRYOuQOVtlofFLSYTnAVpf7qsjdRsdppYuAIpahNLdqrT8LI0jO8iCbLOzjmYG4Pqn28fRxsPUpnijAWwCC0UBVe92Fp82UUos+kZWOHGxRAMVOw17malTXYs6qhwvoAsham3miCDEnHRInpt+Wy7gcHBFHNehypH+JRG6hEpbGiQp4L4OLLEdZZnxVNZIj3VDcrHmppQGlvjRW6Ni9GlZrxjO5mxTUDwEV19Ov8pcvaqDjHZnheSda7V6fZKLYFLF8Rreennv37oVLio5b9qK5+zyAXx8xFA0W++dlQzSqLZoY420abgeHCEPIfL7KIzsfK23nQVPkktcGhDp6YOnRZq+2aHF9ECKxz6ucXU0oCQKctqqs4vDIBDCwVqKeKt/Mo7FeHEtLwxgFXXAtze79A9T0Q9+MYaHUEZzjockMuFf9T9fIBHGTfRLxpdlLiYNFNybdj9SUWwvDHZcpNvpWpHy9FaYRk4lCxznf6g5vx/KfJEG4ZDa3Mx1QhlmyBLFj+jzA5d5cwucTQ2+H8BXd0ctYb+ap+FtOcAIxjcUsaLGn36I8eXTZ0sfSIGOYxEhhxYT9gfHVU2J7SJljiPBQc6ucT3rRFZyezVVGxbDg4nLZdj8lN7AngdaLvh/tPY+0SztNLfAIvh/E8CYLmscMw1H17LGImDvaag1HRFGSz2Na6lWi/Jzf6mO1HkaHcJ8+Eiuozj2aJjLqsc3oVkGLsLXGtw4VbQ/lOzut618+S0LC510WCanxNsT/I2P0IKzrGD43sJpQkjl5+XyC7xXUmmBnVpMtGJ4iY0rLuc6rqUd3bUEICkSEcmCG1/K422Fb2ulLWg72ZjVM3LE4dPyoNBe69SlYhNvCHTM0QNE1iyyyEwNCpc9MANVOkZ0k2VibKviN1XJog8gxmP1Spssa2oQGbhvYbITNYm+tHeihy0HGJcG0exZ5xk2giAftJ9Lq14bOVbZDMRwOLMNj5GkkwyGnQV1Ar5JOSSS2HBPkZdAJWl+zOX8L3ncgD73WfPkHwnFj2kOBoR8P5WxcEyPu5dgIoTcrN8iS4qvk0sEfcWLJUIFjEqdQ4+QqrjKwdBRPw4AJP2FTePki7z4mI4/hM3F8DWlkO5DSaZ3c3n5VTfs+4fjidY2LLODWuDnmLBB8IrVrXOG9h4a6lbXM4fn1aDTRRhhzm/l943WwJHpsrGKfBUJyQWTd7K7xXgMFpD4ENsGJ/S0NY4Wo1waACbWOoQyUdELXNILXtIa9hsQSKi3UFXJ8tu9pP8AqDf7pWHwQ95fQANOo3cBbuBU+aTmjzeh+N8IDWBYRo4khe8Xy7gLU07KyYe3ZROIYAc2hRLGljE+q3kM1l4baVfz2+QXTOKSzaNiOgQ+QJDnEcz4gB2v3RTHMHjfhy2Xp7xxpmcaFrb5i3m7+VlUDhKea8t9w6sTw5i1j21JHiLjmyilTWx+oYMEX+QeXK1tIvDsNlY94EWHm/od82uJB8iFHgy+XNDeKOHoQdHNrttfsiPFHC0AwmljRDjtaP8AMZ4czg0AlwbrWm6puF4u9/hif/ZDqK82mxHyPojyYuHQMMnPsOYfCDS+1K2ty2tzFT6qjcYwckxWmorRXiVOt9VSuOT/AJ7f9KLx/wDIKzL2shYQ0lp79VPdCSeHIXgcTu5To7Lrax9GTN+40nExW9EImQSFeJjCw7ZMHAgmCio4cA01KtWHYmKUUKbwMjQKDCwyI07rro5IIzLg8lU/F5X/ADDRWuXkXitUzEwkvddDJBqVATB3bdVIleKIkKaprBrlLaCw/cPqpM1gzodx3Ts/grRHc86FoPh5ua0Ej0WZ/wChySVGr/5jg+drZVuO4YfHhPhm73dAARavOv8ACv8AhDA1jG8mgKg4jBo+C4ijc8TKDyaRQ+qt2HzGl+6o8vZGywo1N0XKVjIjBcKbKsS8xenNSxNlp/KXDe+nVHjkG8fLonzUV0PxC46aoTH4qa2oNjyRKHFJ1HqnoeFwXXc0E8zf0RNTf4M64R/JWV+WmIsybAtZuSPkjsBoFGt8IClxi1jaCwCHSRLvGLDbtzQcalV2yefJXVINyjaGqhY63dTJKINyAh+NxbGidKPsK0b9QGNjVBB/Shs3KOdeG4+R+6pUnFq41226FIns0I5mirTr0VXnSLajsFT0rGFauea7U+qrEbh5weHj85N+VNwVdv8AHq/pPmnIQETxEZeVkNt9MmVpUVgyZYKmlfv4rNeMXEzHZo+K2XGYTchWV/4Q6bxEQgCQC0v5BjQC4n4DzCteJH3FLyZe06QlnQ4TAagkVIOoJOi9ik1Vn4glaRLW+6IBHg3W1BGO3bs2FnFEPdwUhnEsI/qHqs4yLnNUuS+iOJpYx+Ef1NSxjEHm34LLnhILlFr6O4mrDF4PNvwXv+JwqbLInV5pTXHmfVdyX0dxNHxbFIeU6J2ThZ25v/HDPkQsvixHcytLwCeAgQnOHgdDDCa6OZ4aH0BVLzGpJF/wfbJlU4ohB4hUF2m3r/NV7KOoQiOPMa6LVtC0EUpcaUKgwmX+H/CyJv4NSK2EIj3NoQlwsYIsV5Bq4UTMfCzqNEtSdaHxr5LBK4nUCmqKQJigqVWMNkiDU6fBGcpdRo+qdDIwZRiRsWnTEJH6G/m28qoTjHHcGWbfsAPorlFwlpgOhAfmBqd6ka91l2M8BRSSHAPaNDW4CJpxkmwU4yi0tV0GMI46bEbmBFPl0IOhUmf4tYNXC/8ACoMbhp8CzQR/ZAcQwmJEfV7jQdDQKU021dI5p8U6tmvSk01z2uBHiBB8rj6o24il9NlnvB8J5B1IaBTuFcPxVW1oagJKe2Hx0OxITQakApt800C1kLjYoN0NmsUFzVTaXR3EkY1Og1AVHwmfbDmJiJlzPLgG3oG01r6D0U+bnianb6fYKi4DhhIaTq8lx/unKXGD/YhQ55P0gvFnDGh53ABwcQaIHNuqdUbnYPu2ZbVcc3rp8kAmhdavhOTgrMnzoxWZqJrZ4PTTuEFfQ4L0lN5/oqGcxeDz1TB4Pd1WlmiTlU8v0CZi/hB/NM/9IxFqT6UKhy821zqWsUXe6OtmZzPCcVozUNOoUzhuaAgRoEU5QLgnT7stIxeI0QnVvayy3D5mky/ShPw6pM4KcSxiyuErJESPDeB7o1AqDffX+F5C+qKYtkPu3MDW2c05QANiDQb3chY+qxfIxvHNxNnDkWRckFJQCu6Kshg/dUHlBUg8ijUsEuCHs8YFJkYgFXeQ8t0l4oCeQQafmvdgAfPVF0wG7RbPxQpqFEiRAet+3qqXMY+2GKviAfOyET3tH/TCaP8AU6/oFZjP6FrC2XPE4ILyCPqhk3ItB0p3QfDPaCMp961pI5VuV4zjmFGfle3IK2Ovr1USpqxnpyRZMNhtA8IHlzCbnoVAaafdFFgYgP06c/vVTY0QPHOv2Pqq0ors5Td7KpPwDU0Q2JKHfRWqNCHwQjEyACgGctFamoZe4Mb+o08q3+FVapNjW1OzRT+3c2QjB4IMQuIqQKDuUbmW0b2v3dz7C/mreODySSRXnlWKDk/krU/NEvcShUxEqU7NvOc90PiONVuYklowZPk22fQsPECBVDZ3iWmmqgsnagiqrmKxb6p/BAtFzgcQWBKINx5mWtQsyZiPhoh85MxNRWihwj9AWabMY+CCAvMJmmtq40VSwKGYkOvNexYcVlaaKaXRFlrxnHW5SK7LOZWOXx3FvNDsZxN+alVDlsVMCr9TsOZ2SZpIfii5dF7mIjgG1Fq29K/RIEVZpIT8YzAiRIjnF2atSaaVsNB5K5Sk9VYfme6fJG14sHGNMsknM3FTRFZeepqqqyLfopwiWVLk0WqLT+Iqw9kJxPDXRbN3tWmnU80nDpglpCJfjA0bIuXLsivop8T2bhx8cw9w6AN+YKeg+zyWB8RebC9WfUfIoxO4oW1y3++6r2IYzEINqnonxzJfASg32SZn2cQDXJEc0VrW2lhSxpz8yg857PGsrkjvsK3ZUV8jVQBOTOat6dyjeH4oWfuv1qjeaJygCoECal7RGl7P3N27jUKz4bNEhtRS+nkU5Dnc4vevoElzg0jSwJ06JEp29AySbHnx7HRV7FYm3RPGdrXzQyNEzPA2qK9t1EI3KgJy4xbCOBvYGlwNybopHFWVQgPBNt/JH3QqQvJbmDAsaZh+R5DytfSM7m3eN3dQXlPTjvG7uVEqrUBRqjYRCjTMgTU6q0nC3V0TkXDDl0T9C5N0UiXwoudRT8TwnLD02+isErKFrtFMnYGYCy50KQF4VgZWCo2RibhNc2gF6JiC3KKAJx8y2GwviODWDVzjQD+eyigkm9IyXiqWLIp7mirMePWIOQ9Cd/48lduLcalY7C6C6rswbQtLDQg1dQ7Wp5hU6cY0s2BG6oeVlV8Ua3g+NOub+AfNx7+Hbfr0RDDcWNq67oRCZnt90SXinQqrKEWuJZ9SV8/s0PC8YaaAqwS0y1wuVkUvNOBsbo1IY45upIVLL4z+CxDPGXZqWEuo62iKR5Am4uD8FQsI4hAIJKv2G40xzdQVV4NaY1/o6FhAOtbqRB4dh8wF7ExJuxFULmcY1AcOxPyRRUV3si2En8OM569f5QfEOH2tJISX485oABr8dE3K4w42cR8lMoxrRKckQn1YSFAxObo07VsjsxFY4VVbxqO0uAFghhFguRBdFoEZ4Uwkxs7yLDwjvq70t6oPh8lEmYrYUIVJ1OzW2q53ID+2q1/DcMhwIbIbNGilTqTqXHqTUrT8PBcuTM7zc6S4ooc9gz2PBaLKRPTRbDoeSuszDadlS+MYQaw0tZarVbMkzmYPiJ6lRiE2+KlNU4xlUfUmQJt7Qogxdh3CF8QcXQZaEXuILjZjKgFzvPQDUnZK4yREVydIj8X8SwZFoq0xIrhVsMEC37nE/lb8T5VWezntHndWw4LByyF3xLvoqpjc1HmIro0U5nONTl/KBsByA0H8ocJoiw326fRBKcv9WaeHx8UF71stk1xRMRAHOjvAOzTkF70o2iEYnPPit8b3vppmcTTtU2QyBMnTUc9vIldGmNhUjnp6Kp709tmpGWPjSS/giCKSWmlbEO333TEZxrUeXQeaIiKKcrdkwxjXmhNelUXL5K08b/GyNBJFxuvJylMy9ixKOPIaKMXFxvp8lyVuxMpKMeA3WikMcHd1HiLmDdE1ZXT2SmxC3einymNRWaOqh0OODZ3qnDL10KVKKfaHRk1+LDjeJIhFBUJBxx+5t3QQyzl5lI1BS/SgM9afyHP8YrvTsn4eOkanyVfENx0ulCCRqF3pxI9aRZH8QOIoEbwLheNNUdEd7lnMiryOjbU7k+RVGlMS9zFa7KHZdQfpyPIrXuG8YZFhh7DUH1B3DuR/lWMHjwfZV8jyZrotuCYVBloeSC2n7nE1c483Hfe1gK2CmxIoCr8XGQKBevm8w1WjGCjpGdKVu2SMQxFrBWqz7jDHREaWtKN4y0vBFVR+IJUsaolI6PYABCkQtFEaVJhocT2Ol0XiZ4jYARDzE/udoOoaCa+dEBixmRHF7qvcbEkmvY8h02UIyTnGhIy/EKSXsYKVCp5srn02bvj4IY1uKX/RLpQ/oOXtdMxMMNTV2uvXzS4eJgmjAT00PdNxo732Hh53FfM1sq/9xMsXhfWxYgNApUDpZMmWaQQ3Xpqoz2tbdzs39LdPMqI6aAcHNbSnX+dUShJ9AS8iEfyQ1OQHB19eQ07phri0g2FEXmJtj20Gbyt5KBDgt2FUcJPj7kVMmJOVwdjM88E29eaiOdtsiMaHQUoOh5dlC9wSbAqY9CcsXy/YmCATfRJiar2LawXM6ov2K/R40U1T0CYLeoSIcMk30S4xAbTdQ9hRTWwrDcHCoS4ZB1QSBMuZofJTYUyHdDy/hIljrofDImE6ABRJqJQEp4/lUDEIlKIILZOR6IjRXVFsBxeJKRMw8THWe3Zw6cnDYqE+BUZgnJMh1Wu/v5J6yVtFZwvTNJZMCPkiQnVaRbodwRseisOHtNgVlGE4i+Ri+KphP1/kf1D5K5xeLWZQWOBqruKakrM/JicJUWicDQqrxbL1hk0UWW4jL3DMRRS+IMZhmEQCCSEUgUnZnrWqXBCYCkwQuw9jZdCDMGlNB0t8rryFFABtm6Hb0180UECIbVaPT+E1GhRGgktDvIH5Kj6kXrRvvFOO23/AIdGIrlNAdaWPbom4UNzjbVS5d7Q67Sw0vuPMG4TMaZcK0IoeSbd9FRqK3J3+kPslBoXivSiS+BCGrq9ihrSap6JAf+0oGn8sOOSPxC/5HPewm1ABPcmibZNCv5QBXaqYEu+uhS/whrcgedfkuqIHPJJqkSYsw1zaCte3JNOmnOFBbsvHNawg/nr1pT0SJeLlieG1bc+1EKX0TKcrpuvuhP4U18fh580y6HchFTIkjMTTn+5exZQZbDT7uheRBf00n8EOxbbZQojqlSY3hryPz5qGSjihGWXwTJKJTTLWtw6lCPNMTBGY5dEyuRCQjIRq2O2i8xCGT4tm0B6Zq0+SZw8+LyP0UyWGcTDf/Hm/2OH8lLr3jHL2DUhHoKHRPzsuWuDhb+ULhuujT/FBpu24PTqgmuMrCg7VBSThNiwqPGta8x2QaNLOgxPdu0N2nmEWw4+8YCLPZ5VojcKSbNMcx4pS+bdp5hV4Zninvr/gc4c4lRBC6qK4dw7EfMPlnWiNbmFrOZWmYeqNjgOKteM4SVmdK4vZT2sU6TZY+Ssv/Q8RTZLg54BqmxlFdC5O0V5sTkR8F6+MUMHdvmKJqYe4EU25HMPRZPoq9HrJeUktoJRmMeDmFDz3QOPLFh0zN+9VL/xAWrY+oT8OK1+4KKPKAiePFm/F7BLYrrgAAH9rUuXgPFb5fO5CejxC0kjTcfUJZiWruPluicxEMSTpt6IEaA/r6pP4Rxrp2U6M7dJY7xDqFCmzpYI3uwUBaikxZQgB1RpWy9jvcCaW7BMRmO3TLsquKjaabD8GPmDT+4X76FMRYoaL7WooOHzJylg2uF5ORA29czjvS3kkrFTLz8r+2mu/khTTyXGqZXErk8ypO3ZwC9ypK9UkEmT/ADeRRvhqXzzD4Z/7kCM3zyEj4hBsNb476UKvnAmDO98Zp7S2HDY4NcbBziCLcwBeundB3Og3+FmcAIlh0zqx24p/x1UKKfE6mlTTtVeVXSV6JhrZa5CAS1zWuyu0a49dfopfDc3HgxhCisqHG3cX10I6quYZiuSgdpXXX1/t8VdcLxmGWk5gaDnevzCp5IyjaatDlJPouODxWmYZELQXCJ7oGl8sXwu9CB/tV6/Dt5LDcext0KHL+5fliOeYxcKGmXwt9TW39K0ngTjeHOsDHlrJho8Ta2fT9TOnMbK94SahTKXkxd8i0/hhyXrZZvJPBcrZUPnho+9VCnJZp6HpZMNxPLqCuE214F73N1mxhOLs9XPyMc1ToHzbCHUN/r/dIgEtPhNDyTjhmNClx2FrfEMw57hPvVMzuDtzXR5+IzG4oU0ZnKaUrsm8u4uPiEiZN61XOKsH1ZVdixMO0qAOSS6ZNreqabra68eKa17KOKA9SX2T5eMXZgaaVS2vqOo5gKLLml8p7pAj0JpceiHjscstRXITFc4HMRftRNx4xcalFIbszaEDRDI8EtNFKlboVlg4q09MRCYTouovGi6kR4BF6o7FcW1aI5XoC9oOaedBprUdwR81OgC3eymAx864PY14EF5AcAQCHQ70O9K+q1TGGlzHNFhQrM/ZBCrPnpAiH/2hj6rZJuXGV3a/ZWMKVWV8rdnzJNQsr3N5OI+KZcUT4kGWZjClPGUMa2u6rSWy0jxe56J9sAjqOl/gmHUUWS4tdi2vt5p6XmSxwc1xa4GrS00IPMFRWjmlhtbj4qU6I7Nq4C9pgiFsCcIDjZsWwBPJ+wPXTstPB5L5KaRzV34f9oc3LQ/djLGYKZc5NWjkCNRpY6J8cifZXnhfaKxHcwj8pB6FR4DL2Oy8XJFUzQk7ZIhwjUVupER65clT7LOJ1DQy2UDrtsQoJv637rlyJNis8Uqa+RQFAD1SpkWK5co+SP8AVjkmTQqHNNodVy5TH8mDk/xRY9AjAAGne6VGIcK8ly5RWwk3xojxG2BU9jc8NcuXMjClya/Qvh9rWzMIkV8VtLOocp8jQ+SN8QyT2wXOiuDn++yilxQAX0FzfouXKWVmqYZ9isEGcjHcQLf/AKQ/4WuR4fhd2I+/VcuV3D0VM35HzXxKP/lxhyiOHpZQTLmlarlyqze2W4KxIqDYrsubuuXKES1uhLz2+QXuSg7rly4GhACcBI3XLkUSOj//2Q=="/>
          <p:cNvSpPr>
            <a:spLocks noChangeAspect="1" noChangeArrowheads="1"/>
          </p:cNvSpPr>
          <p:nvPr/>
        </p:nvSpPr>
        <p:spPr bwMode="auto">
          <a:xfrm>
            <a:off x="155575" y="-1119188"/>
            <a:ext cx="195262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58867" y="5258316"/>
            <a:ext cx="3857694" cy="1795368"/>
            <a:chOff x="5058867" y="5258316"/>
            <a:chExt cx="3857694" cy="1795368"/>
          </a:xfrm>
        </p:grpSpPr>
        <p:pic>
          <p:nvPicPr>
            <p:cNvPr id="2050" name="Picture 2" descr="http://www.artintern.net/update/english/200808/4c0b777cc6c32eeccd1a293303837aa9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7857" y="6429874"/>
              <a:ext cx="398704" cy="40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brooklynvegan.com/img/music2/yoyoma2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338" y="5894610"/>
              <a:ext cx="450114" cy="450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Shakira2009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867" y="6461131"/>
              <a:ext cx="350241" cy="440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7" name="Picture 21" descr="http://0.tqn.com/d/heavymetal/1/0/E/i/-/-/kirk3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820583" y="5258316"/>
              <a:ext cx="488990" cy="555266"/>
            </a:xfrm>
            <a:prstGeom prst="rect">
              <a:avLst/>
            </a:prstGeom>
            <a:noFill/>
          </p:spPr>
        </p:pic>
        <p:cxnSp>
          <p:nvCxnSpPr>
            <p:cNvPr id="609" name="Gerade Verbindung 394"/>
            <p:cNvCxnSpPr>
              <a:stCxn id="2052" idx="0"/>
              <a:endCxn id="615" idx="2"/>
            </p:cNvCxnSpPr>
            <p:nvPr/>
          </p:nvCxnSpPr>
          <p:spPr bwMode="auto">
            <a:xfrm flipV="1">
              <a:off x="8194395" y="5490046"/>
              <a:ext cx="83344" cy="40456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0" name="Gerade Verbindung 397"/>
            <p:cNvCxnSpPr>
              <a:stCxn id="607" idx="3"/>
              <a:endCxn id="615" idx="2"/>
            </p:cNvCxnSpPr>
            <p:nvPr/>
          </p:nvCxnSpPr>
          <p:spPr bwMode="auto">
            <a:xfrm flipV="1">
              <a:off x="6309573" y="5490046"/>
              <a:ext cx="1968166" cy="4590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" name="Group 7"/>
            <p:cNvGrpSpPr/>
            <p:nvPr/>
          </p:nvGrpSpPr>
          <p:grpSpPr>
            <a:xfrm>
              <a:off x="7422758" y="6334477"/>
              <a:ext cx="362564" cy="719207"/>
              <a:chOff x="3894437" y="5139700"/>
              <a:chExt cx="490448" cy="961090"/>
            </a:xfrm>
          </p:grpSpPr>
          <p:pic>
            <p:nvPicPr>
              <p:cNvPr id="2058" name="Picture 10" descr="Hero (2002) Poster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4438" y="5267181"/>
                <a:ext cx="490447" cy="726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Film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894437" y="5139700"/>
                <a:ext cx="473113" cy="961090"/>
              </a:xfrm>
              <a:prstGeom prst="rect">
                <a:avLst/>
              </a:prstGeom>
              <a:noFill/>
            </p:spPr>
          </p:pic>
        </p:grpSp>
        <p:pic>
          <p:nvPicPr>
            <p:cNvPr id="2060" name="Picture 12" descr="See full size image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94" y="5879404"/>
              <a:ext cx="388976" cy="37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www.smh.com.au/ffximage/2005/02/04/hero_narrowweb__200x251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699" y="6395460"/>
              <a:ext cx="368558" cy="46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57" name="Straight Connector 2056"/>
            <p:cNvCxnSpPr>
              <a:stCxn id="2052" idx="1"/>
              <a:endCxn id="672" idx="0"/>
            </p:cNvCxnSpPr>
            <p:nvPr/>
          </p:nvCxnSpPr>
          <p:spPr bwMode="auto">
            <a:xfrm flipH="1">
              <a:off x="7597633" y="6119667"/>
              <a:ext cx="371705" cy="2148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3" name="Straight Connector 2062"/>
            <p:cNvCxnSpPr>
              <a:stCxn id="2052" idx="3"/>
              <a:endCxn id="2050" idx="0"/>
            </p:cNvCxnSpPr>
            <p:nvPr/>
          </p:nvCxnSpPr>
          <p:spPr bwMode="auto">
            <a:xfrm>
              <a:off x="8419452" y="6119667"/>
              <a:ext cx="297757" cy="3102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5" name="Straight Connector 2064"/>
            <p:cNvCxnSpPr>
              <a:stCxn id="2050" idx="1"/>
              <a:endCxn id="2058" idx="3"/>
            </p:cNvCxnSpPr>
            <p:nvPr/>
          </p:nvCxnSpPr>
          <p:spPr bwMode="auto">
            <a:xfrm flipH="1">
              <a:off x="7785322" y="6631341"/>
              <a:ext cx="732535" cy="703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7" name="Straight Connector 2066"/>
            <p:cNvCxnSpPr>
              <a:stCxn id="607" idx="2"/>
              <a:endCxn id="2060" idx="3"/>
            </p:cNvCxnSpPr>
            <p:nvPr/>
          </p:nvCxnSpPr>
          <p:spPr bwMode="auto">
            <a:xfrm flipH="1">
              <a:off x="5768970" y="5813582"/>
              <a:ext cx="296107" cy="2532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9" name="Straight Connector 2068"/>
            <p:cNvCxnSpPr>
              <a:stCxn id="2060" idx="2"/>
              <a:endCxn id="2054" idx="0"/>
            </p:cNvCxnSpPr>
            <p:nvPr/>
          </p:nvCxnSpPr>
          <p:spPr bwMode="auto">
            <a:xfrm flipH="1">
              <a:off x="5233988" y="6254321"/>
              <a:ext cx="340494" cy="2068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1" name="Straight Connector 2070"/>
            <p:cNvCxnSpPr>
              <a:stCxn id="2058" idx="1"/>
              <a:endCxn id="2062" idx="3"/>
            </p:cNvCxnSpPr>
            <p:nvPr/>
          </p:nvCxnSpPr>
          <p:spPr bwMode="auto">
            <a:xfrm flipH="1" flipV="1">
              <a:off x="7190257" y="6626730"/>
              <a:ext cx="232502" cy="749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3" name="Straight Connector 2072"/>
            <p:cNvCxnSpPr>
              <a:stCxn id="16386" idx="2"/>
              <a:endCxn id="2062" idx="0"/>
            </p:cNvCxnSpPr>
            <p:nvPr/>
          </p:nvCxnSpPr>
          <p:spPr bwMode="auto">
            <a:xfrm>
              <a:off x="6816551" y="6209900"/>
              <a:ext cx="189427" cy="1855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6386" name="Picture 18" descr="See full size image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501" y="5764859"/>
              <a:ext cx="406100" cy="44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394" name="Straight Connector 16393"/>
            <p:cNvCxnSpPr>
              <a:stCxn id="672" idx="0"/>
              <a:endCxn id="16386" idx="3"/>
            </p:cNvCxnSpPr>
            <p:nvPr/>
          </p:nvCxnSpPr>
          <p:spPr bwMode="auto">
            <a:xfrm flipH="1" flipV="1">
              <a:off x="7019601" y="5987380"/>
              <a:ext cx="578032" cy="34709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398" name="Group 16397"/>
            <p:cNvGrpSpPr/>
            <p:nvPr/>
          </p:nvGrpSpPr>
          <p:grpSpPr>
            <a:xfrm>
              <a:off x="6057101" y="6110913"/>
              <a:ext cx="375778" cy="719207"/>
              <a:chOff x="4073990" y="5178247"/>
              <a:chExt cx="375778" cy="719207"/>
            </a:xfrm>
          </p:grpSpPr>
          <p:pic>
            <p:nvPicPr>
              <p:cNvPr id="16397" name="Picture 20" descr="The Flowers of War Movie Poster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3990" y="5265998"/>
                <a:ext cx="375778" cy="524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Film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073990" y="5178247"/>
                <a:ext cx="349749" cy="719207"/>
              </a:xfrm>
              <a:prstGeom prst="rect">
                <a:avLst/>
              </a:prstGeom>
              <a:noFill/>
            </p:spPr>
          </p:pic>
        </p:grpSp>
        <p:cxnSp>
          <p:nvCxnSpPr>
            <p:cNvPr id="16430" name="Straight Connector 16429"/>
            <p:cNvCxnSpPr>
              <a:stCxn id="16386" idx="2"/>
              <a:endCxn id="16397" idx="3"/>
            </p:cNvCxnSpPr>
            <p:nvPr/>
          </p:nvCxnSpPr>
          <p:spPr bwMode="auto">
            <a:xfrm flipH="1">
              <a:off x="6432879" y="6209900"/>
              <a:ext cx="383672" cy="2512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7" name="Textfeld 57"/>
          <p:cNvSpPr txBox="1"/>
          <p:nvPr/>
        </p:nvSpPr>
        <p:spPr bwMode="auto">
          <a:xfrm>
            <a:off x="2742092" y="847280"/>
            <a:ext cx="52758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0000FF"/>
                </a:solidFill>
              </a:rPr>
              <a:t>more knowledge, analytics, insight</a:t>
            </a:r>
          </a:p>
        </p:txBody>
      </p:sp>
    </p:spTree>
    <p:extLst>
      <p:ext uri="{BB962C8B-B14F-4D97-AF65-F5344CB8AC3E}">
        <p14:creationId xmlns:p14="http://schemas.microsoft.com/office/powerpoint/2010/main" val="19710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5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Hidden Markov Models (HMMs)</a:t>
            </a:r>
            <a:endParaRPr lang="en-US" dirty="0" smtClean="0"/>
          </a:p>
        </p:txBody>
      </p:sp>
      <p:sp>
        <p:nvSpPr>
          <p:cNvPr id="73733" name="Text Box 3"/>
          <p:cNvSpPr txBox="1">
            <a:spLocks noChangeArrowheads="1"/>
          </p:cNvSpPr>
          <p:nvPr/>
        </p:nvSpPr>
        <p:spPr bwMode="auto">
          <a:xfrm>
            <a:off x="211208" y="707212"/>
            <a:ext cx="88252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0" u="sng" dirty="0" smtClean="0">
                <a:latin typeface="+mj-lt"/>
                <a:cs typeface="Times New Roman" pitchFamily="18" charset="0"/>
              </a:rPr>
              <a:t>Idea:</a:t>
            </a:r>
          </a:p>
          <a:p>
            <a:r>
              <a:rPr lang="en-US" sz="2400" b="0" dirty="0" smtClean="0">
                <a:latin typeface="+mj-lt"/>
                <a:cs typeface="Times New Roman" pitchFamily="18" charset="0"/>
              </a:rPr>
              <a:t>Text sequence is assumed to be generated by a regular grammar (i.e., a FSA) with some probabilistic variation and uncertainty 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 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Stochastic FSA </a:t>
            </a:r>
            <a:r>
              <a:rPr lang="en-US" sz="2400" b="1" dirty="0" smtClean="0">
                <a:latin typeface="+mj-lt"/>
                <a:cs typeface="Times New Roman" pitchFamily="18" charset="0"/>
                <a:sym typeface="Symbol" pitchFamily="18" charset="2"/>
              </a:rPr>
              <a:t>=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 Markov model</a:t>
            </a:r>
            <a:endParaRPr lang="en-US" sz="24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228601" y="2492896"/>
            <a:ext cx="8807896" cy="45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0" u="sng" dirty="0" smtClean="0">
                <a:latin typeface="+mj-lt"/>
                <a:cs typeface="Times New Roman" pitchFamily="18" charset="0"/>
              </a:rPr>
              <a:t>HMM – Intuitive Explanation: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Associate with each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state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a tag or symbol category (e.g.,     </a:t>
            </a:r>
          </a:p>
          <a:p>
            <a:pPr>
              <a:lnSpc>
                <a:spcPct val="110000"/>
              </a:lnSpc>
            </a:pPr>
            <a:r>
              <a:rPr lang="en-US" sz="2400" b="0" dirty="0"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noun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verb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phone number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person name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) that matches the </a:t>
            </a:r>
          </a:p>
          <a:p>
            <a:pPr>
              <a:lnSpc>
                <a:spcPct val="110000"/>
              </a:lnSpc>
            </a:pPr>
            <a:r>
              <a:rPr lang="en-US" sz="2400" b="0" dirty="0"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words in the input sequence.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The instances of the category are given by a probability</a:t>
            </a:r>
          </a:p>
          <a:p>
            <a:pPr>
              <a:lnSpc>
                <a:spcPct val="11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 distribution of the possible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labels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connected with this state.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The goal is to find a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state sequence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from a Start to an End </a:t>
            </a:r>
          </a:p>
          <a:p>
            <a:pPr>
              <a:lnSpc>
                <a:spcPct val="11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  state with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maximum probability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of emitting the given text</a:t>
            </a:r>
            <a:r>
              <a:rPr lang="en-US" sz="2400" dirty="0" smtClean="0">
                <a:latin typeface="+mj-lt"/>
                <a:cs typeface="Times New Roman" pitchFamily="18" charset="0"/>
              </a:rPr>
              <a:t>.</a:t>
            </a:r>
            <a:endParaRPr lang="en-US" sz="2400" b="0" dirty="0" smtClean="0">
              <a:latin typeface="+mj-lt"/>
              <a:cs typeface="Times New Roman" pitchFamily="18" charset="0"/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Usually the outputs are known, but the state sequence cannot   </a:t>
            </a:r>
          </a:p>
          <a:p>
            <a:pPr>
              <a:lnSpc>
                <a:spcPct val="11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  be observed, hence the name </a:t>
            </a:r>
            <a:r>
              <a:rPr lang="en-US" sz="2400" b="1" i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Hidden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Markov Model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(HMM).</a:t>
            </a:r>
          </a:p>
          <a:p>
            <a:pPr>
              <a:lnSpc>
                <a:spcPct val="110000"/>
              </a:lnSpc>
              <a:buFontTx/>
              <a:buChar char="•"/>
            </a:pPr>
            <a:endParaRPr lang="en-US" sz="2400" b="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8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HMM: Formal Definition</a:t>
            </a: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136525" y="843879"/>
            <a:ext cx="9312275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An HMM is a discrete-time, finite-state Markov model with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+mj-lt"/>
                <a:cs typeface="Times New Roman" pitchFamily="18" charset="0"/>
              </a:rPr>
              <a:t>state set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X = </a:t>
            </a:r>
            <a:r>
              <a:rPr lang="de-DE" sz="2400" b="0" dirty="0">
                <a:latin typeface="+mj-lt"/>
                <a:cs typeface="Times New Roman" pitchFamily="18" charset="0"/>
              </a:rPr>
              <a:t>{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x</a:t>
            </a:r>
            <a:r>
              <a:rPr lang="en-US" sz="2400" b="0" baseline="-25000" dirty="0" smtClean="0">
                <a:latin typeface="+mj-lt"/>
                <a:cs typeface="Times New Roman" pitchFamily="18" charset="0"/>
              </a:rPr>
              <a:t>1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,...,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x</a:t>
            </a:r>
            <a:r>
              <a:rPr lang="en-US" sz="2400" b="0" baseline="-25000" dirty="0" err="1" smtClean="0">
                <a:latin typeface="+mj-lt"/>
                <a:cs typeface="Times New Roman" pitchFamily="18" charset="0"/>
              </a:rPr>
              <a:t>n</a:t>
            </a:r>
            <a:r>
              <a:rPr lang="en-US" sz="2400" b="0" dirty="0">
                <a:latin typeface="+mj-lt"/>
                <a:cs typeface="Times New Roman" pitchFamily="18" charset="0"/>
              </a:rPr>
              <a:t>}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and the state in step t denoted X(t),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initial state </a:t>
            </a:r>
            <a:r>
              <a:rPr lang="en-US" sz="2400" b="1" dirty="0" smtClean="0">
                <a:latin typeface="+mj-lt"/>
                <a:cs typeface="Times New Roman" pitchFamily="18" charset="0"/>
              </a:rPr>
              <a:t>probabilities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p</a:t>
            </a:r>
            <a:r>
              <a:rPr lang="en-US" sz="2400" b="0" baseline="-25000" dirty="0" smtClean="0">
                <a:latin typeface="+mj-lt"/>
                <a:cs typeface="Times New Roman" pitchFamily="18" charset="0"/>
              </a:rPr>
              <a:t>i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(for 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i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=1,...,n),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+mj-lt"/>
                <a:cs typeface="Times New Roman" pitchFamily="18" charset="0"/>
              </a:rPr>
              <a:t>transition probabilities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p</a:t>
            </a:r>
            <a:r>
              <a:rPr lang="en-US" sz="2400" b="0" baseline="-25000" dirty="0" smtClean="0">
                <a:latin typeface="+mj-lt"/>
                <a:cs typeface="Times New Roman" pitchFamily="18" charset="0"/>
              </a:rPr>
              <a:t>ij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: X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X[0,1], denoted as p(</a:t>
            </a:r>
            <a:r>
              <a:rPr lang="en-US" sz="2400" b="0" dirty="0" err="1" smtClean="0">
                <a:latin typeface="+mj-lt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2400" b="0" baseline="-25000" dirty="0" err="1" smtClean="0">
                <a:latin typeface="+mj-lt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400" b="0" dirty="0" err="1" smtClean="0">
                <a:latin typeface="+mj-lt"/>
                <a:cs typeface="Times New Roman" pitchFamily="18" charset="0"/>
                <a:sym typeface="Symbol" pitchFamily="18" charset="2"/>
              </a:rPr>
              <a:t>x</a:t>
            </a:r>
            <a:r>
              <a:rPr lang="en-US" sz="2400" b="0" baseline="-25000" dirty="0" err="1" smtClean="0">
                <a:latin typeface="+mj-lt"/>
                <a:cs typeface="Times New Roman" pitchFamily="18" charset="0"/>
                <a:sym typeface="Symbol" pitchFamily="18" charset="2"/>
              </a:rPr>
              <a:t>j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),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1" dirty="0" smtClean="0">
                <a:latin typeface="+mj-lt"/>
                <a:cs typeface="Times New Roman" pitchFamily="18" charset="0"/>
                <a:sym typeface="Symbol" pitchFamily="18" charset="2"/>
              </a:rPr>
              <a:t>output alphabet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b="0" dirty="0" smtClean="0">
                <a:latin typeface="+mj-lt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= {o</a:t>
            </a:r>
            <a:r>
              <a:rPr lang="en-US" sz="2400" b="0" baseline="-25000" dirty="0" smtClean="0">
                <a:latin typeface="+mj-lt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,...,o</a:t>
            </a:r>
            <a:r>
              <a:rPr lang="en-US" sz="2400" b="0" baseline="-25000" dirty="0" smtClean="0">
                <a:latin typeface="+mj-lt"/>
                <a:cs typeface="Times New Roman" pitchFamily="18" charset="0"/>
                <a:sym typeface="Symbol" pitchFamily="18" charset="2"/>
              </a:rPr>
              <a:t>m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}, and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state-specific </a:t>
            </a:r>
            <a:r>
              <a:rPr lang="en-US" sz="2400" b="1" dirty="0" smtClean="0">
                <a:latin typeface="+mj-lt"/>
                <a:cs typeface="Times New Roman" pitchFamily="18" charset="0"/>
                <a:sym typeface="Symbol" pitchFamily="18" charset="2"/>
              </a:rPr>
              <a:t>output probabilities</a:t>
            </a:r>
            <a:r>
              <a:rPr lang="en-US" sz="2400" dirty="0" smtClean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q</a:t>
            </a:r>
            <a:r>
              <a:rPr lang="en-US" sz="2400" b="0" baseline="-25000" dirty="0" smtClean="0">
                <a:latin typeface="+mj-lt"/>
                <a:cs typeface="Times New Roman" pitchFamily="18" charset="0"/>
                <a:sym typeface="Symbol" pitchFamily="18" charset="2"/>
              </a:rPr>
              <a:t>ik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: </a:t>
            </a:r>
            <a:r>
              <a:rPr lang="en-US" sz="2400" b="0" dirty="0">
                <a:latin typeface="+mj-lt"/>
                <a:cs typeface="Times New Roman" pitchFamily="18" charset="0"/>
                <a:sym typeface="Symbol" pitchFamily="18" charset="2"/>
              </a:rPr>
              <a:t>X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</a:t>
            </a:r>
            <a:r>
              <a:rPr lang="en-US" sz="2800" b="0" dirty="0" smtClean="0">
                <a:latin typeface="+mj-lt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[0,1], denoted as    </a:t>
            </a:r>
          </a:p>
          <a:p>
            <a:pPr>
              <a:lnSpc>
                <a:spcPct val="120000"/>
              </a:lnSpc>
            </a:pPr>
            <a:r>
              <a:rPr lang="en-US" sz="2400" b="0" dirty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q(x</a:t>
            </a:r>
            <a:r>
              <a:rPr lang="en-US" sz="2400" b="0" baseline="-25000" dirty="0" smtClean="0">
                <a:latin typeface="+mj-lt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o</a:t>
            </a:r>
            <a:r>
              <a:rPr lang="en-US" sz="2400" b="0" baseline="-25000" dirty="0" smtClean="0">
                <a:latin typeface="+mj-lt"/>
                <a:cs typeface="Times New Roman" pitchFamily="18" charset="0"/>
                <a:sym typeface="Symbol" pitchFamily="18" charset="2"/>
              </a:rPr>
              <a:t>k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) (i.e., these are the state-specific output probabilities).</a:t>
            </a:r>
            <a:endParaRPr lang="en-US" sz="2400" b="0" dirty="0">
              <a:latin typeface="+mj-lt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136525" y="4254187"/>
            <a:ext cx="86507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latin typeface="+mj-lt"/>
                <a:cs typeface="Times New Roman" pitchFamily="18" charset="0"/>
              </a:rPr>
              <a:t>Then, the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probability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</a:t>
            </a:r>
            <a:r>
              <a:rPr lang="en-US" sz="2800" b="0" i="1" dirty="0" smtClean="0">
                <a:latin typeface="+mj-lt"/>
                <a:cs typeface="Times New Roman" pitchFamily="18" charset="0"/>
              </a:rPr>
              <a:t>P[o</a:t>
            </a:r>
            <a:r>
              <a:rPr lang="en-US" sz="2800" b="0" i="1" baseline="-25000" dirty="0" smtClean="0">
                <a:latin typeface="+mj-lt"/>
                <a:cs typeface="Times New Roman" pitchFamily="18" charset="0"/>
              </a:rPr>
              <a:t>1</a:t>
            </a:r>
            <a:r>
              <a:rPr lang="en-US" sz="2800" b="0" i="1" dirty="0" smtClean="0">
                <a:latin typeface="+mj-lt"/>
                <a:cs typeface="Times New Roman" pitchFamily="18" charset="0"/>
              </a:rPr>
              <a:t>,…,</a:t>
            </a:r>
            <a:r>
              <a:rPr lang="en-US" sz="2800" b="0" i="1" dirty="0" err="1" smtClean="0">
                <a:latin typeface="+mj-lt"/>
                <a:cs typeface="Times New Roman" pitchFamily="18" charset="0"/>
              </a:rPr>
              <a:t>o</a:t>
            </a:r>
            <a:r>
              <a:rPr lang="en-US" sz="2800" b="0" i="1" baseline="-25000" dirty="0" err="1" smtClean="0">
                <a:latin typeface="+mj-lt"/>
                <a:cs typeface="Times New Roman" pitchFamily="18" charset="0"/>
              </a:rPr>
              <a:t>T</a:t>
            </a:r>
            <a:r>
              <a:rPr lang="en-US" sz="2800" b="0" i="1" dirty="0" smtClean="0">
                <a:latin typeface="+mj-lt"/>
                <a:cs typeface="Times New Roman" pitchFamily="18" charset="0"/>
              </a:rPr>
              <a:t>] </a:t>
            </a:r>
            <a:endParaRPr lang="en-US" sz="2400" b="0" i="1" dirty="0" smtClean="0">
              <a:latin typeface="+mj-lt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of emitting the output sequence</a:t>
            </a:r>
            <a:r>
              <a:rPr lang="en-US" sz="2400" b="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o</a:t>
            </a:r>
            <a:r>
              <a:rPr lang="en-US" sz="2400" b="0" baseline="-25000" dirty="0" smtClean="0">
                <a:latin typeface="+mj-lt"/>
                <a:cs typeface="Times New Roman" pitchFamily="18" charset="0"/>
              </a:rPr>
              <a:t>1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...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o</a:t>
            </a:r>
            <a:r>
              <a:rPr lang="en-US" sz="2400" b="0" baseline="-25000" dirty="0" err="1" smtClean="0">
                <a:latin typeface="+mj-lt"/>
                <a:cs typeface="Times New Roman" pitchFamily="18" charset="0"/>
              </a:rPr>
              <a:t>T</a:t>
            </a:r>
            <a:r>
              <a:rPr lang="en-US" sz="2400" b="0" baseline="-25000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 </a:t>
            </a:r>
            <a:r>
              <a:rPr lang="en-US" sz="2800" b="0" dirty="0" smtClean="0">
                <a:latin typeface="+mj-lt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400" b="0" baseline="30000" dirty="0" smtClean="0">
                <a:latin typeface="+mj-lt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by this HMM is:</a:t>
            </a:r>
            <a:endParaRPr lang="en-US" sz="2400" b="0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056491"/>
              </p:ext>
            </p:extLst>
          </p:nvPr>
        </p:nvGraphicFramePr>
        <p:xfrm>
          <a:off x="683568" y="5157192"/>
          <a:ext cx="4191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Formel" r:id="rId3" imgW="2095200" imgH="457200" progId="Equation.3">
                  <p:embed/>
                </p:oleObj>
              </mc:Choice>
              <mc:Fallback>
                <p:oleObj name="Formel" r:id="rId3" imgW="2095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157192"/>
                        <a:ext cx="41910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952708"/>
              </p:ext>
            </p:extLst>
          </p:nvPr>
        </p:nvGraphicFramePr>
        <p:xfrm>
          <a:off x="6012160" y="5358668"/>
          <a:ext cx="20907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Formel" r:id="rId5" imgW="1028520" imgH="228600" progId="Equation.3">
                  <p:embed/>
                </p:oleObj>
              </mc:Choice>
              <mc:Fallback>
                <p:oleObj name="Formel" r:id="rId5" imgW="1028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5358668"/>
                        <a:ext cx="20907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5049059" y="5358668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0" dirty="0">
                <a:latin typeface="Times New Roman" pitchFamily="18" charset="0"/>
                <a:cs typeface="Times New Roman" pitchFamily="18" charset="0"/>
              </a:rPr>
              <a:t>with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9759" y="6207695"/>
            <a:ext cx="9070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latin typeface="+mj-lt"/>
                <a:cs typeface="Times New Roman" pitchFamily="18" charset="0"/>
                <a:sym typeface="Symbol"/>
              </a:rPr>
              <a:t> However, a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naive computation would require O(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n</a:t>
            </a:r>
            <a:r>
              <a:rPr lang="en-US" sz="2400" b="0" baseline="30000" dirty="0" err="1" smtClean="0">
                <a:latin typeface="+mj-lt"/>
                <a:cs typeface="Times New Roman" pitchFamily="18" charset="0"/>
              </a:rPr>
              <a:t>T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) operations!</a:t>
            </a:r>
            <a:endParaRPr lang="en-US" sz="2400" b="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2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Three Major Issues for HMMs</a:t>
            </a:r>
            <a:br>
              <a:rPr lang="en-US" dirty="0" smtClean="0"/>
            </a:br>
            <a:r>
              <a:rPr lang="en-US" sz="2200" dirty="0" smtClean="0">
                <a:solidFill>
                  <a:schemeClr val="tx1"/>
                </a:solidFill>
              </a:rPr>
              <a:t>[Rabiner’89]</a:t>
            </a:r>
          </a:p>
        </p:txBody>
      </p:sp>
      <p:sp>
        <p:nvSpPr>
          <p:cNvPr id="77829" name="Text Box 19"/>
          <p:cNvSpPr txBox="1">
            <a:spLocks noChangeArrowheads="1"/>
          </p:cNvSpPr>
          <p:nvPr/>
        </p:nvSpPr>
        <p:spPr bwMode="auto">
          <a:xfrm>
            <a:off x="125288" y="1423687"/>
            <a:ext cx="8839200" cy="481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AutoNum type="arabicParenBoth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Compute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probability of output sequence</a:t>
            </a:r>
            <a:r>
              <a:rPr lang="en-US" sz="2400" b="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(for known </a:t>
            </a:r>
          </a:p>
          <a:p>
            <a:pPr>
              <a:lnSpc>
                <a:spcPct val="130000"/>
              </a:lnSpc>
            </a:pPr>
            <a:r>
              <a:rPr lang="en-US" sz="2400" b="0" dirty="0"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   parameters 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p</a:t>
            </a:r>
            <a:r>
              <a:rPr lang="en-US" sz="2400" b="0" baseline="-25000" dirty="0" err="1" smtClean="0">
                <a:latin typeface="+mj-lt"/>
                <a:cs typeface="Times New Roman" pitchFamily="18" charset="0"/>
              </a:rPr>
              <a:t>ij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 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q</a:t>
            </a:r>
            <a:r>
              <a:rPr lang="en-US" sz="2400" b="0" baseline="-25000" dirty="0" err="1" smtClean="0">
                <a:latin typeface="+mj-lt"/>
                <a:cs typeface="Times New Roman" pitchFamily="18" charset="0"/>
              </a:rPr>
              <a:t>ik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)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 use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forward/backward computation</a:t>
            </a:r>
          </a:p>
          <a:p>
            <a:pPr>
              <a:lnSpc>
                <a:spcPct val="130000"/>
              </a:lnSpc>
              <a:buFont typeface="Symbol" pitchFamily="18" charset="2"/>
              <a:buNone/>
            </a:pPr>
            <a:endParaRPr lang="en-US" sz="1000" b="1" dirty="0" smtClean="0">
              <a:solidFill>
                <a:srgbClr val="002060"/>
              </a:solidFill>
              <a:latin typeface="+mj-lt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ct val="13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(2) Compute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most likely state sequence</a:t>
            </a:r>
            <a:r>
              <a:rPr lang="en-US" sz="2400" b="0" dirty="0" smtClean="0">
                <a:solidFill>
                  <a:srgbClr val="002060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(aka. "decoding")</a:t>
            </a:r>
          </a:p>
          <a:p>
            <a:pPr>
              <a:lnSpc>
                <a:spcPct val="13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        for a given output sequence (and known parameters)</a:t>
            </a:r>
          </a:p>
          <a:p>
            <a:pPr>
              <a:lnSpc>
                <a:spcPct val="130000"/>
              </a:lnSpc>
              <a:buFont typeface="Symbol" pitchFamily="18" charset="2"/>
              <a:buNone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	 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Viterbi algorithm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(dynamic programming with </a:t>
            </a:r>
          </a:p>
          <a:p>
            <a:pPr>
              <a:lnSpc>
                <a:spcPct val="130000"/>
              </a:lnSpc>
              <a:buFont typeface="Symbol" pitchFamily="18" charset="2"/>
              <a:buNone/>
            </a:pPr>
            <a:r>
              <a:rPr lang="en-US" sz="2400" b="0" dirty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               iterative </a:t>
            </a:r>
            <a:r>
              <a:rPr lang="en-US" sz="2400" b="0" dirty="0" err="1" smtClean="0">
                <a:latin typeface="+mj-lt"/>
                <a:cs typeface="Times New Roman" pitchFamily="18" charset="0"/>
                <a:sym typeface="Symbol" pitchFamily="18" charset="2"/>
              </a:rPr>
              <a:t>memoization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, alternates between forward 	      and backward computations)</a:t>
            </a:r>
          </a:p>
          <a:p>
            <a:pPr>
              <a:lnSpc>
                <a:spcPct val="130000"/>
              </a:lnSpc>
              <a:buFont typeface="Symbol" pitchFamily="18" charset="2"/>
              <a:buNone/>
            </a:pPr>
            <a:endParaRPr lang="en-US" sz="1000" b="0" dirty="0" smtClean="0">
              <a:latin typeface="+mj-lt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ct val="13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(3)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Estimate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parameters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(transition </a:t>
            </a:r>
            <a:r>
              <a:rPr lang="en-US" sz="2400" b="0" dirty="0" err="1" smtClean="0">
                <a:latin typeface="+mj-lt"/>
                <a:cs typeface="Times New Roman" pitchFamily="18" charset="0"/>
                <a:sym typeface="Symbol" pitchFamily="18" charset="2"/>
              </a:rPr>
              <a:t>prob’s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err="1">
                <a:cs typeface="Times New Roman" pitchFamily="18" charset="0"/>
              </a:rPr>
              <a:t>p</a:t>
            </a:r>
            <a:r>
              <a:rPr lang="en-US" sz="2400" b="0" baseline="-25000" dirty="0" err="1">
                <a:cs typeface="Times New Roman" pitchFamily="18" charset="0"/>
              </a:rPr>
              <a:t>ij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, output </a:t>
            </a:r>
            <a:r>
              <a:rPr lang="en-US" sz="2400" b="0" dirty="0" err="1" smtClean="0">
                <a:latin typeface="+mj-lt"/>
                <a:cs typeface="Times New Roman" pitchFamily="18" charset="0"/>
                <a:sym typeface="Symbol" pitchFamily="18" charset="2"/>
              </a:rPr>
              <a:t>prob’s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err="1">
                <a:cs typeface="Times New Roman" pitchFamily="18" charset="0"/>
              </a:rPr>
              <a:t>q</a:t>
            </a:r>
            <a:r>
              <a:rPr lang="en-US" sz="2400" b="0" baseline="-25000" dirty="0" err="1">
                <a:cs typeface="Times New Roman" pitchFamily="18" charset="0"/>
              </a:rPr>
              <a:t>ik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)</a:t>
            </a:r>
          </a:p>
          <a:p>
            <a:pPr>
              <a:lnSpc>
                <a:spcPct val="130000"/>
              </a:lnSpc>
              <a:buFont typeface="Symbol" pitchFamily="18" charset="2"/>
              <a:buNone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      from labeled training data using output sequences only</a:t>
            </a:r>
          </a:p>
        </p:txBody>
      </p:sp>
    </p:spTree>
    <p:extLst>
      <p:ext uri="{BB962C8B-B14F-4D97-AF65-F5344CB8AC3E}">
        <p14:creationId xmlns:p14="http://schemas.microsoft.com/office/powerpoint/2010/main" val="42518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HMM Forward/Backward Computation</a:t>
            </a:r>
          </a:p>
        </p:txBody>
      </p:sp>
      <p:sp>
        <p:nvSpPr>
          <p:cNvPr id="3088" name="Text Box 5"/>
          <p:cNvSpPr txBox="1">
            <a:spLocks noChangeArrowheads="1"/>
          </p:cNvSpPr>
          <p:nvPr/>
        </p:nvSpPr>
        <p:spPr bwMode="auto">
          <a:xfrm>
            <a:off x="152400" y="972910"/>
            <a:ext cx="88630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+mj-lt"/>
                <a:cs typeface="Times New Roman" pitchFamily="18" charset="0"/>
              </a:rPr>
              <a:t>Better approach than naïve computation</a:t>
            </a:r>
            <a:r>
              <a:rPr lang="en-US" sz="2400" b="0" u="sng" dirty="0" smtClean="0">
                <a:latin typeface="+mj-lt"/>
                <a:cs typeface="Times New Roman" pitchFamily="18" charset="0"/>
              </a:rPr>
              <a:t>: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Dynamic programming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with clever caching and reuse of  intermediate results ("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memoization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")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/>
              </a:rPr>
              <a:t>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requires only O(n</a:t>
            </a:r>
            <a:r>
              <a:rPr lang="en-US" sz="2400" b="0" baseline="30000" dirty="0" smtClean="0">
                <a:latin typeface="+mj-lt"/>
                <a:cs typeface="Times New Roman" pitchFamily="18" charset="0"/>
              </a:rPr>
              <a:t>2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T) 						    operations!</a:t>
            </a:r>
            <a:endParaRPr lang="en-US" sz="2400" b="0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307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337195"/>
              </p:ext>
            </p:extLst>
          </p:nvPr>
        </p:nvGraphicFramePr>
        <p:xfrm>
          <a:off x="238552" y="3031061"/>
          <a:ext cx="3698448" cy="50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" name="Formel" r:id="rId3" imgW="1676160" imgH="228600" progId="Equation.3">
                  <p:embed/>
                </p:oleObj>
              </mc:Choice>
              <mc:Fallback>
                <p:oleObj name="Formel" r:id="rId3" imgW="167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52" y="3031061"/>
                        <a:ext cx="3698448" cy="5027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505052"/>
              </p:ext>
            </p:extLst>
          </p:nvPr>
        </p:nvGraphicFramePr>
        <p:xfrm>
          <a:off x="1141469" y="3525361"/>
          <a:ext cx="1609995" cy="493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" name="Formel" r:id="rId5" imgW="749160" imgH="228600" progId="Equation.3">
                  <p:embed/>
                </p:oleObj>
              </mc:Choice>
              <mc:Fallback>
                <p:oleObj name="Formel" r:id="rId5" imgW="74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69" y="3525361"/>
                        <a:ext cx="1609995" cy="49318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36807"/>
              </p:ext>
            </p:extLst>
          </p:nvPr>
        </p:nvGraphicFramePr>
        <p:xfrm>
          <a:off x="4055492" y="3320975"/>
          <a:ext cx="5053012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" name="Formel" r:id="rId7" imgW="2425680" imgH="431640" progId="Equation.3">
                  <p:embed/>
                </p:oleObj>
              </mc:Choice>
              <mc:Fallback>
                <p:oleObj name="Formel" r:id="rId7" imgW="2425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5492" y="3320975"/>
                        <a:ext cx="5053012" cy="900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113573"/>
              </p:ext>
            </p:extLst>
          </p:nvPr>
        </p:nvGraphicFramePr>
        <p:xfrm>
          <a:off x="204157" y="4725144"/>
          <a:ext cx="3791779" cy="50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" name="Formel" r:id="rId9" imgW="1714320" imgH="228600" progId="Equation.3">
                  <p:embed/>
                </p:oleObj>
              </mc:Choice>
              <mc:Fallback>
                <p:oleObj name="Formel" r:id="rId9" imgW="1714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7" y="4725144"/>
                        <a:ext cx="3791779" cy="5038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429358"/>
              </p:ext>
            </p:extLst>
          </p:nvPr>
        </p:nvGraphicFramePr>
        <p:xfrm>
          <a:off x="1268413" y="5326063"/>
          <a:ext cx="110490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8" name="Formel" r:id="rId11" imgW="596880" imgH="228600" progId="Equation.3">
                  <p:embed/>
                </p:oleObj>
              </mc:Choice>
              <mc:Fallback>
                <p:oleObj name="Formel" r:id="rId11" imgW="596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413" y="5326063"/>
                        <a:ext cx="1104900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201810"/>
              </p:ext>
            </p:extLst>
          </p:nvPr>
        </p:nvGraphicFramePr>
        <p:xfrm>
          <a:off x="4158679" y="5229200"/>
          <a:ext cx="49498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" name="Formel" r:id="rId13" imgW="2590560" imgH="291960" progId="Equation.3">
                  <p:embed/>
                </p:oleObj>
              </mc:Choice>
              <mc:Fallback>
                <p:oleObj name="Formel" r:id="rId13" imgW="259056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8679" y="5229200"/>
                        <a:ext cx="4949825" cy="558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5496" y="6103841"/>
            <a:ext cx="892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err="1" smtClean="0">
                <a:latin typeface="+mj-lt"/>
                <a:cs typeface="Times New Roman" pitchFamily="18" charset="0"/>
              </a:rPr>
              <a:t>With</a:t>
            </a:r>
            <a:r>
              <a:rPr lang="de-DE" sz="2000" u="sng" dirty="0" smtClean="0">
                <a:latin typeface="+mj-lt"/>
                <a:cs typeface="Times New Roman" pitchFamily="18" charset="0"/>
              </a:rPr>
              <a:t>:</a:t>
            </a:r>
            <a:r>
              <a:rPr lang="de-DE" sz="2000" dirty="0" smtClean="0">
                <a:latin typeface="+mj-lt"/>
                <a:cs typeface="Times New Roman" pitchFamily="18" charset="0"/>
              </a:rPr>
              <a:t> 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066954"/>
              </p:ext>
            </p:extLst>
          </p:nvPr>
        </p:nvGraphicFramePr>
        <p:xfrm>
          <a:off x="886397" y="6096231"/>
          <a:ext cx="4034771" cy="487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" name="Formel" r:id="rId15" imgW="1892160" imgH="228600" progId="Equation.3">
                  <p:embed/>
                </p:oleObj>
              </mc:Choice>
              <mc:Fallback>
                <p:oleObj name="Formel" r:id="rId15" imgW="1892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397" y="6096231"/>
                        <a:ext cx="4034771" cy="4874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04451"/>
              </p:ext>
            </p:extLst>
          </p:nvPr>
        </p:nvGraphicFramePr>
        <p:xfrm>
          <a:off x="5463210" y="6021288"/>
          <a:ext cx="3571864" cy="599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" name="Formel" r:id="rId17" imgW="1739880" imgH="291960" progId="Equation.3">
                  <p:embed/>
                </p:oleObj>
              </mc:Choice>
              <mc:Fallback>
                <p:oleObj name="Formel" r:id="rId17" imgW="17398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3210" y="6021288"/>
                        <a:ext cx="3571864" cy="5996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51520" y="3549545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latin typeface="+mj-lt"/>
                <a:cs typeface="Times New Roman" pitchFamily="18" charset="0"/>
              </a:rPr>
              <a:t>Begin:</a:t>
            </a:r>
            <a:endParaRPr lang="en-US" sz="2000" u="sng" dirty="0">
              <a:latin typeface="+mj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5784" y="3549545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latin typeface="+mj-lt"/>
                <a:cs typeface="Times New Roman" pitchFamily="18" charset="0"/>
              </a:rPr>
              <a:t>Induction:</a:t>
            </a:r>
            <a:endParaRPr lang="en-US" sz="2000" u="sng" dirty="0">
              <a:latin typeface="+mj-lt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552" y="5308888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latin typeface="+mj-lt"/>
                <a:cs typeface="Times New Roman" pitchFamily="18" charset="0"/>
              </a:rPr>
              <a:t>Begin:</a:t>
            </a:r>
            <a:endParaRPr lang="en-US" sz="2000" u="sng" dirty="0">
              <a:latin typeface="+mj-lt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1800" y="5308888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latin typeface="+mj-lt"/>
                <a:cs typeface="Times New Roman" pitchFamily="18" charset="0"/>
              </a:rPr>
              <a:t>Induction:</a:t>
            </a:r>
            <a:endParaRPr lang="en-US" sz="2000" u="sng" dirty="0">
              <a:latin typeface="+mj-lt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93696" y="6103841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and</a:t>
            </a:r>
            <a:endParaRPr lang="en-US" sz="2000" dirty="0">
              <a:latin typeface="+mj-lt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52400" y="3495600"/>
            <a:ext cx="480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24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438400" y="4569767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24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398" y="2522772"/>
            <a:ext cx="6351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+mj-lt"/>
                <a:cs typeface="Times New Roman" pitchFamily="18" charset="0"/>
              </a:rPr>
              <a:t>1. Inductively define </a:t>
            </a:r>
            <a:r>
              <a:rPr lang="en-US" sz="2400" i="1" u="sng" dirty="0" smtClean="0">
                <a:latin typeface="+mj-lt"/>
                <a:cs typeface="Times New Roman" pitchFamily="18" charset="0"/>
              </a:rPr>
              <a:t>forward probabilities</a:t>
            </a:r>
            <a:r>
              <a:rPr lang="en-US" sz="2400" u="sng" dirty="0" smtClean="0">
                <a:latin typeface="+mj-lt"/>
                <a:cs typeface="Times New Roman" pitchFamily="18" charset="0"/>
              </a:rPr>
              <a:t>:</a:t>
            </a:r>
            <a:endParaRPr lang="en-US" sz="2400" u="sng" dirty="0">
              <a:latin typeface="+mj-lt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" y="4221088"/>
            <a:ext cx="6643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+mj-lt"/>
                <a:cs typeface="Times New Roman" pitchFamily="18" charset="0"/>
              </a:rPr>
              <a:t>2. Inductively define </a:t>
            </a:r>
            <a:r>
              <a:rPr lang="en-US" sz="2400" i="1" u="sng" dirty="0" smtClean="0">
                <a:latin typeface="+mj-lt"/>
                <a:cs typeface="Times New Roman" pitchFamily="18" charset="0"/>
              </a:rPr>
              <a:t>backward probabilities</a:t>
            </a:r>
            <a:r>
              <a:rPr lang="en-US" sz="2400" u="sng" dirty="0" smtClean="0">
                <a:latin typeface="+mj-lt"/>
                <a:cs typeface="Times New Roman" pitchFamily="18" charset="0"/>
              </a:rPr>
              <a:t>:</a:t>
            </a:r>
            <a:endParaRPr lang="en-US" sz="2400" u="sng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7" grpId="0"/>
      <p:bldP spid="28" grpId="0"/>
      <p:bldP spid="29" grpId="0"/>
      <p:bldP spid="31" grpId="0"/>
      <p:bldP spid="35" grpId="0"/>
      <p:bldP spid="26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HMM Example</a:t>
            </a:r>
            <a:endParaRPr lang="en-US" dirty="0"/>
          </a:p>
        </p:txBody>
      </p:sp>
      <p:sp>
        <p:nvSpPr>
          <p:cNvPr id="205" name="TextBox 204"/>
          <p:cNvSpPr txBox="1"/>
          <p:nvPr/>
        </p:nvSpPr>
        <p:spPr>
          <a:xfrm>
            <a:off x="174990" y="641904"/>
            <a:ext cx="881661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+mj-lt"/>
                <a:cs typeface="Times New Roman" pitchFamily="18" charset="0"/>
                <a:sym typeface="Symbol"/>
              </a:rPr>
              <a:t>Goal:</a:t>
            </a:r>
            <a:r>
              <a:rPr lang="en-US" sz="2000" dirty="0" smtClean="0">
                <a:latin typeface="+mj-lt"/>
                <a:cs typeface="Times New Roman" pitchFamily="18" charset="0"/>
                <a:sym typeface="Symbol"/>
              </a:rPr>
              <a:t> Label the tokens in the input sequence </a:t>
            </a:r>
          </a:p>
          <a:p>
            <a:r>
              <a:rPr lang="en-US" sz="2000" i="1" dirty="0">
                <a:latin typeface="+mj-lt"/>
                <a:cs typeface="Times New Roman" pitchFamily="18" charset="0"/>
                <a:sym typeface="Symbol"/>
              </a:rPr>
              <a:t> </a:t>
            </a:r>
            <a:r>
              <a:rPr lang="en-US" sz="2000" i="1" dirty="0" smtClean="0">
                <a:latin typeface="+mj-lt"/>
                <a:cs typeface="Times New Roman" pitchFamily="18" charset="0"/>
                <a:sym typeface="Symbol"/>
              </a:rPr>
              <a:t>       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"</a:t>
            </a:r>
            <a:r>
              <a:rPr lang="en-US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Jyväskylä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Seminaarinkatu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15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"</a:t>
            </a:r>
          </a:p>
          <a:p>
            <a:r>
              <a:rPr lang="en-US" sz="2000" dirty="0" smtClean="0">
                <a:latin typeface="+mj-lt"/>
                <a:cs typeface="Times New Roman" pitchFamily="18" charset="0"/>
                <a:sym typeface="Symbol"/>
              </a:rPr>
              <a:t>          with the possible labels (hidden states)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City</a:t>
            </a:r>
            <a:r>
              <a:rPr lang="en-US" sz="2000" dirty="0" smtClean="0">
                <a:latin typeface="+mj-lt"/>
                <a:cs typeface="Times New Roman" pitchFamily="18" charset="0"/>
                <a:sym typeface="Symbol"/>
              </a:rPr>
              <a:t>,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Street</a:t>
            </a:r>
            <a:r>
              <a:rPr lang="en-US" sz="2000" dirty="0" smtClean="0">
                <a:latin typeface="+mj-lt"/>
                <a:cs typeface="Times New Roman" pitchFamily="18" charset="0"/>
                <a:sym typeface="Symbol"/>
              </a:rPr>
              <a:t>, and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Number</a:t>
            </a:r>
            <a:r>
              <a:rPr lang="en-US" sz="2000" i="1" dirty="0" smtClean="0">
                <a:latin typeface="+mj-lt"/>
                <a:cs typeface="Times New Roman" pitchFamily="18" charset="0"/>
                <a:sym typeface="Symbol"/>
              </a:rPr>
              <a:t>.</a:t>
            </a:r>
          </a:p>
          <a:p>
            <a:endParaRPr lang="en-US" sz="105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000" dirty="0" smtClean="0">
                <a:latin typeface="Times"/>
                <a:cs typeface="Times"/>
                <a:sym typeface="Symbol"/>
              </a:rPr>
              <a:t>→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= {"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Jyväskylä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", "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Seminaarinkatu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", "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15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"}   </a:t>
            </a:r>
            <a:r>
              <a:rPr lang="en-US" sz="1600" dirty="0" smtClean="0">
                <a:latin typeface="+mj-lt"/>
                <a:cs typeface="Times New Roman" pitchFamily="18" charset="0"/>
                <a:sym typeface="Symbol"/>
              </a:rPr>
              <a:t>// output alphabet</a:t>
            </a:r>
            <a:endParaRPr lang="en-US" sz="2000" dirty="0" smtClean="0">
              <a:latin typeface="+mj-lt"/>
              <a:cs typeface="Times New Roman" pitchFamily="18" charset="0"/>
              <a:sym typeface="Symbol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</a:t>
            </a:r>
            <a:r>
              <a:rPr lang="en-US" sz="1800" dirty="0" smtClean="0">
                <a:latin typeface="+mj-lt"/>
                <a:cs typeface="Times New Roman" pitchFamily="18" charset="0"/>
                <a:sym typeface="Symbol"/>
              </a:rPr>
              <a:t>X =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{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City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Street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Number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}              </a:t>
            </a:r>
            <a:r>
              <a:rPr lang="en-US" sz="1400" dirty="0" smtClean="0">
                <a:latin typeface="+mj-lt"/>
                <a:cs typeface="Times New Roman" pitchFamily="18" charset="0"/>
                <a:sym typeface="Symbol"/>
              </a:rPr>
              <a:t>       // (hidden) states</a:t>
            </a:r>
            <a:endParaRPr lang="en-US" sz="1800" dirty="0" smtClean="0">
              <a:latin typeface="+mj-lt"/>
              <a:cs typeface="Times New Roman" pitchFamily="18" charset="0"/>
              <a:sym typeface="Symbol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    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  <a:sym typeface="Symbol"/>
              </a:rPr>
              <a:t>p</a:t>
            </a:r>
            <a:r>
              <a:rPr lang="en-US" sz="1800" baseline="-25000" dirty="0" smtClean="0">
                <a:latin typeface="+mj-lt"/>
                <a:cs typeface="Times New Roman" panose="02020603050405020304" pitchFamily="18" charset="0"/>
                <a:sym typeface="Symbol"/>
              </a:rPr>
              <a:t>i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{0.6, 0.3, 0.1}                                  </a:t>
            </a:r>
            <a:r>
              <a:rPr lang="en-US" sz="1400" dirty="0" smtClean="0">
                <a:latin typeface="+mj-lt"/>
                <a:cs typeface="Times New Roman" pitchFamily="18" charset="0"/>
                <a:sym typeface="Symbol"/>
              </a:rPr>
              <a:t>// initial state probabilities (connected to Start state),</a:t>
            </a:r>
            <a:r>
              <a:rPr lang="en-US" sz="2000" dirty="0" smtClean="0">
                <a:latin typeface="+mj-lt"/>
                <a:cs typeface="Times New Roman" pitchFamily="18" charset="0"/>
                <a:sym typeface="Symbol"/>
              </a:rPr>
              <a:t>   </a:t>
            </a:r>
            <a:r>
              <a:rPr lang="en-US" sz="1400" dirty="0" smtClean="0">
                <a:latin typeface="+mj-lt"/>
                <a:cs typeface="Times New Roman" pitchFamily="18" charset="0"/>
                <a:sym typeface="Symbol"/>
              </a:rPr>
              <a:t> 					all other transition and emission prob. are </a:t>
            </a:r>
          </a:p>
          <a:p>
            <a:r>
              <a:rPr lang="en-US" sz="1400" dirty="0" smtClean="0">
                <a:latin typeface="+mj-lt"/>
                <a:cs typeface="Times New Roman" pitchFamily="18" charset="0"/>
                <a:sym typeface="Symbol"/>
              </a:rPr>
              <a:t>					    depicted in the HMM figure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grpSp>
        <p:nvGrpSpPr>
          <p:cNvPr id="160" name="Group 159"/>
          <p:cNvGrpSpPr/>
          <p:nvPr/>
        </p:nvGrpSpPr>
        <p:grpSpPr>
          <a:xfrm>
            <a:off x="457200" y="2918449"/>
            <a:ext cx="8153400" cy="3606895"/>
            <a:chOff x="457200" y="2667000"/>
            <a:chExt cx="8153400" cy="3606895"/>
          </a:xfrm>
        </p:grpSpPr>
        <p:grpSp>
          <p:nvGrpSpPr>
            <p:cNvPr id="62" name="Group 61"/>
            <p:cNvGrpSpPr/>
            <p:nvPr/>
          </p:nvGrpSpPr>
          <p:grpSpPr>
            <a:xfrm>
              <a:off x="457200" y="4054722"/>
              <a:ext cx="8153400" cy="2219173"/>
              <a:chOff x="304800" y="3639968"/>
              <a:chExt cx="8153400" cy="2219173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304800" y="3639968"/>
                <a:ext cx="8153400" cy="2219173"/>
                <a:chOff x="304800" y="2877968"/>
                <a:chExt cx="8153400" cy="2219173"/>
              </a:xfrm>
            </p:grpSpPr>
            <p:sp>
              <p:nvSpPr>
                <p:cNvPr id="8" name="Oval 7"/>
                <p:cNvSpPr/>
                <p:nvPr/>
              </p:nvSpPr>
              <p:spPr bwMode="auto">
                <a:xfrm>
                  <a:off x="304800" y="2884318"/>
                  <a:ext cx="1008648" cy="519351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Start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 bwMode="auto">
                <a:xfrm>
                  <a:off x="1981200" y="2884319"/>
                  <a:ext cx="1295400" cy="519351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City</a:t>
                  </a:r>
                </a:p>
              </p:txBody>
            </p:sp>
            <p:sp>
              <p:nvSpPr>
                <p:cNvPr id="10" name="Oval 9"/>
                <p:cNvSpPr/>
                <p:nvPr/>
              </p:nvSpPr>
              <p:spPr bwMode="auto">
                <a:xfrm>
                  <a:off x="3810000" y="2884318"/>
                  <a:ext cx="1295400" cy="519351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Street</a:t>
                  </a:r>
                </a:p>
              </p:txBody>
            </p:sp>
            <p:sp>
              <p:nvSpPr>
                <p:cNvPr id="12" name="Oval 11"/>
                <p:cNvSpPr/>
                <p:nvPr/>
              </p:nvSpPr>
              <p:spPr bwMode="auto">
                <a:xfrm>
                  <a:off x="7620000" y="2883485"/>
                  <a:ext cx="838200" cy="519351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End</a:t>
                  </a:r>
                </a:p>
              </p:txBody>
            </p:sp>
            <p:cxnSp>
              <p:nvCxnSpPr>
                <p:cNvPr id="14" name="Curved Connector 13"/>
                <p:cNvCxnSpPr>
                  <a:stCxn id="8" idx="6"/>
                  <a:endCxn id="9" idx="2"/>
                </p:cNvCxnSpPr>
                <p:nvPr/>
              </p:nvCxnSpPr>
              <p:spPr>
                <a:xfrm>
                  <a:off x="1313448" y="3143994"/>
                  <a:ext cx="667752" cy="1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urved Connector 15"/>
                <p:cNvCxnSpPr>
                  <a:stCxn id="8" idx="0"/>
                  <a:endCxn id="10" idx="1"/>
                </p:cNvCxnSpPr>
                <p:nvPr/>
              </p:nvCxnSpPr>
              <p:spPr>
                <a:xfrm rot="16200000" flipH="1">
                  <a:off x="2366386" y="1327055"/>
                  <a:ext cx="76057" cy="3190583"/>
                </a:xfrm>
                <a:prstGeom prst="curvedConnector3">
                  <a:avLst>
                    <a:gd name="adj1" fmla="val -685286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urved Connector 20"/>
                <p:cNvCxnSpPr>
                  <a:stCxn id="8" idx="0"/>
                  <a:endCxn id="88" idx="0"/>
                </p:cNvCxnSpPr>
                <p:nvPr/>
              </p:nvCxnSpPr>
              <p:spPr>
                <a:xfrm rot="5400000" flipH="1" flipV="1">
                  <a:off x="3604962" y="88480"/>
                  <a:ext cx="12700" cy="5591676"/>
                </a:xfrm>
                <a:prstGeom prst="curvedConnector3">
                  <a:avLst>
                    <a:gd name="adj1" fmla="val 8208000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urved Connector 32"/>
                <p:cNvCxnSpPr>
                  <a:stCxn id="10" idx="6"/>
                  <a:endCxn id="10" idx="7"/>
                </p:cNvCxnSpPr>
                <p:nvPr/>
              </p:nvCxnSpPr>
              <p:spPr>
                <a:xfrm flipH="1" flipV="1">
                  <a:off x="4915693" y="2960375"/>
                  <a:ext cx="189707" cy="183619"/>
                </a:xfrm>
                <a:prstGeom prst="curvedConnector4">
                  <a:avLst>
                    <a:gd name="adj1" fmla="val -120502"/>
                    <a:gd name="adj2" fmla="val 265918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urved Connector 33"/>
                <p:cNvCxnSpPr>
                  <a:stCxn id="88" idx="6"/>
                  <a:endCxn id="88" idx="7"/>
                </p:cNvCxnSpPr>
                <p:nvPr/>
              </p:nvCxnSpPr>
              <p:spPr>
                <a:xfrm flipH="1" flipV="1">
                  <a:off x="6939615" y="2960375"/>
                  <a:ext cx="223185" cy="183619"/>
                </a:xfrm>
                <a:prstGeom prst="curvedConnector4">
                  <a:avLst>
                    <a:gd name="adj1" fmla="val -102426"/>
                    <a:gd name="adj2" fmla="val 265918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urved Connector 44"/>
                <p:cNvCxnSpPr>
                  <a:stCxn id="9" idx="6"/>
                  <a:endCxn id="9" idx="7"/>
                </p:cNvCxnSpPr>
                <p:nvPr/>
              </p:nvCxnSpPr>
              <p:spPr>
                <a:xfrm flipH="1" flipV="1">
                  <a:off x="3086893" y="2960376"/>
                  <a:ext cx="189707" cy="183619"/>
                </a:xfrm>
                <a:prstGeom prst="curvedConnector4">
                  <a:avLst>
                    <a:gd name="adj1" fmla="val -120502"/>
                    <a:gd name="adj2" fmla="val 265918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urved Connector 48"/>
                <p:cNvCxnSpPr>
                  <a:endCxn id="12" idx="2"/>
                </p:cNvCxnSpPr>
                <p:nvPr/>
              </p:nvCxnSpPr>
              <p:spPr>
                <a:xfrm flipV="1">
                  <a:off x="7162802" y="3143161"/>
                  <a:ext cx="457198" cy="2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urved Connector 54"/>
                <p:cNvCxnSpPr>
                  <a:stCxn id="9" idx="6"/>
                  <a:endCxn id="10" idx="2"/>
                </p:cNvCxnSpPr>
                <p:nvPr/>
              </p:nvCxnSpPr>
              <p:spPr>
                <a:xfrm flipV="1">
                  <a:off x="3276600" y="3143994"/>
                  <a:ext cx="533400" cy="1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Oval 87"/>
                <p:cNvSpPr/>
                <p:nvPr/>
              </p:nvSpPr>
              <p:spPr bwMode="auto">
                <a:xfrm>
                  <a:off x="5638800" y="2884318"/>
                  <a:ext cx="1524000" cy="519351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Number</a:t>
                  </a:r>
                </a:p>
              </p:txBody>
            </p:sp>
            <p:cxnSp>
              <p:nvCxnSpPr>
                <p:cNvPr id="101" name="Curved Connector 100"/>
                <p:cNvCxnSpPr>
                  <a:stCxn id="10" idx="4"/>
                  <a:endCxn id="9" idx="5"/>
                </p:cNvCxnSpPr>
                <p:nvPr/>
              </p:nvCxnSpPr>
              <p:spPr>
                <a:xfrm rot="5400000" flipH="1">
                  <a:off x="3734269" y="2680238"/>
                  <a:ext cx="76056" cy="1370807"/>
                </a:xfrm>
                <a:prstGeom prst="curvedConnector3">
                  <a:avLst>
                    <a:gd name="adj1" fmla="val -300569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urved Connector 103"/>
                <p:cNvCxnSpPr>
                  <a:stCxn id="88" idx="4"/>
                  <a:endCxn id="10" idx="5"/>
                </p:cNvCxnSpPr>
                <p:nvPr/>
              </p:nvCxnSpPr>
              <p:spPr>
                <a:xfrm rot="5400000" flipH="1">
                  <a:off x="5620218" y="2623088"/>
                  <a:ext cx="76057" cy="1485107"/>
                </a:xfrm>
                <a:prstGeom prst="curvedConnector3">
                  <a:avLst>
                    <a:gd name="adj1" fmla="val -240451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urved Connector 113"/>
                <p:cNvCxnSpPr>
                  <a:stCxn id="9" idx="0"/>
                  <a:endCxn id="88" idx="1"/>
                </p:cNvCxnSpPr>
                <p:nvPr/>
              </p:nvCxnSpPr>
              <p:spPr>
                <a:xfrm rot="16200000" flipH="1">
                  <a:off x="4207414" y="1305805"/>
                  <a:ext cx="76056" cy="3233085"/>
                </a:xfrm>
                <a:prstGeom prst="curvedConnector3">
                  <a:avLst>
                    <a:gd name="adj1" fmla="val -661251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urved Connector 114"/>
                <p:cNvCxnSpPr>
                  <a:stCxn id="88" idx="3"/>
                  <a:endCxn id="9" idx="4"/>
                </p:cNvCxnSpPr>
                <p:nvPr/>
              </p:nvCxnSpPr>
              <p:spPr>
                <a:xfrm rot="5400000">
                  <a:off x="4207414" y="1749099"/>
                  <a:ext cx="76058" cy="3233085"/>
                </a:xfrm>
                <a:prstGeom prst="curvedConnector3">
                  <a:avLst>
                    <a:gd name="adj1" fmla="val 905504"/>
                  </a:avLst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Rounded Rectangle 133"/>
                <p:cNvSpPr/>
                <p:nvPr/>
              </p:nvSpPr>
              <p:spPr bwMode="auto">
                <a:xfrm>
                  <a:off x="1852615" y="4657129"/>
                  <a:ext cx="1423985" cy="408623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"</a:t>
                  </a:r>
                  <a:r>
                    <a:rPr lang="en-US" sz="1800" i="1" dirty="0" err="1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Jyväskylä</a:t>
                  </a:r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"</a:t>
                  </a:r>
                </a:p>
              </p:txBody>
            </p:sp>
            <p:sp>
              <p:nvSpPr>
                <p:cNvPr id="135" name="Rounded Rectangle 134"/>
                <p:cNvSpPr/>
                <p:nvPr/>
              </p:nvSpPr>
              <p:spPr bwMode="auto">
                <a:xfrm>
                  <a:off x="3709982" y="4688518"/>
                  <a:ext cx="2077769" cy="408623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"</a:t>
                  </a:r>
                  <a:r>
                    <a:rPr lang="en-US" sz="1800" i="1" dirty="0" err="1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Seminaarinkatu</a:t>
                  </a:r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"</a:t>
                  </a:r>
                </a:p>
              </p:txBody>
            </p:sp>
            <p:sp>
              <p:nvSpPr>
                <p:cNvPr id="137" name="Rounded Rectangle 136"/>
                <p:cNvSpPr/>
                <p:nvPr/>
              </p:nvSpPr>
              <p:spPr bwMode="auto">
                <a:xfrm>
                  <a:off x="6003776" y="4688518"/>
                  <a:ext cx="838200" cy="408623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"</a:t>
                  </a:r>
                  <a:r>
                    <a:rPr lang="en-US" sz="1800" i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15</a:t>
                  </a:r>
                  <a:r>
                    <a:rPr lang="en-US" sz="1800" dirty="0" smtClean="0">
                      <a:latin typeface="Times New Roman" pitchFamily="18" charset="0"/>
                      <a:cs typeface="Times New Roman" pitchFamily="18" charset="0"/>
                    </a:rPr>
                    <a:t>"</a:t>
                  </a:r>
                </a:p>
              </p:txBody>
            </p:sp>
            <p:cxnSp>
              <p:nvCxnSpPr>
                <p:cNvPr id="139" name="Straight Arrow Connector 138"/>
                <p:cNvCxnSpPr>
                  <a:stCxn id="9" idx="4"/>
                  <a:endCxn id="134" idx="0"/>
                </p:cNvCxnSpPr>
                <p:nvPr/>
              </p:nvCxnSpPr>
              <p:spPr>
                <a:xfrm flipH="1">
                  <a:off x="2564608" y="3403670"/>
                  <a:ext cx="64292" cy="125345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Arrow Connector 145"/>
                <p:cNvCxnSpPr>
                  <a:stCxn id="10" idx="4"/>
                </p:cNvCxnSpPr>
                <p:nvPr/>
              </p:nvCxnSpPr>
              <p:spPr>
                <a:xfrm flipH="1">
                  <a:off x="2707482" y="3403669"/>
                  <a:ext cx="1750218" cy="124740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Arrow Connector 148"/>
                <p:cNvCxnSpPr>
                  <a:stCxn id="10" idx="4"/>
                </p:cNvCxnSpPr>
                <p:nvPr/>
              </p:nvCxnSpPr>
              <p:spPr>
                <a:xfrm>
                  <a:off x="4457700" y="3403669"/>
                  <a:ext cx="171288" cy="1283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/>
                <p:cNvCxnSpPr>
                  <a:stCxn id="88" idx="4"/>
                  <a:endCxn id="137" idx="0"/>
                </p:cNvCxnSpPr>
                <p:nvPr/>
              </p:nvCxnSpPr>
              <p:spPr>
                <a:xfrm>
                  <a:off x="6400800" y="3403669"/>
                  <a:ext cx="22076" cy="128484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Curved Connector 43"/>
              <p:cNvCxnSpPr/>
              <p:nvPr/>
            </p:nvCxnSpPr>
            <p:spPr>
              <a:xfrm flipV="1">
                <a:off x="5105400" y="3905995"/>
                <a:ext cx="533400" cy="1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3597454" y="266700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95526" y="3248022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0.3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63869" y="4014785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0.6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38496" y="3824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50017" y="3795298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0.4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094685" y="3824289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85988" y="4282362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0.5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7800" y="4300954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0.4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37248" y="4828757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0.1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43311" y="4704935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48534" y="430095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0.4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07254" y="4690646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0.4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75048" y="5181600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0.7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76593" y="5429252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706918" y="518160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0.8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508892" y="5181155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1.0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21343" y="3252785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0.3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6" name="Straight Arrow Connector 95"/>
            <p:cNvCxnSpPr>
              <a:stCxn id="9" idx="4"/>
            </p:cNvCxnSpPr>
            <p:nvPr/>
          </p:nvCxnSpPr>
          <p:spPr>
            <a:xfrm>
              <a:off x="2781300" y="4580424"/>
              <a:ext cx="1743305" cy="128373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3764135" y="5438778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0.3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V="1">
              <a:off x="3729033" y="2971800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2447920" y="3524250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4376733" y="3529012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3471858" y="3814762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5286370" y="3809999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3705220" y="4291012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5467345" y="4295775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6029320" y="4710113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4860032" y="5117575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3862383" y="4748213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4716599" y="5367337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3976683" y="5443537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 flipV="1">
              <a:off x="3338517" y="5414966"/>
              <a:ext cx="68172" cy="857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2738433" y="5181600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1709733" y="4276725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7481883" y="4286250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6534149" y="5176794"/>
              <a:ext cx="66674" cy="71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7324720" y="3790950"/>
              <a:ext cx="62181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962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624"/>
            <a:ext cx="8458200" cy="609600"/>
          </a:xfrm>
        </p:spPr>
        <p:txBody>
          <a:bodyPr>
            <a:noAutofit/>
          </a:bodyPr>
          <a:lstStyle/>
          <a:p>
            <a:r>
              <a:rPr lang="en-US" dirty="0" smtClean="0"/>
              <a:t>Trellis Diagram for HMM Example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2123728" y="2971799"/>
            <a:ext cx="1416666" cy="37457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1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Jyväskylä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3687246" y="2990259"/>
            <a:ext cx="2036881" cy="37457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1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Seminaarinkatu</a:t>
            </a:r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6128421" y="2990260"/>
            <a:ext cx="805779" cy="37457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93" name="TextBox 92"/>
          <p:cNvSpPr txBox="1"/>
          <p:nvPr/>
        </p:nvSpPr>
        <p:spPr>
          <a:xfrm flipH="1">
            <a:off x="1524000" y="3429000"/>
            <a:ext cx="25173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baseline="-25000" dirty="0" smtClean="0">
                <a:latin typeface="Times New Roman"/>
                <a:cs typeface="Times New Roman"/>
              </a:rPr>
              <a:t>City</a:t>
            </a:r>
            <a:r>
              <a:rPr lang="en-US" sz="1600" dirty="0" smtClean="0">
                <a:latin typeface="Times New Roman"/>
                <a:cs typeface="Times New Roman"/>
              </a:rPr>
              <a:t>(1)   = 0.6 </a:t>
            </a: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baseline="-25000" dirty="0" smtClean="0">
                <a:latin typeface="Times New Roman"/>
                <a:cs typeface="Times New Roman"/>
              </a:rPr>
              <a:t>Street</a:t>
            </a:r>
            <a:r>
              <a:rPr lang="en-US" sz="1600" dirty="0" smtClean="0">
                <a:latin typeface="Times New Roman"/>
                <a:cs typeface="Times New Roman"/>
              </a:rPr>
              <a:t>(1)   = 0.3</a:t>
            </a: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baseline="-25000" dirty="0" smtClean="0">
                <a:latin typeface="Times New Roman"/>
                <a:cs typeface="Times New Roman"/>
              </a:rPr>
              <a:t>Number</a:t>
            </a:r>
            <a:r>
              <a:rPr lang="en-US" sz="1600" dirty="0" smtClean="0">
                <a:latin typeface="Times New Roman"/>
                <a:cs typeface="Times New Roman"/>
              </a:rPr>
              <a:t>(1) = 0.1</a:t>
            </a:r>
            <a:endParaRPr lang="en-US" sz="16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685800" y="636959"/>
            <a:ext cx="7883229" cy="2330356"/>
            <a:chOff x="685800" y="625135"/>
            <a:chExt cx="7883229" cy="2582733"/>
          </a:xfrm>
        </p:grpSpPr>
        <p:sp>
          <p:nvSpPr>
            <p:cNvPr id="7" name="Oval 6"/>
            <p:cNvSpPr/>
            <p:nvPr/>
          </p:nvSpPr>
          <p:spPr bwMode="auto">
            <a:xfrm>
              <a:off x="685800" y="1894253"/>
              <a:ext cx="962025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Start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2209003" y="1130773"/>
              <a:ext cx="1245295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City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209004" y="1894252"/>
              <a:ext cx="1245295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Street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670222" y="1894253"/>
              <a:ext cx="898807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End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209004" y="2680237"/>
              <a:ext cx="1323437" cy="52763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Number</a:t>
              </a:r>
            </a:p>
          </p:txBody>
        </p:sp>
        <p:cxnSp>
          <p:nvCxnSpPr>
            <p:cNvPr id="31" name="Straight Arrow Connector 30"/>
            <p:cNvCxnSpPr>
              <a:stCxn id="7" idx="7"/>
              <a:endCxn id="8" idx="2"/>
            </p:cNvCxnSpPr>
            <p:nvPr/>
          </p:nvCxnSpPr>
          <p:spPr>
            <a:xfrm flipV="1">
              <a:off x="1506940" y="1418572"/>
              <a:ext cx="702063" cy="5599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7" idx="6"/>
              <a:endCxn id="9" idx="2"/>
            </p:cNvCxnSpPr>
            <p:nvPr/>
          </p:nvCxnSpPr>
          <p:spPr>
            <a:xfrm flipV="1">
              <a:off x="1647825" y="2182051"/>
              <a:ext cx="561179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7" idx="5"/>
              <a:endCxn id="20" idx="2"/>
            </p:cNvCxnSpPr>
            <p:nvPr/>
          </p:nvCxnSpPr>
          <p:spPr>
            <a:xfrm>
              <a:off x="1506940" y="2385556"/>
              <a:ext cx="702064" cy="55849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 bwMode="auto">
            <a:xfrm>
              <a:off x="4038600" y="1130773"/>
              <a:ext cx="1245295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City</a:t>
              </a: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4038601" y="1894252"/>
              <a:ext cx="1245295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Street</a:t>
              </a: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5867400" y="1130773"/>
              <a:ext cx="1245295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City</a:t>
              </a: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5867401" y="1894252"/>
              <a:ext cx="1245295" cy="57559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Street</a:t>
              </a: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867401" y="2680237"/>
              <a:ext cx="1368895" cy="527629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Number</a:t>
              </a:r>
            </a:p>
          </p:txBody>
        </p:sp>
        <p:cxnSp>
          <p:nvCxnSpPr>
            <p:cNvPr id="47" name="Straight Arrow Connector 46"/>
            <p:cNvCxnSpPr>
              <a:stCxn id="8" idx="6"/>
              <a:endCxn id="41" idx="2"/>
            </p:cNvCxnSpPr>
            <p:nvPr/>
          </p:nvCxnSpPr>
          <p:spPr>
            <a:xfrm>
              <a:off x="3454298" y="1418572"/>
              <a:ext cx="58430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8" idx="6"/>
              <a:endCxn id="42" idx="2"/>
            </p:cNvCxnSpPr>
            <p:nvPr/>
          </p:nvCxnSpPr>
          <p:spPr>
            <a:xfrm>
              <a:off x="3454298" y="1418572"/>
              <a:ext cx="584303" cy="763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8" idx="6"/>
              <a:endCxn id="43" idx="2"/>
            </p:cNvCxnSpPr>
            <p:nvPr/>
          </p:nvCxnSpPr>
          <p:spPr>
            <a:xfrm>
              <a:off x="3454298" y="1418572"/>
              <a:ext cx="584303" cy="15254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9" idx="6"/>
              <a:endCxn id="41" idx="2"/>
            </p:cNvCxnSpPr>
            <p:nvPr/>
          </p:nvCxnSpPr>
          <p:spPr>
            <a:xfrm flipV="1">
              <a:off x="3454299" y="1418572"/>
              <a:ext cx="584301" cy="763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9" idx="6"/>
              <a:endCxn id="42" idx="2"/>
            </p:cNvCxnSpPr>
            <p:nvPr/>
          </p:nvCxnSpPr>
          <p:spPr>
            <a:xfrm>
              <a:off x="3454299" y="2182051"/>
              <a:ext cx="58430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9" idx="6"/>
              <a:endCxn id="43" idx="2"/>
            </p:cNvCxnSpPr>
            <p:nvPr/>
          </p:nvCxnSpPr>
          <p:spPr>
            <a:xfrm>
              <a:off x="3454299" y="2182051"/>
              <a:ext cx="584302" cy="76200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20" idx="6"/>
              <a:endCxn id="41" idx="2"/>
            </p:cNvCxnSpPr>
            <p:nvPr/>
          </p:nvCxnSpPr>
          <p:spPr>
            <a:xfrm flipV="1">
              <a:off x="3532441" y="1418572"/>
              <a:ext cx="506159" cy="152548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20" idx="6"/>
            </p:cNvCxnSpPr>
            <p:nvPr/>
          </p:nvCxnSpPr>
          <p:spPr>
            <a:xfrm>
              <a:off x="3532441" y="2944052"/>
              <a:ext cx="50615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20" idx="6"/>
              <a:endCxn id="42" idx="2"/>
            </p:cNvCxnSpPr>
            <p:nvPr/>
          </p:nvCxnSpPr>
          <p:spPr>
            <a:xfrm flipV="1">
              <a:off x="3532441" y="2182051"/>
              <a:ext cx="506160" cy="76200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5283896" y="1418572"/>
              <a:ext cx="58430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5283896" y="1418572"/>
              <a:ext cx="584303" cy="763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5283896" y="1418572"/>
              <a:ext cx="584303" cy="1525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5283897" y="1418572"/>
              <a:ext cx="584301" cy="763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5283897" y="2182051"/>
              <a:ext cx="58430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5283897" y="2182051"/>
              <a:ext cx="584302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5283897" y="1418572"/>
              <a:ext cx="584301" cy="1525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5283897" y="2944051"/>
              <a:ext cx="58430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5283897" y="2182051"/>
              <a:ext cx="584302" cy="76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553954" y="62513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t=1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382754" y="62513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t=2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172200" y="636802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t=3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8" name="Straight Arrow Connector 47"/>
            <p:cNvCxnSpPr>
              <a:stCxn id="44" idx="6"/>
              <a:endCxn id="10" idx="1"/>
            </p:cNvCxnSpPr>
            <p:nvPr/>
          </p:nvCxnSpPr>
          <p:spPr>
            <a:xfrm>
              <a:off x="7112695" y="1418572"/>
              <a:ext cx="689154" cy="55997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45" idx="6"/>
              <a:endCxn id="10" idx="2"/>
            </p:cNvCxnSpPr>
            <p:nvPr/>
          </p:nvCxnSpPr>
          <p:spPr>
            <a:xfrm>
              <a:off x="7112696" y="2182051"/>
              <a:ext cx="557526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6" idx="6"/>
              <a:endCxn id="10" idx="3"/>
            </p:cNvCxnSpPr>
            <p:nvPr/>
          </p:nvCxnSpPr>
          <p:spPr>
            <a:xfrm flipV="1">
              <a:off x="7236296" y="2385556"/>
              <a:ext cx="565553" cy="55849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 bwMode="auto">
            <a:xfrm>
              <a:off x="4038601" y="2680238"/>
              <a:ext cx="1322640" cy="52763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Number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 flipH="1">
            <a:off x="3352799" y="3426558"/>
            <a:ext cx="312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baseline="-25000" dirty="0" smtClean="0">
                <a:latin typeface="Times New Roman"/>
                <a:cs typeface="Times New Roman"/>
              </a:rPr>
              <a:t>City</a:t>
            </a:r>
            <a:r>
              <a:rPr lang="en-US" sz="1600" dirty="0" smtClean="0">
                <a:latin typeface="Times New Roman"/>
                <a:cs typeface="Times New Roman"/>
              </a:rPr>
              <a:t>(2)   =  0.6 · 0.2 · 0.7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 + 0.3 · 0.2 · 0.2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 + 0.1 · 0.1 · 0.0 = 0.096 </a:t>
            </a:r>
          </a:p>
          <a:p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baseline="-25000" dirty="0" smtClean="0">
                <a:latin typeface="Times New Roman"/>
                <a:cs typeface="Times New Roman"/>
              </a:rPr>
              <a:t>Street</a:t>
            </a:r>
            <a:r>
              <a:rPr lang="en-US" sz="1600" dirty="0" smtClean="0">
                <a:latin typeface="Times New Roman"/>
                <a:cs typeface="Times New Roman"/>
              </a:rPr>
              <a:t>(2)   =  0.6 · 0.5 · 0.7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 + 0.3 · 0.4 · 0.2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 + 0.1 · 0.4 · 0.0 = 0.234</a:t>
            </a:r>
          </a:p>
          <a:p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baseline="-25000" dirty="0" smtClean="0">
                <a:latin typeface="Times New Roman"/>
                <a:cs typeface="Times New Roman"/>
              </a:rPr>
              <a:t>Number</a:t>
            </a:r>
            <a:r>
              <a:rPr lang="en-US" sz="1600" dirty="0" smtClean="0">
                <a:latin typeface="Times New Roman"/>
                <a:cs typeface="Times New Roman"/>
              </a:rPr>
              <a:t>(2) =  0.6 · 0.3 · 0.7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 + 0.3 · 0.4 · 0.2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 + 0.1 · 0.1 · 0.0 = 0.15</a:t>
            </a:r>
          </a:p>
          <a:p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 flipH="1">
            <a:off x="6400800" y="3429000"/>
            <a:ext cx="2517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baseline="-25000" dirty="0" smtClean="0">
                <a:latin typeface="Times New Roman"/>
                <a:cs typeface="Times New Roman"/>
              </a:rPr>
              <a:t>City</a:t>
            </a:r>
            <a:r>
              <a:rPr lang="en-US" sz="1600" dirty="0" smtClean="0">
                <a:latin typeface="Times New Roman"/>
                <a:cs typeface="Times New Roman"/>
              </a:rPr>
              <a:t>(3)  =  0.096 · 0.2 · 0.3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+ 0.234 · 0.2 · 0.8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 + 0.15  ·  0.1 · 0.0    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               = 0.0432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…</a:t>
            </a:r>
          </a:p>
          <a:p>
            <a:endParaRPr lang="en-US" sz="1600" dirty="0" smtClean="0">
              <a:latin typeface="Times New Roman"/>
              <a:cs typeface="Times New Roman"/>
            </a:endParaRPr>
          </a:p>
        </p:txBody>
      </p:sp>
      <p:sp>
        <p:nvSpPr>
          <p:cNvPr id="64" name="TextBox 63"/>
          <p:cNvSpPr txBox="1"/>
          <p:nvPr/>
        </p:nvSpPr>
        <p:spPr>
          <a:xfrm flipH="1">
            <a:off x="69132" y="3074509"/>
            <a:ext cx="2517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latin typeface="+mj-lt"/>
                <a:cs typeface="Times New Roman"/>
              </a:rPr>
              <a:t>Forward </a:t>
            </a:r>
            <a:r>
              <a:rPr lang="en-US" sz="1800" u="sng" dirty="0" err="1" smtClean="0">
                <a:latin typeface="+mj-lt"/>
                <a:cs typeface="Times New Roman"/>
              </a:rPr>
              <a:t>prob’s</a:t>
            </a:r>
            <a:r>
              <a:rPr lang="en-US" sz="1800" u="sng" dirty="0" smtClean="0">
                <a:latin typeface="+mj-lt"/>
                <a:cs typeface="Times New Roman"/>
              </a:rPr>
              <a:t>:</a:t>
            </a:r>
          </a:p>
          <a:p>
            <a:endParaRPr lang="en-US" sz="1800" dirty="0" smtClean="0">
              <a:latin typeface="+mj-lt"/>
              <a:cs typeface="Times New Roman"/>
            </a:endParaRPr>
          </a:p>
        </p:txBody>
      </p:sp>
      <p:sp>
        <p:nvSpPr>
          <p:cNvPr id="65" name="TextBox 64"/>
          <p:cNvSpPr txBox="1"/>
          <p:nvPr/>
        </p:nvSpPr>
        <p:spPr>
          <a:xfrm flipH="1">
            <a:off x="-2" y="5685055"/>
            <a:ext cx="914400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/>
              </a:rPr>
              <a:t>A similar computation for backward </a:t>
            </a:r>
            <a:r>
              <a:rPr lang="en-US" sz="1600" dirty="0" err="1" smtClean="0">
                <a:latin typeface="+mj-lt"/>
                <a:cs typeface="Times New Roman"/>
              </a:rPr>
              <a:t>prob’s</a:t>
            </a:r>
            <a:r>
              <a:rPr lang="en-US" sz="1600" dirty="0" smtClean="0">
                <a:latin typeface="+mj-lt"/>
                <a:cs typeface="Times New Roman"/>
              </a:rPr>
              <a:t> yields the </a:t>
            </a:r>
            <a:r>
              <a:rPr lang="en-US" sz="1600" dirty="0" err="1" smtClean="0">
                <a:latin typeface="+mj-lt"/>
                <a:cs typeface="Times New Roman"/>
              </a:rPr>
              <a:t>marginals</a:t>
            </a:r>
            <a:r>
              <a:rPr lang="en-US" sz="1600" dirty="0" smtClean="0">
                <a:latin typeface="+mj-lt"/>
                <a:cs typeface="Times New Roman"/>
              </a:rPr>
              <a:t> P[o</a:t>
            </a:r>
            <a:r>
              <a:rPr lang="en-US" sz="1600" baseline="-25000" dirty="0" smtClean="0">
                <a:latin typeface="+mj-lt"/>
                <a:cs typeface="Times New Roman"/>
              </a:rPr>
              <a:t>1</a:t>
            </a:r>
            <a:r>
              <a:rPr lang="en-US" sz="1600" dirty="0" smtClean="0">
                <a:latin typeface="+mj-lt"/>
                <a:cs typeface="Times New Roman"/>
              </a:rPr>
              <a:t>,…,</a:t>
            </a:r>
            <a:r>
              <a:rPr lang="en-US" sz="1600" dirty="0" err="1" smtClean="0">
                <a:latin typeface="+mj-lt"/>
                <a:cs typeface="Times New Roman"/>
              </a:rPr>
              <a:t>o</a:t>
            </a:r>
            <a:r>
              <a:rPr lang="en-US" sz="1600" baseline="-25000" dirty="0" err="1" smtClean="0">
                <a:latin typeface="+mj-lt"/>
                <a:cs typeface="Times New Roman"/>
              </a:rPr>
              <a:t>T</a:t>
            </a:r>
            <a:r>
              <a:rPr lang="en-US" sz="1600" dirty="0" smtClean="0">
                <a:latin typeface="+mj-lt"/>
                <a:cs typeface="Times New Roman"/>
              </a:rPr>
              <a:t>, X(t)=</a:t>
            </a:r>
            <a:r>
              <a:rPr lang="en-US" sz="1600" dirty="0" err="1" smtClean="0">
                <a:latin typeface="+mj-lt"/>
                <a:cs typeface="Times New Roman"/>
              </a:rPr>
              <a:t>i</a:t>
            </a:r>
            <a:r>
              <a:rPr lang="en-US" sz="1600" dirty="0" smtClean="0">
                <a:latin typeface="+mj-lt"/>
                <a:cs typeface="Times New Roman"/>
              </a:rPr>
              <a:t>] and finally we obtain P[o</a:t>
            </a:r>
            <a:r>
              <a:rPr lang="en-US" sz="1600" baseline="-25000" dirty="0" smtClean="0">
                <a:latin typeface="+mj-lt"/>
                <a:cs typeface="Times New Roman"/>
              </a:rPr>
              <a:t>1</a:t>
            </a:r>
            <a:r>
              <a:rPr lang="en-US" sz="1600" dirty="0" smtClean="0">
                <a:latin typeface="+mj-lt"/>
                <a:cs typeface="Times New Roman"/>
              </a:rPr>
              <a:t>,…,</a:t>
            </a:r>
            <a:r>
              <a:rPr lang="en-US" sz="1600" dirty="0" err="1" smtClean="0">
                <a:latin typeface="+mj-lt"/>
                <a:cs typeface="Times New Roman"/>
              </a:rPr>
              <a:t>o</a:t>
            </a:r>
            <a:r>
              <a:rPr lang="en-US" sz="1600" baseline="-25000" dirty="0" err="1" smtClean="0">
                <a:latin typeface="+mj-lt"/>
                <a:cs typeface="Times New Roman"/>
              </a:rPr>
              <a:t>T</a:t>
            </a:r>
            <a:r>
              <a:rPr lang="en-US" sz="1600" dirty="0" smtClean="0">
                <a:latin typeface="+mj-lt"/>
                <a:cs typeface="Times New Roman"/>
              </a:rPr>
              <a:t>].</a:t>
            </a:r>
          </a:p>
          <a:p>
            <a:endParaRPr lang="en-US" sz="600" dirty="0">
              <a:latin typeface="+mj-lt"/>
              <a:cs typeface="Times New Roman"/>
            </a:endParaRPr>
          </a:p>
          <a:p>
            <a:r>
              <a:rPr lang="en-US" sz="1600" u="sng" dirty="0" smtClean="0">
                <a:latin typeface="+mj-lt"/>
                <a:cs typeface="Times New Roman"/>
              </a:rPr>
              <a:t>Note:</a:t>
            </a:r>
            <a:r>
              <a:rPr lang="en-US" sz="1600" dirty="0" smtClean="0">
                <a:latin typeface="+mj-lt"/>
                <a:cs typeface="Times New Roman"/>
              </a:rPr>
              <a:t> The entire sequence o</a:t>
            </a:r>
            <a:r>
              <a:rPr lang="en-US" sz="1600" baseline="-25000" dirty="0" smtClean="0">
                <a:latin typeface="+mj-lt"/>
                <a:cs typeface="Times New Roman"/>
              </a:rPr>
              <a:t>1</a:t>
            </a:r>
            <a:r>
              <a:rPr lang="en-US" sz="1600" dirty="0" smtClean="0">
                <a:latin typeface="+mj-lt"/>
                <a:cs typeface="Times New Roman"/>
              </a:rPr>
              <a:t>,…,</a:t>
            </a:r>
            <a:r>
              <a:rPr lang="en-US" sz="1600" dirty="0" err="1" smtClean="0">
                <a:latin typeface="+mj-lt"/>
                <a:cs typeface="Times New Roman"/>
              </a:rPr>
              <a:t>o</a:t>
            </a:r>
            <a:r>
              <a:rPr lang="en-US" sz="1600" baseline="-25000" dirty="0" err="1" smtClean="0">
                <a:latin typeface="+mj-lt"/>
                <a:cs typeface="Times New Roman"/>
              </a:rPr>
              <a:t>T</a:t>
            </a:r>
            <a:r>
              <a:rPr lang="en-US" sz="1600" baseline="-25000" dirty="0" smtClean="0">
                <a:latin typeface="+mj-lt"/>
                <a:cs typeface="Times New Roman"/>
              </a:rPr>
              <a:t>  </a:t>
            </a:r>
            <a:r>
              <a:rPr lang="en-US" sz="1600" dirty="0" smtClean="0">
                <a:latin typeface="+mj-lt"/>
                <a:cs typeface="Times New Roman"/>
              </a:rPr>
              <a:t>is emitted by reaching the End state at time T+1</a:t>
            </a:r>
            <a:r>
              <a:rPr lang="en-US" sz="1600" dirty="0">
                <a:latin typeface="+mj-lt"/>
                <a:cs typeface="Times New Roman"/>
              </a:rPr>
              <a:t> </a:t>
            </a:r>
            <a:r>
              <a:rPr lang="en-US" sz="1600" dirty="0" smtClean="0">
                <a:latin typeface="+mj-lt"/>
                <a:cs typeface="Times New Roman"/>
              </a:rPr>
              <a:t>by using O(n</a:t>
            </a:r>
            <a:r>
              <a:rPr lang="en-US" sz="1600" baseline="30000" dirty="0" smtClean="0">
                <a:latin typeface="+mj-lt"/>
                <a:cs typeface="Times New Roman"/>
              </a:rPr>
              <a:t>2</a:t>
            </a:r>
            <a:r>
              <a:rPr lang="en-US" sz="1600" dirty="0" smtClean="0">
                <a:latin typeface="+mj-lt"/>
                <a:cs typeface="Times New Roman"/>
              </a:rPr>
              <a:t> T) sum/product operations.</a:t>
            </a:r>
          </a:p>
        </p:txBody>
      </p:sp>
    </p:spTree>
    <p:extLst>
      <p:ext uri="{BB962C8B-B14F-4D97-AF65-F5344CB8AC3E}">
        <p14:creationId xmlns:p14="http://schemas.microsoft.com/office/powerpoint/2010/main" val="20605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/>
        </p:nvSpPr>
        <p:spPr>
          <a:xfrm>
            <a:off x="152400" y="247471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  <a:latin typeface="+mj-lt"/>
              </a:rPr>
              <a:t>Viterbi Algorithm: </a:t>
            </a:r>
            <a:br>
              <a:rPr lang="en-US" sz="3600" dirty="0" smtClean="0">
                <a:solidFill>
                  <a:schemeClr val="tx1"/>
                </a:solidFill>
                <a:latin typeface="+mj-lt"/>
              </a:rPr>
            </a:br>
            <a:r>
              <a:rPr lang="en-US" sz="3200" dirty="0" smtClean="0">
                <a:solidFill>
                  <a:schemeClr val="tx1"/>
                </a:solidFill>
                <a:latin typeface="+mj-lt"/>
              </a:rPr>
              <a:t>Finding the Most Likely State Sequence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1238071"/>
            <a:ext cx="869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0" dirty="0">
                <a:latin typeface="+mj-lt"/>
                <a:cs typeface="Times New Roman" pitchFamily="18" charset="0"/>
              </a:rPr>
              <a:t>Find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238071"/>
            <a:ext cx="8101012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100" y="1978025"/>
            <a:ext cx="6046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Viterbi</a:t>
            </a:r>
            <a:r>
              <a:rPr lang="de-DE" sz="24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de-DE" sz="24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Algorithm</a:t>
            </a:r>
            <a:r>
              <a:rPr lang="de-DE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de-DE" sz="2400" b="0" dirty="0">
                <a:latin typeface="+mj-lt"/>
                <a:cs typeface="Times New Roman" pitchFamily="18" charset="0"/>
              </a:rPr>
              <a:t>(dynamic programming):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2700"/>
            <a:ext cx="60071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19070" y="5445224"/>
            <a:ext cx="86979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smtClean="0">
                <a:latin typeface="+mj-lt"/>
                <a:cs typeface="Times New Roman" pitchFamily="18" charset="0"/>
              </a:rPr>
              <a:t>Store </a:t>
            </a:r>
            <a:r>
              <a:rPr lang="en-US" sz="2400" b="0" i="1" dirty="0" err="1" smtClean="0">
                <a:latin typeface="+mj-lt"/>
                <a:cs typeface="Times New Roman" pitchFamily="18" charset="0"/>
              </a:rPr>
              <a:t>arg</a:t>
            </a:r>
            <a:r>
              <a:rPr lang="en-US" sz="1600" b="0" i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max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in each step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t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; use a variant of the previous forward/backward computation (using </a:t>
            </a:r>
            <a:r>
              <a:rPr lang="en-US" sz="2400" i="1" dirty="0" smtClean="0">
                <a:latin typeface="+mj-lt"/>
                <a:cs typeface="Times New Roman" pitchFamily="18" charset="0"/>
              </a:rPr>
              <a:t>max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instead of </a:t>
            </a:r>
            <a:r>
              <a:rPr lang="en-US" sz="2400" i="1" dirty="0" smtClean="0">
                <a:latin typeface="+mj-lt"/>
                <a:cs typeface="Times New Roman" pitchFamily="18" charset="0"/>
              </a:rPr>
              <a:t>sum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)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to obtain the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’s and ’s at each step </a:t>
            </a:r>
            <a:r>
              <a:rPr lang="en-US" sz="2400" b="0" i="1" dirty="0" smtClean="0">
                <a:latin typeface="+mj-lt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.</a:t>
            </a:r>
            <a:endParaRPr lang="en-US" sz="2400" b="0" dirty="0">
              <a:latin typeface="+mj-lt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3" name="AutoShape 16"/>
          <p:cNvSpPr>
            <a:spLocks/>
          </p:cNvSpPr>
          <p:nvPr/>
        </p:nvSpPr>
        <p:spPr bwMode="auto">
          <a:xfrm>
            <a:off x="7316788" y="3632200"/>
            <a:ext cx="431800" cy="1296987"/>
          </a:xfrm>
          <a:prstGeom prst="rightBrace">
            <a:avLst>
              <a:gd name="adj1" fmla="val 250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+mj-lt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7696200" y="3921125"/>
            <a:ext cx="1165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0" dirty="0">
                <a:latin typeface="+mj-lt"/>
                <a:cs typeface="Times New Roman" pitchFamily="18" charset="0"/>
              </a:rPr>
              <a:t>iterate for</a:t>
            </a:r>
          </a:p>
          <a:p>
            <a:r>
              <a:rPr lang="de-DE" b="0" dirty="0">
                <a:latin typeface="+mj-lt"/>
                <a:cs typeface="Times New Roman" pitchFamily="18" charset="0"/>
              </a:rPr>
              <a:t>t = 1</a:t>
            </a:r>
            <a:r>
              <a:rPr lang="de-DE" b="0" dirty="0" smtClean="0">
                <a:latin typeface="+mj-lt"/>
                <a:cs typeface="Times New Roman" pitchFamily="18" charset="0"/>
              </a:rPr>
              <a:t>,...,T</a:t>
            </a:r>
            <a:endParaRPr lang="en-US" b="0" dirty="0">
              <a:latin typeface="+mj-lt"/>
              <a:cs typeface="Times New Roman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68313" y="3878262"/>
            <a:ext cx="797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de-DE" sz="2000" b="0" u="sng" dirty="0" smtClean="0">
                <a:latin typeface="+mj-lt"/>
                <a:cs typeface="Times New Roman" pitchFamily="18" charset="0"/>
              </a:rPr>
              <a:t>Prob:</a:t>
            </a:r>
            <a:endParaRPr lang="en-US" sz="2000" b="0" u="sng" dirty="0">
              <a:latin typeface="+mj-lt"/>
              <a:cs typeface="Times New Roman" pitchFamily="18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468313" y="4497387"/>
            <a:ext cx="853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b="0" u="sng" dirty="0" smtClean="0">
                <a:latin typeface="+mj-lt"/>
                <a:cs typeface="Times New Roman" pitchFamily="18" charset="0"/>
              </a:rPr>
              <a:t>State:</a:t>
            </a:r>
            <a:endParaRPr lang="en-US" sz="2000" b="0" u="sng" dirty="0">
              <a:latin typeface="+mj-lt"/>
              <a:cs typeface="Times New Roman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9389" y="1905000"/>
            <a:ext cx="8737598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+mj-lt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895417"/>
              </p:ext>
            </p:extLst>
          </p:nvPr>
        </p:nvGraphicFramePr>
        <p:xfrm>
          <a:off x="1289050" y="3783191"/>
          <a:ext cx="5562000" cy="50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Formel" r:id="rId5" imgW="2781000" imgH="253800" progId="Equation.3">
                  <p:embed/>
                </p:oleObj>
              </mc:Choice>
              <mc:Fallback>
                <p:oleObj name="Formel" r:id="rId5" imgW="278100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9050" y="3783191"/>
                        <a:ext cx="5562000" cy="50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302435"/>
              </p:ext>
            </p:extLst>
          </p:nvPr>
        </p:nvGraphicFramePr>
        <p:xfrm>
          <a:off x="1244600" y="4418013"/>
          <a:ext cx="6070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Formel" r:id="rId7" imgW="3035160" imgH="253800" progId="Equation.3">
                  <p:embed/>
                </p:oleObj>
              </mc:Choice>
              <mc:Fallback>
                <p:oleObj name="Formel" r:id="rId7" imgW="3035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4418013"/>
                        <a:ext cx="60706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107725"/>
              </p:ext>
            </p:extLst>
          </p:nvPr>
        </p:nvGraphicFramePr>
        <p:xfrm>
          <a:off x="468313" y="3154363"/>
          <a:ext cx="12398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Formel" r:id="rId9" imgW="609480" imgH="215640" progId="Equation.3">
                  <p:embed/>
                </p:oleObj>
              </mc:Choice>
              <mc:Fallback>
                <p:oleObj name="Formel" r:id="rId9" imgW="6094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8313" y="3154363"/>
                        <a:ext cx="12398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249077"/>
              </p:ext>
            </p:extLst>
          </p:nvPr>
        </p:nvGraphicFramePr>
        <p:xfrm>
          <a:off x="2627784" y="3160713"/>
          <a:ext cx="163353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Formel" r:id="rId11" imgW="812520" imgH="215640" progId="Equation.3">
                  <p:embed/>
                </p:oleObj>
              </mc:Choice>
              <mc:Fallback>
                <p:oleObj name="Formel" r:id="rId11" imgW="8125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27784" y="3160713"/>
                        <a:ext cx="1633537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835696" y="3140968"/>
            <a:ext cx="6559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b="0" dirty="0" smtClean="0">
                <a:latin typeface="+mj-lt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2880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765175"/>
          </a:xfrm>
        </p:spPr>
        <p:txBody>
          <a:bodyPr>
            <a:noAutofit/>
          </a:bodyPr>
          <a:lstStyle/>
          <a:p>
            <a:r>
              <a:rPr lang="en-US" dirty="0" smtClean="0"/>
              <a:t>Larger HMM for Bibliographic Records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6805" name="Text Box 46"/>
          <p:cNvSpPr txBox="1">
            <a:spLocks noChangeArrowheads="1"/>
          </p:cNvSpPr>
          <p:nvPr/>
        </p:nvSpPr>
        <p:spPr bwMode="auto">
          <a:xfrm>
            <a:off x="2143108" y="5376446"/>
            <a:ext cx="49983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u="sng" dirty="0" smtClean="0">
                <a:latin typeface="+mj-lt"/>
                <a:cs typeface="Times New Roman" pitchFamily="18" charset="0"/>
              </a:rPr>
              <a:t>Source:</a:t>
            </a:r>
            <a:r>
              <a:rPr lang="en-US" sz="1600" b="0" dirty="0" smtClean="0">
                <a:latin typeface="+mj-lt"/>
                <a:cs typeface="Times New Roman" pitchFamily="18" charset="0"/>
              </a:rPr>
              <a:t> </a:t>
            </a:r>
            <a:r>
              <a:rPr lang="en-US" sz="1600" b="0" dirty="0" err="1" smtClean="0">
                <a:latin typeface="+mj-lt"/>
                <a:cs typeface="Times New Roman" pitchFamily="18" charset="0"/>
              </a:rPr>
              <a:t>Soumen</a:t>
            </a:r>
            <a:r>
              <a:rPr lang="en-US" sz="1600" b="0" dirty="0" smtClean="0">
                <a:latin typeface="+mj-lt"/>
                <a:cs typeface="Times New Roman" pitchFamily="18" charset="0"/>
              </a:rPr>
              <a:t> </a:t>
            </a:r>
            <a:r>
              <a:rPr lang="en-US" sz="1600" b="0" dirty="0" err="1" smtClean="0">
                <a:latin typeface="+mj-lt"/>
                <a:cs typeface="Times New Roman" pitchFamily="18" charset="0"/>
              </a:rPr>
              <a:t>Chakrabarti</a:t>
            </a:r>
            <a:r>
              <a:rPr lang="en-US" sz="1600" b="0" dirty="0" smtClean="0">
                <a:latin typeface="+mj-lt"/>
                <a:cs typeface="Times New Roman" pitchFamily="18" charset="0"/>
              </a:rPr>
              <a:t>, Tutorial at WWW 2009</a:t>
            </a:r>
          </a:p>
          <a:p>
            <a:endParaRPr lang="en-US" sz="800" dirty="0" smtClean="0">
              <a:latin typeface="+mj-lt"/>
              <a:cs typeface="Times New Roman" pitchFamily="18" charset="0"/>
            </a:endParaRPr>
          </a:p>
          <a:p>
            <a:pPr algn="ctr"/>
            <a:r>
              <a:rPr lang="en-US" sz="1600" b="0" i="1" dirty="0" smtClean="0">
                <a:latin typeface="+mj-lt"/>
                <a:cs typeface="Times New Roman" pitchFamily="18" charset="0"/>
              </a:rPr>
              <a:t>(output alphabet omitted for brevity)</a:t>
            </a:r>
            <a:endParaRPr lang="en-US" sz="1600" b="0" i="1" dirty="0">
              <a:latin typeface="+mj-lt"/>
              <a:cs typeface="Times New Roman" pitchFamily="18" charset="0"/>
            </a:endParaRPr>
          </a:p>
        </p:txBody>
      </p:sp>
      <p:pic>
        <p:nvPicPr>
          <p:cNvPr id="7" name="Grafik 6" descr="hmm-bib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019156"/>
            <a:ext cx="9083740" cy="408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Problems and Extensions of HMMs</a:t>
            </a:r>
          </a:p>
        </p:txBody>
      </p:sp>
      <p:sp>
        <p:nvSpPr>
          <p:cNvPr id="90120" name="Text Box 6"/>
          <p:cNvSpPr txBox="1">
            <a:spLocks noChangeArrowheads="1"/>
          </p:cNvSpPr>
          <p:nvPr/>
        </p:nvSpPr>
        <p:spPr bwMode="auto">
          <a:xfrm>
            <a:off x="36512" y="926249"/>
            <a:ext cx="9144000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Individual output letters/word may not show learnable patterns.</a:t>
            </a:r>
          </a:p>
          <a:p>
            <a:pPr lvl="1">
              <a:lnSpc>
                <a:spcPct val="120000"/>
              </a:lnSpc>
              <a:buFont typeface="Symbol" pitchFamily="18" charset="2"/>
              <a:buChar char="®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Output words can be entire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lexical classes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lvl="1">
              <a:lnSpc>
                <a:spcPct val="120000"/>
              </a:lnSpc>
              <a:buFont typeface="Symbol" pitchFamily="18" charset="2"/>
              <a:buNone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    (e.g.,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numbers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 </a:t>
            </a:r>
            <a:r>
              <a:rPr lang="en-US" sz="2400" b="0" i="1" dirty="0" smtClean="0">
                <a:latin typeface="+mj-lt"/>
                <a:cs typeface="Times New Roman" pitchFamily="18" charset="0"/>
              </a:rPr>
              <a:t>zip codes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, etc.).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</a:rPr>
              <a:t> HMMs are geared for flat sequences, not for 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substructured</a:t>
            </a:r>
            <a:r>
              <a:rPr lang="en-US" sz="2400" b="0" dirty="0" smtClean="0">
                <a:latin typeface="+mj-lt"/>
                <a:cs typeface="Times New Roman" pitchFamily="18" charset="0"/>
              </a:rPr>
              <a:t> text.</a:t>
            </a:r>
          </a:p>
          <a:p>
            <a:pPr lvl="1">
              <a:lnSpc>
                <a:spcPct val="120000"/>
              </a:lnSpc>
              <a:buFont typeface="Symbol" pitchFamily="18" charset="2"/>
              <a:buNone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 Use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nested HMM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where each state can hold another HMM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Cannot capture long-range dependencies</a:t>
            </a:r>
          </a:p>
          <a:p>
            <a:pPr>
              <a:lnSpc>
                <a:spcPct val="120000"/>
              </a:lnSpc>
              <a:buFont typeface="Symbol" pitchFamily="18" charset="2"/>
              <a:buNone/>
            </a:pPr>
            <a:r>
              <a:rPr lang="en-US" b="0" dirty="0" smtClean="0">
                <a:latin typeface="+mj-lt"/>
                <a:cs typeface="Times New Roman" pitchFamily="18" charset="0"/>
                <a:sym typeface="Symbol" pitchFamily="18" charset="2"/>
              </a:rPr>
              <a:t>   (e.g., in addresses: with first word being "</a:t>
            </a:r>
            <a:r>
              <a:rPr lang="en-US" b="0" i="1" dirty="0" smtClean="0">
                <a:latin typeface="+mj-lt"/>
                <a:cs typeface="Times New Roman" pitchFamily="18" charset="0"/>
                <a:sym typeface="Symbol" pitchFamily="18" charset="2"/>
              </a:rPr>
              <a:t>Mr.</a:t>
            </a:r>
            <a:r>
              <a:rPr lang="en-US" b="0" dirty="0" smtClean="0">
                <a:latin typeface="+mj-lt"/>
                <a:cs typeface="Times New Roman" pitchFamily="18" charset="0"/>
                <a:sym typeface="Symbol" pitchFamily="18" charset="2"/>
              </a:rPr>
              <a:t>" or "</a:t>
            </a:r>
            <a:r>
              <a:rPr lang="en-US" b="0" i="1" dirty="0" smtClean="0">
                <a:latin typeface="+mj-lt"/>
                <a:cs typeface="Times New Roman" pitchFamily="18" charset="0"/>
                <a:sym typeface="Symbol" pitchFamily="18" charset="2"/>
              </a:rPr>
              <a:t>Mrs.</a:t>
            </a:r>
            <a:r>
              <a:rPr lang="en-US" b="0" dirty="0" smtClean="0">
                <a:latin typeface="+mj-lt"/>
                <a:cs typeface="Times New Roman" pitchFamily="18" charset="0"/>
                <a:sym typeface="Symbol" pitchFamily="18" charset="2"/>
              </a:rPr>
              <a:t>" the</a:t>
            </a:r>
          </a:p>
          <a:p>
            <a:pPr>
              <a:lnSpc>
                <a:spcPct val="120000"/>
              </a:lnSpc>
              <a:buFont typeface="Symbol" pitchFamily="18" charset="2"/>
              <a:buNone/>
            </a:pPr>
            <a:r>
              <a:rPr lang="en-US" b="0" dirty="0" smtClean="0">
                <a:latin typeface="+mj-lt"/>
                <a:cs typeface="Times New Roman" pitchFamily="18" charset="0"/>
                <a:sym typeface="Symbol" pitchFamily="18" charset="2"/>
              </a:rPr>
              <a:t>    probability of later seeing a </a:t>
            </a:r>
            <a:r>
              <a:rPr lang="en-US" b="0" i="1" dirty="0" smtClean="0">
                <a:latin typeface="+mj-lt"/>
                <a:cs typeface="Times New Roman" pitchFamily="18" charset="0"/>
                <a:sym typeface="Symbol" pitchFamily="18" charset="2"/>
              </a:rPr>
              <a:t>P.O. box</a:t>
            </a:r>
            <a:r>
              <a:rPr lang="en-US" b="0" dirty="0" smtClean="0">
                <a:latin typeface="+mj-lt"/>
                <a:cs typeface="Times New Roman" pitchFamily="18" charset="0"/>
                <a:sym typeface="Symbol" pitchFamily="18" charset="2"/>
              </a:rPr>
              <a:t> rather than a </a:t>
            </a:r>
            <a:r>
              <a:rPr lang="en-US" b="0" i="1" dirty="0" smtClean="0">
                <a:latin typeface="+mj-lt"/>
                <a:cs typeface="Times New Roman" pitchFamily="18" charset="0"/>
                <a:sym typeface="Symbol" pitchFamily="18" charset="2"/>
              </a:rPr>
              <a:t>street address</a:t>
            </a:r>
          </a:p>
          <a:p>
            <a:pPr>
              <a:lnSpc>
                <a:spcPct val="120000"/>
              </a:lnSpc>
              <a:buFont typeface="Symbol" pitchFamily="18" charset="2"/>
              <a:buNone/>
            </a:pPr>
            <a:r>
              <a:rPr lang="en-US" b="0" dirty="0" smtClean="0">
                <a:latin typeface="+mj-lt"/>
                <a:cs typeface="Times New Roman" pitchFamily="18" charset="0"/>
                <a:sym typeface="Symbol" pitchFamily="18" charset="2"/>
              </a:rPr>
              <a:t>    would decrease substantially).</a:t>
            </a:r>
          </a:p>
          <a:p>
            <a:pPr lvl="1">
              <a:lnSpc>
                <a:spcPct val="120000"/>
              </a:lnSpc>
              <a:buFont typeface="Symbol" pitchFamily="18" charset="2"/>
              <a:buChar char="®"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Use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dictionary lookups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in critial states and/or combine   </a:t>
            </a:r>
          </a:p>
          <a:p>
            <a:pPr lvl="1">
              <a:lnSpc>
                <a:spcPct val="120000"/>
              </a:lnSpc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   HMMs with other techniques for long-range effects.</a:t>
            </a:r>
          </a:p>
          <a:p>
            <a:pPr marL="800100" lvl="1" indent="-342900">
              <a:lnSpc>
                <a:spcPct val="120000"/>
              </a:lnSpc>
              <a:buFont typeface="Symbol" panose="05050102010706020507" pitchFamily="18" charset="2"/>
              <a:buChar char="®"/>
            </a:pP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Use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Conditional Random 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F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ields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(CRFs) </a:t>
            </a:r>
          </a:p>
          <a:p>
            <a:pPr lvl="1">
              <a:lnSpc>
                <a:spcPct val="120000"/>
              </a:lnSpc>
            </a:pPr>
            <a:r>
              <a:rPr lang="en-US" sz="2400" b="0" dirty="0">
                <a:latin typeface="+mj-lt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       or </a:t>
            </a:r>
            <a:r>
              <a:rPr lang="en-US" sz="2400" b="1" i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semi-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imes New Roman" pitchFamily="18" charset="0"/>
                <a:sym typeface="Symbol" pitchFamily="18" charset="2"/>
              </a:rPr>
              <a:t>Markov models</a:t>
            </a:r>
            <a:r>
              <a:rPr lang="en-US" sz="2400" b="0" dirty="0" smtClean="0">
                <a:latin typeface="+mj-lt"/>
                <a:cs typeface="Times New Roman" pitchFamily="18" charset="0"/>
                <a:sym typeface="Symbol" pitchFamily="18" charset="2"/>
              </a:rPr>
              <a:t>.</a:t>
            </a:r>
            <a:endParaRPr lang="en-US" sz="2400" b="0" dirty="0">
              <a:latin typeface="+mj-lt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520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8818" y="1268761"/>
            <a:ext cx="8683662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" name="AutoShape 25"/>
          <p:cNvSpPr>
            <a:spLocks noChangeArrowheads="1"/>
          </p:cNvSpPr>
          <p:nvPr/>
        </p:nvSpPr>
        <p:spPr bwMode="auto">
          <a:xfrm>
            <a:off x="323528" y="1340768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788024" y="1700808"/>
            <a:ext cx="4085477" cy="1169551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 2" pitchFamily="18" charset="2"/>
              </a:rPr>
              <a:t> </a:t>
            </a:r>
            <a:r>
              <a:rPr lang="en-US" dirty="0" smtClean="0">
                <a:latin typeface="+mj-lt"/>
              </a:rPr>
              <a:t>Basics &amp; Goal</a:t>
            </a:r>
          </a:p>
          <a:p>
            <a:pPr marL="0"/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sz="2000" dirty="0" smtClean="0">
                <a:sym typeface="Wingdings 2" pitchFamily="18" charset="2"/>
              </a:rPr>
              <a:t> </a:t>
            </a:r>
            <a:r>
              <a:rPr lang="en-US" dirty="0" smtClean="0">
                <a:latin typeface="+mj-lt"/>
              </a:rPr>
              <a:t>Wikipedia-centric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Web-based Methods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798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1659753"/>
            <a:ext cx="7704856" cy="86108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940152" y="-243408"/>
            <a:ext cx="3203848" cy="7101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003399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367113" y="1919787"/>
            <a:ext cx="859606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67113" y="2569099"/>
            <a:ext cx="745306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67038" y="2623944"/>
            <a:ext cx="452412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67113" y="2293538"/>
            <a:ext cx="726256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59911" y="2338240"/>
            <a:ext cx="452412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51931" y="2022029"/>
            <a:ext cx="452412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369493" y="3226350"/>
            <a:ext cx="723876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767038" y="3219207"/>
            <a:ext cx="514325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91680" y="4183234"/>
            <a:ext cx="488157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09972" y="4180701"/>
            <a:ext cx="416719" cy="2533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5940152" y="1154750"/>
            <a:ext cx="2763593" cy="1851494"/>
            <a:chOff x="6013984" y="899428"/>
            <a:chExt cx="2763593" cy="1851494"/>
          </a:xfrm>
        </p:grpSpPr>
        <p:sp>
          <p:nvSpPr>
            <p:cNvPr id="11" name="TextBox 10"/>
            <p:cNvSpPr txBox="1"/>
            <p:nvPr/>
          </p:nvSpPr>
          <p:spPr>
            <a:xfrm>
              <a:off x="6014000" y="899428"/>
              <a:ext cx="25151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3399"/>
                  </a:solidFill>
                  <a:latin typeface="+mn-lt"/>
                </a:rPr>
                <a:t>bornOn(Jeff, 09/22/42)</a:t>
              </a:r>
              <a:endParaRPr lang="en-US" sz="2000" dirty="0">
                <a:solidFill>
                  <a:srgbClr val="003399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4000" y="1259468"/>
              <a:ext cx="27635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3399"/>
                  </a:solidFill>
                  <a:latin typeface="+mn-lt"/>
                </a:rPr>
                <a:t>gradFrom(Jeff, Columbia)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14000" y="1628800"/>
              <a:ext cx="26068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3399"/>
                  </a:solidFill>
                  <a:latin typeface="+mn-lt"/>
                </a:rPr>
                <a:t>hasAdvisor(Jeff, Arthur)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14000" y="1988840"/>
              <a:ext cx="2564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3399"/>
                  </a:solidFill>
                  <a:latin typeface="+mn-lt"/>
                </a:rPr>
                <a:t>hasAdvisor(Surajit, Jeff)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13984" y="2350812"/>
              <a:ext cx="2561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3399"/>
                  </a:solidFill>
                  <a:latin typeface="+mn-lt"/>
                </a:rPr>
                <a:t>knownFor(Jeff, Theory)</a:t>
              </a:r>
            </a:p>
          </p:txBody>
        </p:sp>
      </p:grpSp>
      <p:cxnSp>
        <p:nvCxnSpPr>
          <p:cNvPr id="53" name="Straight Connector 52"/>
          <p:cNvCxnSpPr/>
          <p:nvPr/>
        </p:nvCxnSpPr>
        <p:spPr>
          <a:xfrm>
            <a:off x="419597" y="1378122"/>
            <a:ext cx="659109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771074" y="1035070"/>
            <a:ext cx="741145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91" name="Group 15390"/>
          <p:cNvGrpSpPr/>
          <p:nvPr/>
        </p:nvGrpSpPr>
        <p:grpSpPr>
          <a:xfrm>
            <a:off x="5966381" y="4241802"/>
            <a:ext cx="3174283" cy="1851494"/>
            <a:chOff x="6138216" y="3242637"/>
            <a:chExt cx="3174283" cy="1851494"/>
          </a:xfrm>
        </p:grpSpPr>
        <p:sp>
          <p:nvSpPr>
            <p:cNvPr id="55" name="TextBox 54"/>
            <p:cNvSpPr txBox="1"/>
            <p:nvPr/>
          </p:nvSpPr>
          <p:spPr>
            <a:xfrm>
              <a:off x="6138232" y="3242637"/>
              <a:ext cx="2329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type(Jeff, Author)</a:t>
              </a:r>
              <a:endParaRPr lang="en-US" sz="2000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38232" y="3602677"/>
              <a:ext cx="31197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author(Jeff, </a:t>
              </a:r>
              <a:r>
                <a:rPr lang="en-US" sz="2000" dirty="0" err="1" smtClean="0">
                  <a:solidFill>
                    <a:srgbClr val="008000"/>
                  </a:solidFill>
                  <a:latin typeface="+mn-lt"/>
                </a:rPr>
                <a:t>Drag_Book</a:t>
              </a:r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38232" y="3972009"/>
              <a:ext cx="30809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author(</a:t>
              </a:r>
              <a:r>
                <a:rPr lang="en-US" sz="2000" dirty="0" err="1" smtClean="0">
                  <a:solidFill>
                    <a:srgbClr val="008000"/>
                  </a:solidFill>
                  <a:latin typeface="+mn-lt"/>
                </a:rPr>
                <a:t>Jeff,Cind_Book</a:t>
              </a:r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)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38232" y="4332049"/>
              <a:ext cx="3174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worksAt(Jeff, </a:t>
              </a:r>
              <a:r>
                <a:rPr lang="en-US" sz="2000" dirty="0" err="1" smtClean="0">
                  <a:solidFill>
                    <a:srgbClr val="008000"/>
                  </a:solidFill>
                  <a:latin typeface="+mn-lt"/>
                </a:rPr>
                <a:t>Bell_Labs</a:t>
              </a:r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)</a:t>
              </a:r>
              <a:endParaRPr lang="en-US" sz="1600" dirty="0" smtClean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38216" y="4694021"/>
              <a:ext cx="2034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type(Jeff, CEO)</a:t>
              </a:r>
            </a:p>
          </p:txBody>
        </p:sp>
      </p:grpSp>
      <p:cxnSp>
        <p:nvCxnSpPr>
          <p:cNvPr id="60" name="Straight Connector 59"/>
          <p:cNvCxnSpPr/>
          <p:nvPr/>
        </p:nvCxnSpPr>
        <p:spPr>
          <a:xfrm>
            <a:off x="4342248" y="4851587"/>
            <a:ext cx="1427521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643722" y="4849831"/>
            <a:ext cx="582997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72021" y="1532903"/>
            <a:ext cx="768648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2908" y="5021634"/>
            <a:ext cx="1092961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26691" y="6230956"/>
            <a:ext cx="916372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369493" y="1176096"/>
            <a:ext cx="826270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767038" y="1173684"/>
            <a:ext cx="300012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1956" y="-32259"/>
            <a:ext cx="406521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Information Extraction</a:t>
            </a:r>
            <a:endParaRPr lang="en-US" sz="2800" b="1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152" y="692696"/>
            <a:ext cx="2681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3399"/>
                </a:solidFill>
              </a:rPr>
              <a:t>YAGO/DBpedia et al.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40152" y="3809754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8000"/>
                </a:solidFill>
              </a:rPr>
              <a:t>New fact candidates</a:t>
            </a:r>
            <a:endParaRPr lang="en-US" sz="2000" b="1" u="sng" dirty="0">
              <a:solidFill>
                <a:srgbClr val="008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8144" y="2996952"/>
            <a:ext cx="31053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A50021"/>
                </a:solidFill>
              </a:rPr>
              <a:t>&gt;120 M facts for YAGO2</a:t>
            </a:r>
          </a:p>
          <a:p>
            <a:r>
              <a:rPr lang="en-US" sz="1400" b="1" dirty="0" smtClean="0">
                <a:solidFill>
                  <a:srgbClr val="A50021"/>
                </a:solidFill>
              </a:rPr>
              <a:t>(mostly from Wikipedia infoboxes)</a:t>
            </a:r>
            <a:endParaRPr lang="en-US" sz="1400" b="1" dirty="0">
              <a:solidFill>
                <a:srgbClr val="A5002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12160" y="6093296"/>
            <a:ext cx="3119893" cy="707886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A50021"/>
                </a:solidFill>
              </a:rPr>
              <a:t>100’s M additional facts </a:t>
            </a:r>
          </a:p>
          <a:p>
            <a:r>
              <a:rPr lang="en-US" sz="2000" b="1" dirty="0" smtClean="0">
                <a:solidFill>
                  <a:srgbClr val="A50021"/>
                </a:solidFill>
              </a:rPr>
              <a:t>from Wikipedia free-text</a:t>
            </a:r>
            <a:endParaRPr lang="en-US" sz="2000" b="1" dirty="0">
              <a:solidFill>
                <a:srgbClr val="A5002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1552020" y="4180701"/>
            <a:ext cx="99518" cy="0"/>
          </a:xfrm>
          <a:prstGeom prst="line">
            <a:avLst/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77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7" grpId="0"/>
      <p:bldP spid="41" grpId="0"/>
      <p:bldP spid="4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72008" y="0"/>
            <a:ext cx="9324528" cy="785794"/>
          </a:xfrm>
        </p:spPr>
        <p:txBody>
          <a:bodyPr/>
          <a:lstStyle/>
          <a:p>
            <a:pPr defTabSz="893763" eaLnBrk="1" hangingPunct="1"/>
            <a:r>
              <a:rPr lang="en-US" sz="3500" dirty="0" smtClean="0"/>
              <a:t>Hearst patterns extract instances from text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89619" y="61497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[M. Hearst 1992]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-1" y="1628800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Hearst defined </a:t>
            </a:r>
            <a:r>
              <a:rPr lang="en-US" sz="2400" dirty="0" err="1" smtClean="0">
                <a:solidFill>
                  <a:srgbClr val="0000FF"/>
                </a:solidFill>
              </a:rPr>
              <a:t>lexico</a:t>
            </a:r>
            <a:r>
              <a:rPr lang="en-US" sz="2400" dirty="0" smtClean="0">
                <a:solidFill>
                  <a:srgbClr val="0000FF"/>
                </a:solidFill>
              </a:rPr>
              <a:t>-syntactic patterns</a:t>
            </a:r>
            <a:r>
              <a:rPr lang="en-US" sz="2400" dirty="0" smtClean="0"/>
              <a:t> for type relationship:</a:t>
            </a:r>
          </a:p>
          <a:p>
            <a:pPr lvl="1"/>
            <a:r>
              <a:rPr lang="en-US" sz="2400" dirty="0" smtClean="0"/>
              <a:t>X </a:t>
            </a:r>
            <a:r>
              <a:rPr lang="en-US" sz="2400" dirty="0" smtClean="0">
                <a:solidFill>
                  <a:srgbClr val="0000FF"/>
                </a:solidFill>
              </a:rPr>
              <a:t>such as</a:t>
            </a:r>
            <a:r>
              <a:rPr lang="en-US" sz="2400" dirty="0" smtClean="0"/>
              <a:t> Y; X </a:t>
            </a:r>
            <a:r>
              <a:rPr lang="en-US" sz="2400" dirty="0" smtClean="0">
                <a:solidFill>
                  <a:srgbClr val="0000FF"/>
                </a:solidFill>
              </a:rPr>
              <a:t>like</a:t>
            </a:r>
            <a:r>
              <a:rPr lang="en-US" sz="2400" dirty="0" smtClean="0"/>
              <a:t> Y;</a:t>
            </a:r>
          </a:p>
          <a:p>
            <a:pPr lvl="1"/>
            <a:r>
              <a:rPr lang="en-US" sz="2400" dirty="0" smtClean="0"/>
              <a:t>X </a:t>
            </a:r>
            <a:r>
              <a:rPr lang="en-US" sz="2400" dirty="0" smtClean="0">
                <a:solidFill>
                  <a:srgbClr val="0000FF"/>
                </a:solidFill>
              </a:rPr>
              <a:t>and other</a:t>
            </a:r>
            <a:r>
              <a:rPr lang="en-US" sz="2400" dirty="0" smtClean="0"/>
              <a:t> Y;  X </a:t>
            </a:r>
            <a:r>
              <a:rPr lang="en-US" sz="2400" dirty="0" smtClean="0">
                <a:solidFill>
                  <a:srgbClr val="0000FF"/>
                </a:solidFill>
              </a:rPr>
              <a:t>including</a:t>
            </a:r>
            <a:r>
              <a:rPr lang="en-US" sz="2400" dirty="0" smtClean="0"/>
              <a:t> Y; </a:t>
            </a:r>
          </a:p>
          <a:p>
            <a:pPr lvl="1"/>
            <a:r>
              <a:rPr lang="en-US" sz="2400" dirty="0" smtClean="0"/>
              <a:t>X</a:t>
            </a:r>
            <a:r>
              <a:rPr lang="en-US" sz="2400" dirty="0" smtClean="0">
                <a:solidFill>
                  <a:srgbClr val="0000FF"/>
                </a:solidFill>
              </a:rPr>
              <a:t>, especially </a:t>
            </a:r>
            <a:r>
              <a:rPr lang="en-US" sz="2400" dirty="0" smtClean="0"/>
              <a:t>Y;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3595568"/>
            <a:ext cx="67008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companies such as Apple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Google, Microsoft and other companies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Internet companies like Amazon and Facebook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Chinese cities including Kunming and Shangri-La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computer pioneers like the late Steve Jobs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6304002"/>
            <a:ext cx="6537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alibri" pitchFamily="34" charset="0"/>
              </a:rPr>
              <a:t>type(Apple, company), type(Google, company), 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255367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>
                <a:latin typeface="+mj-lt"/>
              </a:rPr>
              <a:t>Find such patterns in text:      //better with POS tagging</a:t>
            </a:r>
            <a:endParaRPr lang="en-US" sz="2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496" y="951111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Goal:  find instances of classes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34" y="5842337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Derive type(Y,X)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0"/>
            <a:ext cx="9774770" cy="785794"/>
          </a:xfrm>
        </p:spPr>
        <p:txBody>
          <a:bodyPr/>
          <a:lstStyle/>
          <a:p>
            <a:pPr defTabSz="893763" eaLnBrk="1" hangingPunct="1"/>
            <a:r>
              <a:rPr lang="en-US" sz="3400" dirty="0" smtClean="0"/>
              <a:t>Recursively apply doubly-anchored patterns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1609" y="659678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Kozareva</a:t>
            </a:r>
            <a:r>
              <a:rPr lang="en-US" sz="1800" dirty="0" smtClean="0"/>
              <a:t>/</a:t>
            </a:r>
            <a:r>
              <a:rPr lang="en-US" sz="1800" dirty="0" err="1" smtClean="0"/>
              <a:t>Hovy</a:t>
            </a:r>
            <a:r>
              <a:rPr lang="en-US" sz="1800" dirty="0" smtClean="0"/>
              <a:t> 2010, </a:t>
            </a:r>
            <a:r>
              <a:rPr lang="en-US" sz="1800" dirty="0" err="1" smtClean="0"/>
              <a:t>Dalvi</a:t>
            </a:r>
            <a:r>
              <a:rPr lang="en-US" sz="1800" dirty="0" smtClean="0"/>
              <a:t> et al. 2012]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22847" y="3759423"/>
            <a:ext cx="1725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W, Y and Z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8015" y="4581128"/>
            <a:ext cx="8816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two of three placeholders match seeds, harvest the third: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5923" y="5191582"/>
            <a:ext cx="4700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Google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Microsoft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00B050"/>
                </a:solidFill>
              </a:rPr>
              <a:t>Amazon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923" y="5851161"/>
            <a:ext cx="4167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Cherry,  </a:t>
            </a:r>
            <a:r>
              <a:rPr lang="en-US" sz="2400" dirty="0" smtClean="0">
                <a:solidFill>
                  <a:srgbClr val="0000FF"/>
                </a:solidFill>
              </a:rPr>
              <a:t>Apple</a:t>
            </a:r>
            <a:r>
              <a:rPr lang="en-US" sz="2400" dirty="0" smtClean="0"/>
              <a:t>, and Banana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23633" y="1083860"/>
            <a:ext cx="58448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Goal:</a:t>
            </a:r>
          </a:p>
          <a:p>
            <a:r>
              <a:rPr lang="en-US" sz="2400" dirty="0" smtClean="0"/>
              <a:t>      find instances of classes</a:t>
            </a:r>
          </a:p>
          <a:p>
            <a:endParaRPr lang="en-US" sz="2400" dirty="0" smtClean="0"/>
          </a:p>
          <a:p>
            <a:r>
              <a:rPr lang="en-US" sz="2400" dirty="0" smtClean="0"/>
              <a:t>Start with a set of seeds:</a:t>
            </a:r>
          </a:p>
          <a:p>
            <a:r>
              <a:rPr lang="en-US" sz="2400" dirty="0" smtClean="0"/>
              <a:t>          </a:t>
            </a:r>
            <a:r>
              <a:rPr lang="en-US" sz="2400" dirty="0" smtClean="0">
                <a:solidFill>
                  <a:srgbClr val="0000FF"/>
                </a:solidFill>
              </a:rPr>
              <a:t>companies = {Microsoft, Google}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5160804"/>
            <a:ext cx="3741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CC"/>
                </a:solidFill>
                <a:latin typeface="+mj-lt"/>
              </a:rPr>
              <a:t>type(Amazon, company)</a:t>
            </a:r>
          </a:p>
        </p:txBody>
      </p:sp>
      <p:cxnSp>
        <p:nvCxnSpPr>
          <p:cNvPr id="31" name="Straight Arrow Connector 30"/>
          <p:cNvCxnSpPr>
            <a:endCxn id="30" idx="1"/>
          </p:cNvCxnSpPr>
          <p:nvPr/>
        </p:nvCxnSpPr>
        <p:spPr bwMode="auto">
          <a:xfrm flipV="1">
            <a:off x="5004048" y="5391637"/>
            <a:ext cx="504056" cy="153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739625" y="6106053"/>
            <a:ext cx="10081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940152" y="5851161"/>
            <a:ext cx="360040" cy="4308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6012160" y="5851161"/>
            <a:ext cx="260412" cy="2916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-8941" y="3316541"/>
            <a:ext cx="6434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Parse Web documents and find the pattern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8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3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34218" y="0"/>
            <a:ext cx="9774770" cy="785794"/>
          </a:xfrm>
        </p:spPr>
        <p:txBody>
          <a:bodyPr/>
          <a:lstStyle/>
          <a:p>
            <a:pPr defTabSz="893763" eaLnBrk="1" hangingPunct="1"/>
            <a:r>
              <a:rPr lang="en-US" sz="3400" dirty="0" smtClean="0"/>
              <a:t>Instances can be extracted from tables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1609" y="659678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Kozareva</a:t>
            </a:r>
            <a:r>
              <a:rPr lang="en-US" sz="1800" dirty="0" smtClean="0"/>
              <a:t>/</a:t>
            </a:r>
            <a:r>
              <a:rPr lang="en-US" sz="1800" dirty="0" err="1" smtClean="0"/>
              <a:t>Hovy</a:t>
            </a:r>
            <a:r>
              <a:rPr lang="en-US" sz="1800" dirty="0" smtClean="0"/>
              <a:t> 2010, </a:t>
            </a:r>
            <a:r>
              <a:rPr lang="en-US" sz="1800" dirty="0" err="1" smtClean="0"/>
              <a:t>Dalvi</a:t>
            </a:r>
            <a:r>
              <a:rPr lang="en-US" sz="1800" dirty="0" smtClean="0"/>
              <a:t> et al. 2012]</a:t>
            </a:r>
            <a:endParaRPr lang="en-US" sz="1800" dirty="0"/>
          </a:p>
        </p:txBody>
      </p:sp>
      <p:grpSp>
        <p:nvGrpSpPr>
          <p:cNvPr id="28" name="Gruppieren 27"/>
          <p:cNvGrpSpPr/>
          <p:nvPr/>
        </p:nvGrpSpPr>
        <p:grpSpPr>
          <a:xfrm>
            <a:off x="455768" y="3284984"/>
            <a:ext cx="7651779" cy="1734582"/>
            <a:chOff x="455768" y="4149080"/>
            <a:chExt cx="7651779" cy="173458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55768" y="4149080"/>
              <a:ext cx="3108120" cy="17345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612515" y="4149080"/>
              <a:ext cx="3495032" cy="17345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4234" y="4437112"/>
              <a:ext cx="2914580" cy="144655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0000FF"/>
                  </a:solidFill>
                </a:rPr>
                <a:t>Paris 	</a:t>
              </a:r>
              <a:r>
                <a:rPr lang="de-DE" smtClean="0"/>
                <a:t>       France</a:t>
              </a:r>
            </a:p>
            <a:p>
              <a:r>
                <a:rPr lang="de-DE" smtClean="0">
                  <a:solidFill>
                    <a:srgbClr val="0000FF"/>
                  </a:solidFill>
                </a:rPr>
                <a:t>Shanghai </a:t>
              </a:r>
              <a:r>
                <a:rPr lang="de-DE" smtClean="0"/>
                <a:t>  China</a:t>
              </a:r>
            </a:p>
            <a:p>
              <a:r>
                <a:rPr lang="de-DE" smtClean="0">
                  <a:solidFill>
                    <a:srgbClr val="00B050"/>
                  </a:solidFill>
                </a:rPr>
                <a:t>Berlin</a:t>
              </a:r>
              <a:r>
                <a:rPr lang="de-DE" smtClean="0"/>
                <a:t>         Germany</a:t>
              </a:r>
            </a:p>
            <a:p>
              <a:r>
                <a:rPr lang="de-DE" smtClean="0">
                  <a:solidFill>
                    <a:srgbClr val="00B050"/>
                  </a:solidFill>
                </a:rPr>
                <a:t>London</a:t>
              </a:r>
              <a:r>
                <a:rPr lang="de-DE" smtClean="0"/>
                <a:t>      UK</a:t>
              </a: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12515" y="4437112"/>
              <a:ext cx="34820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rgbClr val="0000FF"/>
                  </a:solidFill>
                </a:rPr>
                <a:t>Paris</a:t>
              </a:r>
              <a:r>
                <a:rPr lang="de-DE" smtClean="0"/>
                <a:t>	        </a:t>
              </a:r>
              <a:r>
                <a:rPr lang="de-DE" err="1" smtClean="0"/>
                <a:t>Iliad</a:t>
              </a:r>
              <a:endParaRPr lang="de-DE" smtClean="0"/>
            </a:p>
            <a:p>
              <a:r>
                <a:rPr lang="de-DE" smtClean="0">
                  <a:solidFill>
                    <a:srgbClr val="FF0000"/>
                  </a:solidFill>
                </a:rPr>
                <a:t>Helena </a:t>
              </a:r>
              <a:r>
                <a:rPr lang="de-DE" smtClean="0"/>
                <a:t>       </a:t>
              </a:r>
              <a:r>
                <a:rPr lang="de-DE" err="1" smtClean="0"/>
                <a:t>Iliad</a:t>
              </a:r>
              <a:endParaRPr lang="de-DE" smtClean="0"/>
            </a:p>
            <a:p>
              <a:r>
                <a:rPr lang="de-DE" smtClean="0">
                  <a:solidFill>
                    <a:srgbClr val="FF0000"/>
                  </a:solidFill>
                </a:rPr>
                <a:t>Odysseus</a:t>
              </a:r>
              <a:r>
                <a:rPr lang="de-DE" smtClean="0"/>
                <a:t>   </a:t>
              </a:r>
              <a:r>
                <a:rPr lang="de-DE" err="1" smtClean="0"/>
                <a:t>Odysee</a:t>
              </a:r>
              <a:endParaRPr lang="de-DE" smtClean="0"/>
            </a:p>
            <a:p>
              <a:r>
                <a:rPr lang="de-DE" smtClean="0">
                  <a:solidFill>
                    <a:srgbClr val="FF0000"/>
                  </a:solidFill>
                </a:rPr>
                <a:t>Rama</a:t>
              </a:r>
              <a:r>
                <a:rPr lang="de-DE" smtClean="0"/>
                <a:t>          </a:t>
              </a:r>
              <a:r>
                <a:rPr lang="de-DE" err="1" smtClean="0"/>
                <a:t>Mahabaratha</a:t>
              </a:r>
              <a:endParaRPr lang="de-DE" smtClean="0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455768" y="4797152"/>
              <a:ext cx="31081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55768" y="5160387"/>
              <a:ext cx="31081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482401" y="5517232"/>
              <a:ext cx="31081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Rectangle 19"/>
            <p:cNvSpPr/>
            <p:nvPr/>
          </p:nvSpPr>
          <p:spPr bwMode="auto">
            <a:xfrm>
              <a:off x="455768" y="4149080"/>
              <a:ext cx="3134753" cy="288032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614778" y="4157464"/>
              <a:ext cx="3492769" cy="279648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V="1">
              <a:off x="4567878" y="4796971"/>
              <a:ext cx="3492769" cy="1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4614778" y="5160568"/>
              <a:ext cx="349276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4641411" y="5517413"/>
              <a:ext cx="34661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09" name="Straight Connector 17408"/>
            <p:cNvCxnSpPr/>
            <p:nvPr/>
          </p:nvCxnSpPr>
          <p:spPr bwMode="auto">
            <a:xfrm>
              <a:off x="1951524" y="4149080"/>
              <a:ext cx="0" cy="17345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6156176" y="4149080"/>
              <a:ext cx="0" cy="17345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23633" y="1083860"/>
            <a:ext cx="6205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Goal: find instances of classes</a:t>
            </a:r>
          </a:p>
          <a:p>
            <a:endParaRPr lang="en-US" sz="2400" dirty="0" smtClean="0"/>
          </a:p>
          <a:p>
            <a:r>
              <a:rPr lang="en-US" sz="2400" dirty="0" smtClean="0"/>
              <a:t>Start with a set of seeds:</a:t>
            </a:r>
          </a:p>
          <a:p>
            <a:r>
              <a:rPr lang="en-US" sz="2400" dirty="0" smtClean="0"/>
              <a:t>          </a:t>
            </a:r>
            <a:r>
              <a:rPr lang="en-US" sz="2400" dirty="0" smtClean="0">
                <a:solidFill>
                  <a:srgbClr val="0000FF"/>
                </a:solidFill>
              </a:rPr>
              <a:t>cities = {Paris, Shanghai, Brisbane}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8941" y="2743905"/>
            <a:ext cx="573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Parse Web documents and find tables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5229200"/>
            <a:ext cx="891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If at least two seeds appear in a column, harvest the others: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6554" y="5805264"/>
            <a:ext cx="2848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00CC"/>
                </a:solidFill>
                <a:latin typeface="+mj-lt"/>
              </a:rPr>
              <a:t>type(Berlin, city)</a:t>
            </a:r>
          </a:p>
          <a:p>
            <a:r>
              <a:rPr lang="en-US" sz="2400" dirty="0" smtClean="0">
                <a:solidFill>
                  <a:srgbClr val="CC00CC"/>
                </a:solidFill>
                <a:latin typeface="+mj-lt"/>
              </a:rPr>
              <a:t>type(London, city)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737938" y="5929119"/>
            <a:ext cx="360040" cy="4308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5809946" y="5929119"/>
            <a:ext cx="260412" cy="2916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37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4714884"/>
            <a:ext cx="9144000" cy="157163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96552" y="0"/>
            <a:ext cx="10009112" cy="785794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Extracting instances from lists &amp; tables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9049" y="642918"/>
            <a:ext cx="642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Etzioni</a:t>
            </a:r>
            <a:r>
              <a:rPr lang="en-US" sz="1800" dirty="0" smtClean="0"/>
              <a:t> et al. 2004, Cohen et al. 2008, Mitchell et al. 2010]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4714884"/>
            <a:ext cx="85876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Caveats: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Precision drops </a:t>
            </a:r>
            <a:r>
              <a:rPr lang="en-US" dirty="0" smtClean="0"/>
              <a:t>for classes with </a:t>
            </a:r>
            <a:r>
              <a:rPr lang="en-US" dirty="0" smtClean="0">
                <a:solidFill>
                  <a:srgbClr val="FF0000"/>
                </a:solidFill>
              </a:rPr>
              <a:t>sparse statistics </a:t>
            </a:r>
            <a:r>
              <a:rPr lang="en-US" dirty="0" smtClean="0"/>
              <a:t>(IR profs, …)</a:t>
            </a:r>
          </a:p>
          <a:p>
            <a:r>
              <a:rPr lang="en-US" dirty="0" smtClean="0"/>
              <a:t>Harvested items are </a:t>
            </a:r>
            <a:r>
              <a:rPr lang="en-US" dirty="0" smtClean="0">
                <a:solidFill>
                  <a:srgbClr val="FF0000"/>
                </a:solidFill>
              </a:rPr>
              <a:t>names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not entities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Canonicalization</a:t>
            </a:r>
            <a:r>
              <a:rPr lang="en-US" dirty="0" smtClean="0"/>
              <a:t> (de-duplication) unsolved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848" y="1285860"/>
            <a:ext cx="898515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State-of-the-art approach (e.g. SEAL):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Start with </a:t>
            </a:r>
            <a:r>
              <a:rPr lang="en-US" dirty="0" smtClean="0">
                <a:solidFill>
                  <a:srgbClr val="0000FF"/>
                </a:solidFill>
              </a:rPr>
              <a:t>seeds</a:t>
            </a:r>
            <a:r>
              <a:rPr lang="en-US" dirty="0" smtClean="0"/>
              <a:t>: a few class instances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Find </a:t>
            </a:r>
            <a:r>
              <a:rPr lang="en-US" dirty="0" smtClean="0">
                <a:solidFill>
                  <a:srgbClr val="0000FF"/>
                </a:solidFill>
              </a:rPr>
              <a:t>lists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tables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text snippets </a:t>
            </a:r>
            <a:r>
              <a:rPr lang="en-US" dirty="0" smtClean="0"/>
              <a:t>("for example: …"), …</a:t>
            </a:r>
          </a:p>
          <a:p>
            <a:r>
              <a:rPr lang="en-US" dirty="0" smtClean="0"/>
              <a:t>  that contain one or more seeds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Extract </a:t>
            </a:r>
            <a:r>
              <a:rPr lang="en-US" dirty="0" smtClean="0">
                <a:solidFill>
                  <a:srgbClr val="0000FF"/>
                </a:solidFill>
              </a:rPr>
              <a:t>candidates</a:t>
            </a:r>
            <a:r>
              <a:rPr lang="en-US" dirty="0" smtClean="0"/>
              <a:t>: noun phrases from vicinity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Gather </a:t>
            </a:r>
            <a:r>
              <a:rPr lang="en-US" dirty="0" smtClean="0">
                <a:solidFill>
                  <a:srgbClr val="0000FF"/>
                </a:solidFill>
              </a:rPr>
              <a:t>co-occurrence stats </a:t>
            </a:r>
            <a:r>
              <a:rPr lang="en-US" dirty="0" smtClean="0"/>
              <a:t>(</a:t>
            </a:r>
            <a:r>
              <a:rPr lang="en-US" dirty="0" err="1" smtClean="0"/>
              <a:t>seed&amp;cand</a:t>
            </a:r>
            <a:r>
              <a:rPr lang="en-US" dirty="0" smtClean="0"/>
              <a:t>, </a:t>
            </a:r>
            <a:r>
              <a:rPr lang="en-US" dirty="0" err="1" smtClean="0"/>
              <a:t>cand&amp;className</a:t>
            </a:r>
            <a:r>
              <a:rPr lang="en-US" dirty="0" smtClean="0"/>
              <a:t> pairs)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Rank</a:t>
            </a:r>
            <a:r>
              <a:rPr lang="en-US" dirty="0" smtClean="0"/>
              <a:t> candidates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point-wise mutual information, …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random walk (PR-style) on </a:t>
            </a:r>
            <a:r>
              <a:rPr lang="en-US" dirty="0" smtClean="0">
                <a:solidFill>
                  <a:srgbClr val="0000FF"/>
                </a:solidFill>
              </a:rPr>
              <a:t>seed-candidate graph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2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0"/>
            <a:ext cx="9577064" cy="785794"/>
          </a:xfrm>
        </p:spPr>
        <p:txBody>
          <a:bodyPr/>
          <a:lstStyle/>
          <a:p>
            <a:pPr defTabSz="893763" eaLnBrk="1" hangingPunct="1"/>
            <a:r>
              <a:rPr lang="en-US" dirty="0" err="1" smtClean="0"/>
              <a:t>ProBase</a:t>
            </a:r>
            <a:r>
              <a:rPr lang="en-US" dirty="0" smtClean="0"/>
              <a:t> builds a taxonomy from the web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863935" y="5022090"/>
            <a:ext cx="3280065" cy="1538883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B0F0"/>
                </a:solidFill>
              </a:rPr>
              <a:t>Pro</a:t>
            </a:r>
            <a:r>
              <a:rPr lang="en-US" sz="2800" dirty="0" err="1" smtClean="0">
                <a:solidFill>
                  <a:schemeClr val="accent2"/>
                </a:solidFill>
              </a:rPr>
              <a:t>Base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400" dirty="0" smtClean="0"/>
              <a:t>2.7 Mio. classes from</a:t>
            </a:r>
          </a:p>
          <a:p>
            <a:r>
              <a:rPr lang="en-US" sz="2400" dirty="0" smtClean="0"/>
              <a:t>1.7 Bio. Web pages</a:t>
            </a:r>
          </a:p>
          <a:p>
            <a:pPr lvl="0"/>
            <a:r>
              <a:rPr lang="en-US" sz="1800" dirty="0" smtClean="0">
                <a:solidFill>
                  <a:srgbClr val="000000"/>
                </a:solidFill>
              </a:rPr>
              <a:t>[Wu et al.: SIGMOD 2012]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764704"/>
            <a:ext cx="93746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Hearst liberally to </a:t>
            </a:r>
            <a:r>
              <a:rPr lang="en-US" sz="2400" dirty="0" smtClean="0">
                <a:solidFill>
                  <a:srgbClr val="0000FF"/>
                </a:solidFill>
              </a:rPr>
              <a:t>obtain many instance candidates:</a:t>
            </a:r>
          </a:p>
          <a:p>
            <a:r>
              <a:rPr lang="en-US" sz="2400" dirty="0" smtClean="0"/>
              <a:t>   "plants such as trees and grass"</a:t>
            </a:r>
          </a:p>
          <a:p>
            <a:r>
              <a:rPr lang="en-US" sz="2400" dirty="0" smtClean="0"/>
              <a:t>   "plants include water turbines"</a:t>
            </a:r>
          </a:p>
          <a:p>
            <a:r>
              <a:rPr lang="en-US" sz="2400" dirty="0" smtClean="0"/>
              <a:t>   "western movies such as The Good, the Bad, and the Ugly"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599" y="2420888"/>
            <a:ext cx="6241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Problem: </a:t>
            </a:r>
            <a:r>
              <a:rPr lang="en-US" sz="2400" dirty="0" smtClean="0">
                <a:solidFill>
                  <a:srgbClr val="FF0000"/>
                </a:solidFill>
              </a:rPr>
              <a:t>signal vs. noise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Assess </a:t>
            </a:r>
            <a:r>
              <a:rPr lang="en-US" sz="2400" dirty="0" smtClean="0"/>
              <a:t>candidate pairs statistically:</a:t>
            </a:r>
          </a:p>
          <a:p>
            <a:r>
              <a:rPr lang="en-US" sz="2400" dirty="0" smtClean="0"/>
              <a:t>   P[X|Y] &gt;&gt; P[X*|Y] </a:t>
            </a:r>
            <a:r>
              <a:rPr lang="en-US" sz="2400" dirty="0" smtClean="0">
                <a:sym typeface="Symbol"/>
              </a:rPr>
              <a:t>       </a:t>
            </a:r>
            <a:r>
              <a:rPr lang="en-US" sz="2400" dirty="0" err="1" smtClean="0">
                <a:sym typeface="Symbol"/>
              </a:rPr>
              <a:t>subClassOf</a:t>
            </a:r>
            <a:r>
              <a:rPr lang="en-US" sz="2400" dirty="0" smtClean="0">
                <a:sym typeface="Symbol"/>
              </a:rPr>
              <a:t>(Y X)</a:t>
            </a:r>
            <a:endParaRPr lang="en-US" sz="2400" baseline="-25000" dirty="0" smtClean="0">
              <a:sym typeface="Symbo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3789040"/>
            <a:ext cx="6106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Problem: </a:t>
            </a:r>
            <a:r>
              <a:rPr lang="en-US" sz="2400" dirty="0" smtClean="0">
                <a:solidFill>
                  <a:srgbClr val="FF0000"/>
                </a:solidFill>
              </a:rPr>
              <a:t>ambiguity of labels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Merge </a:t>
            </a:r>
            <a:r>
              <a:rPr lang="en-US" sz="2400" dirty="0" smtClean="0"/>
              <a:t>labels of same class:</a:t>
            </a:r>
          </a:p>
          <a:p>
            <a:r>
              <a:rPr lang="en-US" sz="2400" dirty="0" smtClean="0"/>
              <a:t>  X </a:t>
            </a:r>
            <a:r>
              <a:rPr lang="en-US" sz="2400" dirty="0" smtClean="0">
                <a:solidFill>
                  <a:srgbClr val="0000FF"/>
                </a:solidFill>
              </a:rPr>
              <a:t>such as </a:t>
            </a:r>
            <a:r>
              <a:rPr lang="en-US" sz="2400" dirty="0" smtClean="0"/>
              <a:t>Y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and</a:t>
            </a:r>
            <a:r>
              <a:rPr lang="en-US" sz="2400" dirty="0" smtClean="0"/>
              <a:t> Y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/>
              </a:rPr>
              <a:t> </a:t>
            </a:r>
            <a:r>
              <a:rPr lang="en-US" sz="2400" dirty="0" smtClean="0"/>
              <a:t>same sense of X</a:t>
            </a:r>
          </a:p>
        </p:txBody>
      </p:sp>
    </p:spTree>
    <p:extLst>
      <p:ext uri="{BB962C8B-B14F-4D97-AF65-F5344CB8AC3E}">
        <p14:creationId xmlns:p14="http://schemas.microsoft.com/office/powerpoint/2010/main" val="38358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252536" y="0"/>
            <a:ext cx="9577064" cy="692696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Use query logs to refine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4275" y="620688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Pasca</a:t>
            </a:r>
            <a:r>
              <a:rPr lang="en-US" sz="1800" dirty="0" smtClean="0"/>
              <a:t> 2011]</a:t>
            </a:r>
            <a:endParaRPr lang="en-US" sz="1800" dirty="0"/>
          </a:p>
        </p:txBody>
      </p:sp>
      <p:sp>
        <p:nvSpPr>
          <p:cNvPr id="9" name="Textfeld 8"/>
          <p:cNvSpPr txBox="1"/>
          <p:nvPr/>
        </p:nvSpPr>
        <p:spPr>
          <a:xfrm>
            <a:off x="-36512" y="692696"/>
            <a:ext cx="91850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Input: </a:t>
            </a:r>
          </a:p>
          <a:p>
            <a:r>
              <a:rPr lang="en-US" sz="2400" dirty="0" smtClean="0"/>
              <a:t>    type(Y, 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), type(Y, X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), type(Y, X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), </a:t>
            </a:r>
            <a:r>
              <a:rPr lang="en-US" sz="2400" dirty="0" err="1" smtClean="0"/>
              <a:t>e.g</a:t>
            </a:r>
            <a:r>
              <a:rPr lang="en-US" sz="2400" dirty="0" smtClean="0"/>
              <a:t>, extracted from Web</a:t>
            </a:r>
          </a:p>
          <a:p>
            <a:endParaRPr lang="en-US" sz="2400" dirty="0" smtClean="0"/>
          </a:p>
          <a:p>
            <a:r>
              <a:rPr lang="en-US" sz="2400" dirty="0" smtClean="0"/>
              <a:t>Goal: rank candidate classes 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X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X</a:t>
            </a:r>
            <a:r>
              <a:rPr lang="en-US" sz="2400" baseline="-25000" dirty="0" smtClean="0"/>
              <a:t>3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58590" y="2991142"/>
            <a:ext cx="7766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H1: X and Y should co-occur frequently in queries</a:t>
            </a:r>
          </a:p>
          <a:p>
            <a:r>
              <a:rPr lang="en-US" sz="2400" dirty="0" smtClean="0">
                <a:sym typeface="Symbol"/>
              </a:rPr>
              <a:t>        </a:t>
            </a:r>
            <a:r>
              <a:rPr lang="en-US" sz="2400" dirty="0" smtClean="0"/>
              <a:t>score1(X) </a:t>
            </a:r>
            <a:r>
              <a:rPr lang="en-US" sz="2400" dirty="0" smtClean="0">
                <a:sym typeface="Symbol"/>
              </a:rPr>
              <a:t> </a:t>
            </a:r>
            <a:r>
              <a:rPr lang="en-US" sz="2400" dirty="0" err="1" smtClean="0">
                <a:sym typeface="Symbol"/>
              </a:rPr>
              <a:t>freq</a:t>
            </a:r>
            <a:r>
              <a:rPr lang="en-US" sz="2400" dirty="0" smtClean="0">
                <a:sym typeface="Symbol"/>
              </a:rPr>
              <a:t>(X,Y) * #</a:t>
            </a:r>
            <a:r>
              <a:rPr lang="en-US" sz="2400" dirty="0" err="1" smtClean="0">
                <a:sym typeface="Symbol"/>
              </a:rPr>
              <a:t>distinctPatterns</a:t>
            </a:r>
            <a:r>
              <a:rPr lang="en-US" sz="2400" dirty="0" smtClean="0">
                <a:sym typeface="Symbol"/>
              </a:rPr>
              <a:t>(X,Y)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107504" y="4158078"/>
            <a:ext cx="8390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H2: If Y is ambiguous, then users will query X Y:</a:t>
            </a:r>
          </a:p>
          <a:p>
            <a:r>
              <a:rPr lang="en-US" sz="2400" dirty="0" smtClean="0">
                <a:sym typeface="Symbol"/>
              </a:rPr>
              <a:t>        </a:t>
            </a:r>
            <a:r>
              <a:rPr lang="en-US" sz="2400" dirty="0" smtClean="0"/>
              <a:t>score2(X) </a:t>
            </a:r>
            <a:r>
              <a:rPr lang="en-US" sz="2400" dirty="0" smtClean="0">
                <a:sym typeface="Symbol"/>
              </a:rPr>
              <a:t> (</a:t>
            </a:r>
            <a:r>
              <a:rPr lang="en-US" sz="2400" baseline="-25000" dirty="0" err="1" smtClean="0">
                <a:sym typeface="Symbol"/>
              </a:rPr>
              <a:t>i</a:t>
            </a:r>
            <a:r>
              <a:rPr lang="en-US" sz="2400" baseline="-25000" dirty="0" smtClean="0">
                <a:sym typeface="Symbol"/>
              </a:rPr>
              <a:t>=1..N </a:t>
            </a:r>
            <a:r>
              <a:rPr lang="en-US" sz="2400" dirty="0" smtClean="0">
                <a:sym typeface="Symbol"/>
              </a:rPr>
              <a:t>term-score(</a:t>
            </a:r>
            <a:r>
              <a:rPr lang="en-US" sz="2400" dirty="0" err="1" smtClean="0">
                <a:sym typeface="Symbol"/>
              </a:rPr>
              <a:t>t</a:t>
            </a:r>
            <a:r>
              <a:rPr lang="en-US" sz="2400" baseline="-25000" dirty="0" err="1" smtClean="0">
                <a:sym typeface="Symbol"/>
              </a:rPr>
              <a:t>i</a:t>
            </a:r>
            <a:r>
              <a:rPr lang="en-US" sz="2400" dirty="0" err="1" smtClean="0">
                <a:sym typeface="Symbol"/>
              </a:rPr>
              <a:t>X</a:t>
            </a:r>
            <a:r>
              <a:rPr lang="en-US" sz="2400" dirty="0" smtClean="0">
                <a:sym typeface="Symbol"/>
              </a:rPr>
              <a:t>))</a:t>
            </a:r>
            <a:r>
              <a:rPr lang="en-US" sz="2400" baseline="30000" dirty="0" smtClean="0">
                <a:sym typeface="Symbol"/>
              </a:rPr>
              <a:t>1/N</a:t>
            </a:r>
          </a:p>
          <a:p>
            <a:r>
              <a:rPr lang="en-US" sz="2400" dirty="0" smtClean="0">
                <a:sym typeface="Symbol"/>
              </a:rPr>
              <a:t>      example query: "</a:t>
            </a:r>
            <a:r>
              <a:rPr lang="en-US" sz="2400" dirty="0" smtClean="0">
                <a:solidFill>
                  <a:srgbClr val="C00000"/>
                </a:solidFill>
                <a:sym typeface="Symbol"/>
              </a:rPr>
              <a:t>Michael Jordan computer scientist</a:t>
            </a:r>
            <a:r>
              <a:rPr lang="en-US" sz="2400" dirty="0" smtClean="0">
                <a:sym typeface="Symbol"/>
              </a:rPr>
              <a:t>"</a:t>
            </a:r>
            <a:endParaRPr lang="en-US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107504" y="5694347"/>
            <a:ext cx="8958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H3: If Y is ambiguous, then users will query first X, then X Y:</a:t>
            </a:r>
          </a:p>
          <a:p>
            <a:r>
              <a:rPr lang="en-US" sz="2400" dirty="0" smtClean="0">
                <a:sym typeface="Symbol"/>
              </a:rPr>
              <a:t>        </a:t>
            </a:r>
            <a:r>
              <a:rPr lang="en-US" sz="2400" dirty="0" smtClean="0"/>
              <a:t>score3(X) </a:t>
            </a:r>
            <a:r>
              <a:rPr lang="en-US" sz="2400" dirty="0" smtClean="0">
                <a:sym typeface="Symbol"/>
              </a:rPr>
              <a:t> (</a:t>
            </a:r>
            <a:r>
              <a:rPr lang="en-US" sz="2400" baseline="-25000" dirty="0" err="1" smtClean="0">
                <a:sym typeface="Symbol"/>
              </a:rPr>
              <a:t>i</a:t>
            </a:r>
            <a:r>
              <a:rPr lang="en-US" sz="2400" baseline="-25000" dirty="0" smtClean="0">
                <a:sym typeface="Symbol"/>
              </a:rPr>
              <a:t>=1..N </a:t>
            </a:r>
            <a:r>
              <a:rPr lang="en-US" sz="2400" dirty="0" smtClean="0">
                <a:sym typeface="Symbol"/>
              </a:rPr>
              <a:t>term-session-score(</a:t>
            </a:r>
            <a:r>
              <a:rPr lang="en-US" sz="2400" dirty="0" err="1" smtClean="0">
                <a:sym typeface="Symbol"/>
              </a:rPr>
              <a:t>t</a:t>
            </a:r>
            <a:r>
              <a:rPr lang="en-US" sz="2400" baseline="-25000" dirty="0" err="1" smtClean="0">
                <a:sym typeface="Symbol"/>
              </a:rPr>
              <a:t>i</a:t>
            </a:r>
            <a:r>
              <a:rPr lang="en-US" sz="2400" dirty="0" err="1" smtClean="0">
                <a:sym typeface="Symbol"/>
              </a:rPr>
              <a:t>X</a:t>
            </a:r>
            <a:r>
              <a:rPr lang="en-US" sz="2400" dirty="0" smtClean="0">
                <a:sym typeface="Symbol"/>
              </a:rPr>
              <a:t>))</a:t>
            </a:r>
            <a:r>
              <a:rPr lang="en-US" sz="2400" baseline="30000" dirty="0" smtClean="0">
                <a:sym typeface="Symbol"/>
              </a:rPr>
              <a:t>1/N</a:t>
            </a:r>
            <a:endParaRPr lang="en-US" sz="2400" dirty="0" smtClean="0">
              <a:sym typeface="Symbo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512" y="2391271"/>
            <a:ext cx="849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Combine the following scores to rank candidate classes:</a:t>
            </a:r>
          </a:p>
        </p:txBody>
      </p:sp>
    </p:spTree>
    <p:extLst>
      <p:ext uri="{BB962C8B-B14F-4D97-AF65-F5344CB8AC3E}">
        <p14:creationId xmlns:p14="http://schemas.microsoft.com/office/powerpoint/2010/main" val="14538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sz="4000" dirty="0" smtClean="0"/>
              <a:t>Take-Home Lessons</a:t>
            </a:r>
          </a:p>
        </p:txBody>
      </p:sp>
      <p:sp>
        <p:nvSpPr>
          <p:cNvPr id="8" name="Rectangle 25"/>
          <p:cNvSpPr/>
          <p:nvPr/>
        </p:nvSpPr>
        <p:spPr bwMode="auto">
          <a:xfrm>
            <a:off x="0" y="908720"/>
            <a:ext cx="9144000" cy="208823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899592" y="980728"/>
            <a:ext cx="441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Semantic classes for entities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899592" y="1409356"/>
            <a:ext cx="66992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&gt; 10 Mio. entities in 100,000's of classes</a:t>
            </a:r>
          </a:p>
          <a:p>
            <a:r>
              <a:rPr lang="en-US" sz="2000" dirty="0" smtClean="0"/>
              <a:t>backbone for other kinds of knowledge harvesting</a:t>
            </a:r>
          </a:p>
          <a:p>
            <a:r>
              <a:rPr lang="en-US" sz="2000" dirty="0" smtClean="0"/>
              <a:t>great mileage for semantic search</a:t>
            </a:r>
          </a:p>
          <a:p>
            <a:r>
              <a:rPr lang="en-US" sz="1800" dirty="0" smtClean="0"/>
              <a:t>e.g. politicians who are scientists, </a:t>
            </a:r>
          </a:p>
          <a:p>
            <a:r>
              <a:rPr lang="en-US" sz="1800" dirty="0" smtClean="0"/>
              <a:t>       French professors who founded Internet companies, …</a:t>
            </a:r>
          </a:p>
        </p:txBody>
      </p:sp>
      <p:pic>
        <p:nvPicPr>
          <p:cNvPr id="78854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876240" cy="1215430"/>
          </a:xfrm>
          <a:prstGeom prst="rect">
            <a:avLst/>
          </a:prstGeom>
          <a:noFill/>
        </p:spPr>
      </p:pic>
      <p:sp>
        <p:nvSpPr>
          <p:cNvPr id="12" name="Rectangle 25"/>
          <p:cNvSpPr/>
          <p:nvPr/>
        </p:nvSpPr>
        <p:spPr bwMode="auto">
          <a:xfrm>
            <a:off x="0" y="3140968"/>
            <a:ext cx="9144000" cy="129614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9592" y="3212976"/>
            <a:ext cx="2937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Variety of methods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899592" y="3641604"/>
            <a:ext cx="787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noun phrase analysis, random walks, extraction from tables, …</a:t>
            </a:r>
            <a:endParaRPr lang="en-US" sz="1800" dirty="0" smtClean="0"/>
          </a:p>
        </p:txBody>
      </p:sp>
      <p:pic>
        <p:nvPicPr>
          <p:cNvPr id="15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876240" cy="1215430"/>
          </a:xfrm>
          <a:prstGeom prst="rect">
            <a:avLst/>
          </a:prstGeom>
          <a:noFill/>
        </p:spPr>
      </p:pic>
      <p:sp>
        <p:nvSpPr>
          <p:cNvPr id="16" name="Rectangle 25"/>
          <p:cNvSpPr/>
          <p:nvPr/>
        </p:nvSpPr>
        <p:spPr bwMode="auto">
          <a:xfrm>
            <a:off x="0" y="4581128"/>
            <a:ext cx="9144000" cy="1296144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899592" y="4653136"/>
            <a:ext cx="411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Still room for improvement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592" y="5081764"/>
            <a:ext cx="4879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higher coverage, deeper in long tail, …</a:t>
            </a:r>
            <a:endParaRPr lang="en-US" sz="1800" dirty="0" smtClean="0"/>
          </a:p>
        </p:txBody>
      </p:sp>
      <p:pic>
        <p:nvPicPr>
          <p:cNvPr id="19" name="Picture 6" descr="http://amschlossstruenkede.beepworld.de/files/cast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1128"/>
            <a:ext cx="876240" cy="1215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8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9157445" cy="1061023"/>
          </a:xfrm>
        </p:spPr>
        <p:txBody>
          <a:bodyPr/>
          <a:lstStyle/>
          <a:p>
            <a:pPr defTabSz="893763" eaLnBrk="1" hangingPunct="1">
              <a:lnSpc>
                <a:spcPts val="4000"/>
              </a:lnSpc>
            </a:pPr>
            <a:r>
              <a:rPr lang="en-US" dirty="0" smtClean="0"/>
              <a:t>Open Problems and Grand Challenges</a:t>
            </a:r>
          </a:p>
        </p:txBody>
      </p:sp>
      <p:sp>
        <p:nvSpPr>
          <p:cNvPr id="4" name="Rectangle 25"/>
          <p:cNvSpPr/>
          <p:nvPr/>
        </p:nvSpPr>
        <p:spPr bwMode="auto">
          <a:xfrm>
            <a:off x="0" y="908720"/>
            <a:ext cx="9144000" cy="180020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26"/>
          <p:cNvSpPr/>
          <p:nvPr/>
        </p:nvSpPr>
        <p:spPr bwMode="auto">
          <a:xfrm>
            <a:off x="0" y="2780928"/>
            <a:ext cx="9144000" cy="121444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7"/>
          <p:cNvSpPr/>
          <p:nvPr/>
        </p:nvSpPr>
        <p:spPr bwMode="auto">
          <a:xfrm>
            <a:off x="0" y="4066812"/>
            <a:ext cx="9144000" cy="1000132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28"/>
          <p:cNvSpPr/>
          <p:nvPr/>
        </p:nvSpPr>
        <p:spPr bwMode="auto">
          <a:xfrm>
            <a:off x="0" y="5138382"/>
            <a:ext cx="9144000" cy="121444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899592" y="980728"/>
            <a:ext cx="7090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Wikipedia categories reloaded: larger coverage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857225" y="5209820"/>
            <a:ext cx="6421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Universal solution for taxonomy alignment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899592" y="4159340"/>
            <a:ext cx="6474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New name for known entity vs. new entity?</a:t>
            </a:r>
          </a:p>
        </p:txBody>
      </p:sp>
      <p:sp>
        <p:nvSpPr>
          <p:cNvPr id="14" name="TextBox 19"/>
          <p:cNvSpPr txBox="1"/>
          <p:nvPr/>
        </p:nvSpPr>
        <p:spPr>
          <a:xfrm>
            <a:off x="857224" y="2852366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Long tail of entities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899592" y="1409356"/>
            <a:ext cx="722184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comprehensive &amp; consistent </a:t>
            </a:r>
            <a:r>
              <a:rPr lang="en-US" sz="2000" dirty="0" err="1" smtClean="0"/>
              <a:t>rdf</a:t>
            </a:r>
            <a:r>
              <a:rPr lang="en-US" sz="2000" dirty="0" err="1"/>
              <a:t>:</a:t>
            </a:r>
            <a:r>
              <a:rPr lang="en-US" sz="2000" dirty="0" err="1" smtClean="0"/>
              <a:t>type</a:t>
            </a:r>
            <a:r>
              <a:rPr lang="en-US" sz="2000" dirty="0" smtClean="0"/>
              <a:t> and </a:t>
            </a:r>
            <a:r>
              <a:rPr lang="en-US" sz="2000" dirty="0" err="1" smtClean="0"/>
              <a:t>rdf:subClassOf</a:t>
            </a:r>
            <a:endParaRPr lang="en-US" sz="2000" dirty="0" smtClean="0"/>
          </a:p>
          <a:p>
            <a:r>
              <a:rPr lang="en-US" sz="2000" dirty="0" smtClean="0"/>
              <a:t>across Wikipedia and WordNet</a:t>
            </a:r>
          </a:p>
          <a:p>
            <a:r>
              <a:rPr lang="en-US" sz="1800" dirty="0" smtClean="0"/>
              <a:t>e.g. people lost at sea, ACM Fellow, </a:t>
            </a:r>
          </a:p>
          <a:p>
            <a:r>
              <a:rPr lang="en-US" sz="1800" dirty="0" smtClean="0"/>
              <a:t>      Jewish physicists emigrating from Germany to USA, …</a:t>
            </a:r>
          </a:p>
        </p:txBody>
      </p:sp>
      <p:sp>
        <p:nvSpPr>
          <p:cNvPr id="16" name="TextBox 21"/>
          <p:cNvSpPr txBox="1"/>
          <p:nvPr/>
        </p:nvSpPr>
        <p:spPr>
          <a:xfrm>
            <a:off x="899592" y="4591388"/>
            <a:ext cx="803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e.g. Lady Gaga vs. Radio Gaga vs. Stefani Joanne Angelina </a:t>
            </a:r>
            <a:r>
              <a:rPr lang="en-US" sz="1800" dirty="0" err="1" smtClean="0"/>
              <a:t>Germanotta</a:t>
            </a:r>
            <a:endParaRPr lang="en-US" sz="1800" dirty="0" smtClean="0"/>
          </a:p>
        </p:txBody>
      </p:sp>
      <p:sp>
        <p:nvSpPr>
          <p:cNvPr id="17" name="TextBox 22"/>
          <p:cNvSpPr txBox="1"/>
          <p:nvPr/>
        </p:nvSpPr>
        <p:spPr>
          <a:xfrm>
            <a:off x="857224" y="5638448"/>
            <a:ext cx="830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e.g. Wikipedia's, dmoz.org, baike.baidu.com, amazon, </a:t>
            </a:r>
            <a:r>
              <a:rPr lang="en-US" sz="1800" dirty="0" err="1" smtClean="0"/>
              <a:t>librarything</a:t>
            </a:r>
            <a:r>
              <a:rPr lang="en-US" sz="1800" dirty="0" smtClean="0"/>
              <a:t> tags, …</a:t>
            </a:r>
          </a:p>
        </p:txBody>
      </p:sp>
      <p:sp>
        <p:nvSpPr>
          <p:cNvPr id="19" name="TextBox 24"/>
          <p:cNvSpPr txBox="1"/>
          <p:nvPr/>
        </p:nvSpPr>
        <p:spPr>
          <a:xfrm>
            <a:off x="857224" y="3280994"/>
            <a:ext cx="80457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beyond Wikipedia: domain-specific entity catalogs</a:t>
            </a:r>
          </a:p>
          <a:p>
            <a:r>
              <a:rPr lang="en-US" sz="1800" dirty="0" smtClean="0"/>
              <a:t>e.g. music, books, book characters, electronic products, restaurants, …</a:t>
            </a:r>
          </a:p>
        </p:txBody>
      </p:sp>
      <p:pic>
        <p:nvPicPr>
          <p:cNvPr id="76802" name="Picture 2" descr="http://upload.wikimedia.org/wikipedia/en/thumb/e/ed/Nobel_Prize.png/220px-Nobel_Priz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239460"/>
            <a:ext cx="827584" cy="812537"/>
          </a:xfrm>
          <a:prstGeom prst="rect">
            <a:avLst/>
          </a:prstGeom>
          <a:noFill/>
        </p:spPr>
      </p:pic>
      <p:pic>
        <p:nvPicPr>
          <p:cNvPr id="76806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899592" cy="899592"/>
          </a:xfrm>
          <a:prstGeom prst="rect">
            <a:avLst/>
          </a:prstGeom>
          <a:noFill/>
        </p:spPr>
      </p:pic>
      <p:pic>
        <p:nvPicPr>
          <p:cNvPr id="20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35204"/>
            <a:ext cx="899592" cy="899592"/>
          </a:xfrm>
          <a:prstGeom prst="rect">
            <a:avLst/>
          </a:prstGeom>
          <a:noFill/>
        </p:spPr>
      </p:pic>
      <p:pic>
        <p:nvPicPr>
          <p:cNvPr id="21" name="Picture 6" descr="http://www.gekos.de/images/bilder/graduation_h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59340"/>
            <a:ext cx="899592" cy="899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4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2060848"/>
            <a:ext cx="864096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feld 14"/>
          <p:cNvSpPr txBox="1">
            <a:spLocks noChangeArrowheads="1"/>
          </p:cNvSpPr>
          <p:nvPr/>
        </p:nvSpPr>
        <p:spPr bwMode="auto">
          <a:xfrm>
            <a:off x="251520" y="119675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30"/>
          <p:cNvSpPr txBox="1"/>
          <p:nvPr/>
        </p:nvSpPr>
        <p:spPr>
          <a:xfrm>
            <a:off x="4831880" y="2420888"/>
            <a:ext cx="3988592" cy="2123658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  <a:sym typeface="Wingdings"/>
              </a:rPr>
              <a:t> Scope &amp; </a:t>
            </a:r>
            <a:r>
              <a:rPr lang="en-US" dirty="0" smtClean="0">
                <a:latin typeface="+mj-lt"/>
              </a:rPr>
              <a:t>Goal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Regex-based Extraction</a:t>
            </a:r>
            <a:endParaRPr lang="en-US" dirty="0" smtClean="0">
              <a:latin typeface="+mj-lt"/>
            </a:endParaRP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Pattern-based Harvesting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Consistency Reasoning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Probabilistic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Web-Table Methods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62588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 &amp; Results of the IE Challenge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0113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8855968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US" sz="4000" dirty="0" smtClean="0"/>
              <a:t>We focus on given binary relations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9512" y="3212976"/>
            <a:ext cx="765145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...find instances of these relations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hasAdvisor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JimGray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MikeHarrison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hasAdvisor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HectorGarcia</a:t>
            </a:r>
            <a:r>
              <a:rPr lang="en-US" dirty="0" smtClean="0">
                <a:solidFill>
                  <a:srgbClr val="0000FF"/>
                </a:solidFill>
              </a:rPr>
              <a:t>-Molina, </a:t>
            </a:r>
            <a:r>
              <a:rPr lang="en-US" dirty="0" err="1" smtClean="0">
                <a:solidFill>
                  <a:srgbClr val="0000FF"/>
                </a:solidFill>
              </a:rPr>
              <a:t>Gio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Wiederhold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hasAdvisor</a:t>
            </a:r>
            <a:r>
              <a:rPr lang="en-US" dirty="0" smtClean="0">
                <a:solidFill>
                  <a:srgbClr val="0000FF"/>
                </a:solidFill>
              </a:rPr>
              <a:t> (Susan Davidson, Hector Garcia-Molina)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graduatedAt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JimGray</a:t>
            </a:r>
            <a:r>
              <a:rPr lang="en-US" dirty="0" smtClean="0">
                <a:solidFill>
                  <a:srgbClr val="0000FF"/>
                </a:solidFill>
              </a:rPr>
              <a:t>, Berkeley)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graduatedAt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HectorGarcia</a:t>
            </a:r>
            <a:r>
              <a:rPr lang="en-US" dirty="0" smtClean="0">
                <a:solidFill>
                  <a:srgbClr val="0000FF"/>
                </a:solidFill>
              </a:rPr>
              <a:t>-Molina, Stanford)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hasWonPrize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JimGray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TuringAward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bornOn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 err="1" smtClean="0">
                <a:solidFill>
                  <a:srgbClr val="0000FF"/>
                </a:solidFill>
              </a:rPr>
              <a:t>JohnLennon</a:t>
            </a:r>
            <a:r>
              <a:rPr lang="en-US" dirty="0" smtClean="0">
                <a:solidFill>
                  <a:srgbClr val="0000FF"/>
                </a:solidFill>
              </a:rPr>
              <a:t>, 9-Oct-1940)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980728"/>
            <a:ext cx="580960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 binary relations with type signature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hasAdvisor</a:t>
            </a:r>
            <a:r>
              <a:rPr lang="en-US" dirty="0" smtClean="0">
                <a:solidFill>
                  <a:srgbClr val="0000FF"/>
                </a:solidFill>
              </a:rPr>
              <a:t>: Person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</a:t>
            </a:r>
            <a:r>
              <a:rPr lang="en-US" dirty="0" smtClean="0">
                <a:solidFill>
                  <a:srgbClr val="0000FF"/>
                </a:solidFill>
              </a:rPr>
              <a:t> Person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graduatedAt</a:t>
            </a:r>
            <a:r>
              <a:rPr lang="en-US" dirty="0" smtClean="0">
                <a:solidFill>
                  <a:srgbClr val="0000FF"/>
                </a:solidFill>
              </a:rPr>
              <a:t>: Person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</a:t>
            </a:r>
            <a:r>
              <a:rPr lang="en-US" dirty="0" smtClean="0">
                <a:solidFill>
                  <a:srgbClr val="0000FF"/>
                </a:solidFill>
              </a:rPr>
              <a:t> University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hasWonPrize</a:t>
            </a:r>
            <a:r>
              <a:rPr lang="en-US" dirty="0" smtClean="0">
                <a:solidFill>
                  <a:srgbClr val="0000FF"/>
                </a:solidFill>
              </a:rPr>
              <a:t>: Person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</a:t>
            </a:r>
            <a:r>
              <a:rPr lang="en-US" dirty="0" smtClean="0">
                <a:solidFill>
                  <a:srgbClr val="0000FF"/>
                </a:solidFill>
              </a:rPr>
              <a:t> Award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bornOn</a:t>
            </a:r>
            <a:r>
              <a:rPr lang="en-US" dirty="0" smtClean="0">
                <a:solidFill>
                  <a:srgbClr val="0000FF"/>
                </a:solidFill>
              </a:rPr>
              <a:t>: Person 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</a:t>
            </a:r>
            <a:r>
              <a:rPr lang="en-US" dirty="0" smtClean="0">
                <a:solidFill>
                  <a:srgbClr val="0000FF"/>
                </a:solidFill>
              </a:rPr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20760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Line 4"/>
          <p:cNvSpPr>
            <a:spLocks noChangeShapeType="1"/>
          </p:cNvSpPr>
          <p:nvPr/>
        </p:nvSpPr>
        <p:spPr bwMode="auto">
          <a:xfrm flipH="1" flipV="1">
            <a:off x="3276600" y="2420938"/>
            <a:ext cx="4319588" cy="2520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46" name="Line 61"/>
          <p:cNvSpPr>
            <a:spLocks noChangeShapeType="1"/>
          </p:cNvSpPr>
          <p:nvPr/>
        </p:nvSpPr>
        <p:spPr bwMode="auto">
          <a:xfrm flipH="1" flipV="1">
            <a:off x="6516688" y="3213100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74" name="Line 89"/>
          <p:cNvSpPr>
            <a:spLocks noChangeShapeType="1"/>
          </p:cNvSpPr>
          <p:nvPr/>
        </p:nvSpPr>
        <p:spPr bwMode="auto">
          <a:xfrm flipH="1" flipV="1">
            <a:off x="7380288" y="2781300"/>
            <a:ext cx="720725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07" name="Text Box 22"/>
          <p:cNvSpPr txBox="1">
            <a:spLocks noChangeArrowheads="1"/>
          </p:cNvSpPr>
          <p:nvPr/>
        </p:nvSpPr>
        <p:spPr bwMode="auto">
          <a:xfrm>
            <a:off x="6176170" y="3340100"/>
            <a:ext cx="12239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type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76" name="Text Box 91"/>
          <p:cNvSpPr txBox="1">
            <a:spLocks noChangeArrowheads="1"/>
          </p:cNvSpPr>
          <p:nvPr/>
        </p:nvSpPr>
        <p:spPr bwMode="auto">
          <a:xfrm>
            <a:off x="7317615" y="3106202"/>
            <a:ext cx="122396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type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4" name="Text Box 79"/>
          <p:cNvSpPr txBox="1">
            <a:spLocks noChangeArrowheads="1"/>
          </p:cNvSpPr>
          <p:nvPr/>
        </p:nvSpPr>
        <p:spPr bwMode="auto">
          <a:xfrm>
            <a:off x="3644107" y="2873268"/>
            <a:ext cx="122396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type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1991" name="Line 6"/>
          <p:cNvSpPr>
            <a:spLocks noChangeShapeType="1"/>
          </p:cNvSpPr>
          <p:nvPr/>
        </p:nvSpPr>
        <p:spPr bwMode="auto">
          <a:xfrm flipH="1" flipV="1">
            <a:off x="2654300" y="3141663"/>
            <a:ext cx="1439863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36" name="Text Box 51"/>
          <p:cNvSpPr txBox="1">
            <a:spLocks noChangeArrowheads="1"/>
          </p:cNvSpPr>
          <p:nvPr/>
        </p:nvSpPr>
        <p:spPr bwMode="auto">
          <a:xfrm>
            <a:off x="2411760" y="3340224"/>
            <a:ext cx="1296988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type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1986" name="Text Box 7"/>
          <p:cNvSpPr txBox="1">
            <a:spLocks noChangeArrowheads="1"/>
          </p:cNvSpPr>
          <p:nvPr/>
        </p:nvSpPr>
        <p:spPr bwMode="auto">
          <a:xfrm>
            <a:off x="0" y="6485274"/>
            <a:ext cx="481266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srgbClr val="002060"/>
                </a:solidFill>
                <a:latin typeface="+mj-lt"/>
                <a:hlinkClick r:id="rId3"/>
              </a:rPr>
              <a:t>http://www.mpi-inf.mpg.de/yago-naga/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25"/>
            <a:ext cx="8882063" cy="6207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/>
              <a:t>YAGO2 Knowledge Base</a:t>
            </a:r>
            <a:endParaRPr lang="en-US" sz="2000" dirty="0" smtClean="0"/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 flipV="1">
            <a:off x="7596188" y="3429000"/>
            <a:ext cx="431800" cy="1512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 flipH="1" flipV="1">
            <a:off x="4643438" y="2420938"/>
            <a:ext cx="2952750" cy="2520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4094163" y="3429000"/>
            <a:ext cx="143986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 sz="140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3878263" y="3500438"/>
            <a:ext cx="143986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 sz="140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3662363" y="3571875"/>
            <a:ext cx="143986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 sz="140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>
            <a:off x="4237038" y="620713"/>
            <a:ext cx="76200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Entity</a:t>
            </a:r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 flipV="1">
            <a:off x="3271838" y="981075"/>
            <a:ext cx="1325562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3935413" y="4894263"/>
            <a:ext cx="129698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Max_Planck</a:t>
            </a:r>
          </a:p>
        </p:txBody>
      </p:sp>
      <p:sp>
        <p:nvSpPr>
          <p:cNvPr id="41998" name="Text Box 13"/>
          <p:cNvSpPr txBox="1">
            <a:spLocks noChangeArrowheads="1"/>
          </p:cNvSpPr>
          <p:nvPr/>
        </p:nvSpPr>
        <p:spPr bwMode="auto">
          <a:xfrm>
            <a:off x="1547813" y="5302250"/>
            <a:ext cx="129698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Apr 23, 1858</a:t>
            </a: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2767013" y="1341438"/>
            <a:ext cx="93821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Person</a:t>
            </a:r>
          </a:p>
        </p:txBody>
      </p:sp>
      <p:sp>
        <p:nvSpPr>
          <p:cNvPr id="42000" name="Line 15"/>
          <p:cNvSpPr>
            <a:spLocks noChangeShapeType="1"/>
          </p:cNvSpPr>
          <p:nvPr/>
        </p:nvSpPr>
        <p:spPr bwMode="auto">
          <a:xfrm flipH="1" flipV="1">
            <a:off x="4740275" y="981075"/>
            <a:ext cx="1920875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01" name="Text Box 16"/>
          <p:cNvSpPr txBox="1">
            <a:spLocks noChangeArrowheads="1"/>
          </p:cNvSpPr>
          <p:nvPr/>
        </p:nvSpPr>
        <p:spPr bwMode="auto">
          <a:xfrm>
            <a:off x="6084888" y="2852738"/>
            <a:ext cx="67945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City</a:t>
            </a:r>
          </a:p>
        </p:txBody>
      </p:sp>
      <p:sp>
        <p:nvSpPr>
          <p:cNvPr id="42002" name="Text Box 17"/>
          <p:cNvSpPr txBox="1">
            <a:spLocks noChangeArrowheads="1"/>
          </p:cNvSpPr>
          <p:nvPr/>
        </p:nvSpPr>
        <p:spPr bwMode="auto">
          <a:xfrm>
            <a:off x="7812088" y="1989138"/>
            <a:ext cx="94456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Country</a:t>
            </a:r>
          </a:p>
        </p:txBody>
      </p:sp>
      <p:sp>
        <p:nvSpPr>
          <p:cNvPr id="42003" name="Text Box 18"/>
          <p:cNvSpPr txBox="1">
            <a:spLocks noChangeArrowheads="1"/>
          </p:cNvSpPr>
          <p:nvPr/>
        </p:nvSpPr>
        <p:spPr bwMode="auto">
          <a:xfrm>
            <a:off x="2051720" y="1700808"/>
            <a:ext cx="1289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05" name="Text Box 20"/>
          <p:cNvSpPr txBox="1">
            <a:spLocks noChangeArrowheads="1"/>
          </p:cNvSpPr>
          <p:nvPr/>
        </p:nvSpPr>
        <p:spPr bwMode="auto">
          <a:xfrm>
            <a:off x="6372225" y="1341438"/>
            <a:ext cx="99060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Location</a:t>
            </a:r>
          </a:p>
        </p:txBody>
      </p:sp>
      <p:sp>
        <p:nvSpPr>
          <p:cNvPr id="42008" name="Text Box 23"/>
          <p:cNvSpPr txBox="1">
            <a:spLocks noChangeArrowheads="1"/>
          </p:cNvSpPr>
          <p:nvPr/>
        </p:nvSpPr>
        <p:spPr bwMode="auto">
          <a:xfrm>
            <a:off x="5427662" y="1946547"/>
            <a:ext cx="12077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09" name="Line 24"/>
          <p:cNvSpPr>
            <a:spLocks noChangeShapeType="1"/>
          </p:cNvSpPr>
          <p:nvPr/>
        </p:nvSpPr>
        <p:spPr bwMode="auto">
          <a:xfrm flipH="1" flipV="1">
            <a:off x="6877050" y="1701800"/>
            <a:ext cx="503238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10" name="Line 25"/>
          <p:cNvSpPr>
            <a:spLocks noChangeShapeType="1"/>
          </p:cNvSpPr>
          <p:nvPr/>
        </p:nvSpPr>
        <p:spPr bwMode="auto">
          <a:xfrm flipH="1">
            <a:off x="2843213" y="5159375"/>
            <a:ext cx="1106487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11" name="Text Box 26"/>
          <p:cNvSpPr txBox="1">
            <a:spLocks noChangeArrowheads="1"/>
          </p:cNvSpPr>
          <p:nvPr/>
        </p:nvSpPr>
        <p:spPr bwMode="auto">
          <a:xfrm>
            <a:off x="2987675" y="5302250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bornOn</a:t>
            </a:r>
          </a:p>
        </p:txBody>
      </p:sp>
      <p:sp>
        <p:nvSpPr>
          <p:cNvPr id="42012" name="Text Box 27"/>
          <p:cNvSpPr txBox="1">
            <a:spLocks noChangeArrowheads="1"/>
          </p:cNvSpPr>
          <p:nvPr/>
        </p:nvSpPr>
        <p:spPr bwMode="auto">
          <a:xfrm>
            <a:off x="3132138" y="5949950"/>
            <a:ext cx="1030287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99CC"/>
                </a:solidFill>
                <a:latin typeface="+mj-lt"/>
              </a:rPr>
              <a:t>"Max Planck"</a:t>
            </a:r>
            <a:endParaRPr lang="en-US" sz="1400" dirty="0">
              <a:solidFill>
                <a:srgbClr val="0099CC"/>
              </a:solidFill>
              <a:latin typeface="+mj-lt"/>
            </a:endParaRPr>
          </a:p>
        </p:txBody>
      </p:sp>
      <p:sp>
        <p:nvSpPr>
          <p:cNvPr id="42013" name="Line 28"/>
          <p:cNvSpPr>
            <a:spLocks noChangeShapeType="1"/>
          </p:cNvSpPr>
          <p:nvPr/>
        </p:nvSpPr>
        <p:spPr bwMode="auto">
          <a:xfrm flipV="1">
            <a:off x="3708400" y="5254625"/>
            <a:ext cx="371475" cy="695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14" name="Text Box 29"/>
          <p:cNvSpPr txBox="1">
            <a:spLocks noChangeArrowheads="1"/>
          </p:cNvSpPr>
          <p:nvPr/>
        </p:nvSpPr>
        <p:spPr bwMode="auto">
          <a:xfrm>
            <a:off x="3851275" y="5591040"/>
            <a:ext cx="75406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1400" smtClean="0">
                <a:solidFill>
                  <a:prstClr val="black"/>
                </a:solidFill>
                <a:latin typeface="+mj-lt"/>
              </a:rPr>
              <a:t>means</a:t>
            </a:r>
            <a:endParaRPr lang="en-US" sz="140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16" name="Line 31"/>
          <p:cNvSpPr>
            <a:spLocks noChangeShapeType="1"/>
          </p:cNvSpPr>
          <p:nvPr/>
        </p:nvSpPr>
        <p:spPr bwMode="auto">
          <a:xfrm flipH="1" flipV="1">
            <a:off x="4765675" y="5230813"/>
            <a:ext cx="22225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17" name="Text Box 32"/>
          <p:cNvSpPr txBox="1">
            <a:spLocks noChangeArrowheads="1"/>
          </p:cNvSpPr>
          <p:nvPr/>
        </p:nvSpPr>
        <p:spPr bwMode="auto">
          <a:xfrm>
            <a:off x="1619250" y="4797425"/>
            <a:ext cx="1223963" cy="307777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Oct 4, 1947</a:t>
            </a:r>
          </a:p>
        </p:txBody>
      </p:sp>
      <p:sp>
        <p:nvSpPr>
          <p:cNvPr id="42018" name="Line 33"/>
          <p:cNvSpPr>
            <a:spLocks noChangeShapeType="1"/>
          </p:cNvSpPr>
          <p:nvPr/>
        </p:nvSpPr>
        <p:spPr bwMode="auto">
          <a:xfrm flipH="1" flipV="1">
            <a:off x="2843213" y="5013325"/>
            <a:ext cx="1106487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19" name="Text Box 34"/>
          <p:cNvSpPr txBox="1">
            <a:spLocks noChangeArrowheads="1"/>
          </p:cNvSpPr>
          <p:nvPr/>
        </p:nvSpPr>
        <p:spPr bwMode="auto">
          <a:xfrm>
            <a:off x="2916238" y="4725988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diedOn</a:t>
            </a:r>
          </a:p>
        </p:txBody>
      </p:sp>
      <p:sp>
        <p:nvSpPr>
          <p:cNvPr id="42020" name="Text Box 35"/>
          <p:cNvSpPr txBox="1">
            <a:spLocks noChangeArrowheads="1"/>
          </p:cNvSpPr>
          <p:nvPr/>
        </p:nvSpPr>
        <p:spPr bwMode="auto">
          <a:xfrm>
            <a:off x="6084888" y="3860800"/>
            <a:ext cx="720725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Kiel</a:t>
            </a:r>
          </a:p>
        </p:txBody>
      </p:sp>
      <p:sp>
        <p:nvSpPr>
          <p:cNvPr id="42021" name="Line 36"/>
          <p:cNvSpPr>
            <a:spLocks noChangeShapeType="1"/>
          </p:cNvSpPr>
          <p:nvPr/>
        </p:nvSpPr>
        <p:spPr bwMode="auto">
          <a:xfrm flipV="1">
            <a:off x="4932363" y="4221163"/>
            <a:ext cx="1223962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22" name="Text Box 37"/>
          <p:cNvSpPr txBox="1">
            <a:spLocks noChangeArrowheads="1"/>
          </p:cNvSpPr>
          <p:nvPr/>
        </p:nvSpPr>
        <p:spPr bwMode="auto">
          <a:xfrm>
            <a:off x="5148263" y="4149725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bornIn</a:t>
            </a:r>
          </a:p>
        </p:txBody>
      </p:sp>
      <p:sp>
        <p:nvSpPr>
          <p:cNvPr id="42023" name="Text Box 38"/>
          <p:cNvSpPr txBox="1">
            <a:spLocks noChangeArrowheads="1"/>
          </p:cNvSpPr>
          <p:nvPr/>
        </p:nvSpPr>
        <p:spPr bwMode="auto">
          <a:xfrm>
            <a:off x="1357313" y="4221163"/>
            <a:ext cx="122555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Nobel Prize</a:t>
            </a:r>
          </a:p>
        </p:txBody>
      </p:sp>
      <p:sp>
        <p:nvSpPr>
          <p:cNvPr id="42024" name="Text Box 39"/>
          <p:cNvSpPr txBox="1">
            <a:spLocks noChangeArrowheads="1"/>
          </p:cNvSpPr>
          <p:nvPr/>
        </p:nvSpPr>
        <p:spPr bwMode="auto">
          <a:xfrm>
            <a:off x="3446463" y="3643313"/>
            <a:ext cx="143986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Erwin_Planck</a:t>
            </a:r>
          </a:p>
        </p:txBody>
      </p:sp>
      <p:sp>
        <p:nvSpPr>
          <p:cNvPr id="42025" name="Line 40"/>
          <p:cNvSpPr>
            <a:spLocks noChangeShapeType="1"/>
          </p:cNvSpPr>
          <p:nvPr/>
        </p:nvSpPr>
        <p:spPr bwMode="auto">
          <a:xfrm flipV="1">
            <a:off x="4622800" y="3933825"/>
            <a:ext cx="334963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26" name="Line 41"/>
          <p:cNvSpPr>
            <a:spLocks noChangeShapeType="1"/>
          </p:cNvSpPr>
          <p:nvPr/>
        </p:nvSpPr>
        <p:spPr bwMode="auto">
          <a:xfrm flipH="1" flipV="1">
            <a:off x="4597400" y="4005263"/>
            <a:ext cx="23813" cy="865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27" name="Line 42"/>
          <p:cNvSpPr>
            <a:spLocks noChangeShapeType="1"/>
          </p:cNvSpPr>
          <p:nvPr/>
        </p:nvSpPr>
        <p:spPr bwMode="auto">
          <a:xfrm flipV="1">
            <a:off x="4622800" y="3862388"/>
            <a:ext cx="623888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28" name="Line 43"/>
          <p:cNvSpPr>
            <a:spLocks noChangeShapeType="1"/>
          </p:cNvSpPr>
          <p:nvPr/>
        </p:nvSpPr>
        <p:spPr bwMode="auto">
          <a:xfrm flipV="1">
            <a:off x="4670425" y="3789363"/>
            <a:ext cx="792163" cy="1081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29" name="Text Box 44"/>
          <p:cNvSpPr txBox="1">
            <a:spLocks noChangeArrowheads="1"/>
          </p:cNvSpPr>
          <p:nvPr/>
        </p:nvSpPr>
        <p:spPr bwMode="auto">
          <a:xfrm>
            <a:off x="3733800" y="4078288"/>
            <a:ext cx="1017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fatherOf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30" name="Line 45"/>
          <p:cNvSpPr>
            <a:spLocks noChangeShapeType="1"/>
          </p:cNvSpPr>
          <p:nvPr/>
        </p:nvSpPr>
        <p:spPr bwMode="auto">
          <a:xfrm flipH="1" flipV="1">
            <a:off x="2581275" y="4367213"/>
            <a:ext cx="1414463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31" name="Text Box 46"/>
          <p:cNvSpPr txBox="1">
            <a:spLocks noChangeArrowheads="1"/>
          </p:cNvSpPr>
          <p:nvPr/>
        </p:nvSpPr>
        <p:spPr bwMode="auto">
          <a:xfrm>
            <a:off x="2771775" y="4221163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hasWon</a:t>
            </a:r>
          </a:p>
        </p:txBody>
      </p:sp>
      <p:sp>
        <p:nvSpPr>
          <p:cNvPr id="42032" name="Text Box 47"/>
          <p:cNvSpPr txBox="1">
            <a:spLocks noChangeArrowheads="1"/>
          </p:cNvSpPr>
          <p:nvPr/>
        </p:nvSpPr>
        <p:spPr bwMode="auto">
          <a:xfrm>
            <a:off x="2581275" y="2060575"/>
            <a:ext cx="1008063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Scientist</a:t>
            </a:r>
          </a:p>
        </p:txBody>
      </p:sp>
      <p:sp>
        <p:nvSpPr>
          <p:cNvPr id="42033" name="Text Box 48"/>
          <p:cNvSpPr txBox="1">
            <a:spLocks noChangeArrowheads="1"/>
          </p:cNvSpPr>
          <p:nvPr/>
        </p:nvSpPr>
        <p:spPr bwMode="auto">
          <a:xfrm>
            <a:off x="4716463" y="5518150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means</a:t>
            </a:r>
          </a:p>
        </p:txBody>
      </p:sp>
      <p:sp>
        <p:nvSpPr>
          <p:cNvPr id="42034" name="Text Box 49"/>
          <p:cNvSpPr txBox="1">
            <a:spLocks noChangeArrowheads="1"/>
          </p:cNvSpPr>
          <p:nvPr/>
        </p:nvSpPr>
        <p:spPr bwMode="auto">
          <a:xfrm>
            <a:off x="4478338" y="5949950"/>
            <a:ext cx="158432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99CC"/>
                </a:solidFill>
                <a:latin typeface="+mj-lt"/>
              </a:rPr>
              <a:t>"Max </a:t>
            </a:r>
            <a:r>
              <a:rPr lang="en-US" sz="1400" dirty="0">
                <a:solidFill>
                  <a:srgbClr val="0099CC"/>
                </a:solidFill>
                <a:latin typeface="+mj-lt"/>
              </a:rPr>
              <a:t>Karl Ernst Ludwig </a:t>
            </a:r>
            <a:r>
              <a:rPr lang="en-US" sz="1400" dirty="0" smtClean="0">
                <a:solidFill>
                  <a:srgbClr val="0099CC"/>
                </a:solidFill>
                <a:latin typeface="+mj-lt"/>
              </a:rPr>
              <a:t>Planck"</a:t>
            </a:r>
            <a:endParaRPr lang="en-US" sz="1400" dirty="0">
              <a:solidFill>
                <a:srgbClr val="0099CC"/>
              </a:solidFill>
              <a:latin typeface="+mj-lt"/>
            </a:endParaRPr>
          </a:p>
        </p:txBody>
      </p:sp>
      <p:sp>
        <p:nvSpPr>
          <p:cNvPr id="42035" name="Text Box 50"/>
          <p:cNvSpPr txBox="1">
            <a:spLocks noChangeArrowheads="1"/>
          </p:cNvSpPr>
          <p:nvPr/>
        </p:nvSpPr>
        <p:spPr bwMode="auto">
          <a:xfrm>
            <a:off x="2292350" y="2781300"/>
            <a:ext cx="1008063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Physicist</a:t>
            </a:r>
          </a:p>
        </p:txBody>
      </p:sp>
      <p:sp>
        <p:nvSpPr>
          <p:cNvPr id="42038" name="Line 53"/>
          <p:cNvSpPr>
            <a:spLocks noChangeShapeType="1"/>
          </p:cNvSpPr>
          <p:nvPr/>
        </p:nvSpPr>
        <p:spPr bwMode="auto">
          <a:xfrm flipV="1">
            <a:off x="3157538" y="1700213"/>
            <a:ext cx="119062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39" name="Line 54"/>
          <p:cNvSpPr>
            <a:spLocks noChangeShapeType="1"/>
          </p:cNvSpPr>
          <p:nvPr/>
        </p:nvSpPr>
        <p:spPr bwMode="auto">
          <a:xfrm flipV="1">
            <a:off x="3013074" y="2380456"/>
            <a:ext cx="117475" cy="4008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40" name="Text Box 55"/>
          <p:cNvSpPr txBox="1">
            <a:spLocks noChangeArrowheads="1"/>
          </p:cNvSpPr>
          <p:nvPr/>
        </p:nvSpPr>
        <p:spPr bwMode="auto">
          <a:xfrm>
            <a:off x="996950" y="2636838"/>
            <a:ext cx="107950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8000"/>
                </a:solidFill>
                <a:latin typeface="+mj-lt"/>
              </a:rPr>
              <a:t>Biologist</a:t>
            </a:r>
          </a:p>
        </p:txBody>
      </p:sp>
      <p:sp>
        <p:nvSpPr>
          <p:cNvPr id="42042" name="Text Box 57"/>
          <p:cNvSpPr txBox="1">
            <a:spLocks noChangeArrowheads="1"/>
          </p:cNvSpPr>
          <p:nvPr/>
        </p:nvSpPr>
        <p:spPr bwMode="auto">
          <a:xfrm>
            <a:off x="1187624" y="2113111"/>
            <a:ext cx="1263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43" name="Text Box 58"/>
          <p:cNvSpPr txBox="1">
            <a:spLocks noChangeArrowheads="1"/>
          </p:cNvSpPr>
          <p:nvPr/>
        </p:nvSpPr>
        <p:spPr bwMode="auto">
          <a:xfrm>
            <a:off x="7988300" y="3068638"/>
            <a:ext cx="1081088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de-DE" sz="1400">
                <a:solidFill>
                  <a:srgbClr val="0000CC"/>
                </a:solidFill>
                <a:latin typeface="+mj-lt"/>
              </a:rPr>
              <a:t>Germany</a:t>
            </a:r>
            <a:endParaRPr lang="en-US" sz="140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2044" name="Text Box 59"/>
          <p:cNvSpPr txBox="1">
            <a:spLocks noChangeArrowheads="1"/>
          </p:cNvSpPr>
          <p:nvPr/>
        </p:nvSpPr>
        <p:spPr bwMode="auto">
          <a:xfrm>
            <a:off x="4140200" y="2060575"/>
            <a:ext cx="107950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de-DE" sz="1400">
                <a:solidFill>
                  <a:srgbClr val="008000"/>
                </a:solidFill>
                <a:latin typeface="+mj-lt"/>
              </a:rPr>
              <a:t>Politician</a:t>
            </a:r>
            <a:endParaRPr lang="en-US" sz="140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045" name="Text Box 60"/>
          <p:cNvSpPr txBox="1">
            <a:spLocks noChangeArrowheads="1"/>
          </p:cNvSpPr>
          <p:nvPr/>
        </p:nvSpPr>
        <p:spPr bwMode="auto">
          <a:xfrm>
            <a:off x="6443663" y="4941888"/>
            <a:ext cx="151288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de-DE" sz="1400">
                <a:solidFill>
                  <a:srgbClr val="0000CC"/>
                </a:solidFill>
                <a:latin typeface="+mj-lt"/>
              </a:rPr>
              <a:t>Angela Merkel</a:t>
            </a:r>
            <a:endParaRPr lang="en-US" sz="140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2047" name="Text Box 62"/>
          <p:cNvSpPr txBox="1">
            <a:spLocks noChangeArrowheads="1"/>
          </p:cNvSpPr>
          <p:nvPr/>
        </p:nvSpPr>
        <p:spPr bwMode="auto">
          <a:xfrm>
            <a:off x="7991475" y="3860800"/>
            <a:ext cx="115252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de-DE" sz="1400">
                <a:solidFill>
                  <a:srgbClr val="0000CC"/>
                </a:solidFill>
                <a:latin typeface="+mj-lt"/>
              </a:rPr>
              <a:t>Schleswig-Holstein</a:t>
            </a:r>
            <a:endParaRPr lang="en-US" sz="140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42048" name="Text Box 63"/>
          <p:cNvSpPr txBox="1">
            <a:spLocks noChangeArrowheads="1"/>
          </p:cNvSpPr>
          <p:nvPr/>
        </p:nvSpPr>
        <p:spPr bwMode="auto">
          <a:xfrm>
            <a:off x="7019925" y="2420938"/>
            <a:ext cx="67945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de-DE" sz="1400">
                <a:solidFill>
                  <a:srgbClr val="008000"/>
                </a:solidFill>
                <a:latin typeface="+mj-lt"/>
              </a:rPr>
              <a:t>State</a:t>
            </a:r>
            <a:endParaRPr lang="en-US" sz="140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049" name="Text Box 64"/>
          <p:cNvSpPr txBox="1">
            <a:spLocks noChangeArrowheads="1"/>
          </p:cNvSpPr>
          <p:nvPr/>
        </p:nvSpPr>
        <p:spPr bwMode="auto">
          <a:xfrm>
            <a:off x="7451725" y="5949950"/>
            <a:ext cx="1008063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0099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99CC"/>
                </a:solidFill>
                <a:latin typeface="+mj-lt"/>
              </a:rPr>
              <a:t>"Angela </a:t>
            </a:r>
            <a:r>
              <a:rPr lang="en-US" sz="1400" dirty="0">
                <a:solidFill>
                  <a:srgbClr val="0099CC"/>
                </a:solidFill>
                <a:latin typeface="+mj-lt"/>
              </a:rPr>
              <a:t>Dorothea </a:t>
            </a:r>
            <a:r>
              <a:rPr lang="en-US" sz="1400" dirty="0" smtClean="0">
                <a:solidFill>
                  <a:srgbClr val="0099CC"/>
                </a:solidFill>
                <a:latin typeface="+mj-lt"/>
              </a:rPr>
              <a:t>Merkel"</a:t>
            </a:r>
            <a:endParaRPr lang="en-US" sz="1400" dirty="0">
              <a:solidFill>
                <a:srgbClr val="0099CC"/>
              </a:solidFill>
              <a:latin typeface="+mj-lt"/>
            </a:endParaRPr>
          </a:p>
        </p:txBody>
      </p:sp>
      <p:sp>
        <p:nvSpPr>
          <p:cNvPr id="42050" name="Text Box 65"/>
          <p:cNvSpPr txBox="1">
            <a:spLocks noChangeArrowheads="1"/>
          </p:cNvSpPr>
          <p:nvPr/>
        </p:nvSpPr>
        <p:spPr bwMode="auto">
          <a:xfrm>
            <a:off x="996950" y="3646488"/>
            <a:ext cx="1368425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Oct 23, 1944</a:t>
            </a:r>
          </a:p>
        </p:txBody>
      </p:sp>
      <p:sp>
        <p:nvSpPr>
          <p:cNvPr id="42051" name="Line 66"/>
          <p:cNvSpPr>
            <a:spLocks noChangeShapeType="1"/>
          </p:cNvSpPr>
          <p:nvPr/>
        </p:nvSpPr>
        <p:spPr bwMode="auto">
          <a:xfrm flipH="1">
            <a:off x="2365375" y="3789363"/>
            <a:ext cx="1081088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52" name="Text Box 67"/>
          <p:cNvSpPr txBox="1">
            <a:spLocks noChangeArrowheads="1"/>
          </p:cNvSpPr>
          <p:nvPr/>
        </p:nvSpPr>
        <p:spPr bwMode="auto">
          <a:xfrm>
            <a:off x="2365375" y="3789363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diedOn</a:t>
            </a:r>
          </a:p>
        </p:txBody>
      </p:sp>
      <p:sp>
        <p:nvSpPr>
          <p:cNvPr id="42053" name="Text Box 68"/>
          <p:cNvSpPr txBox="1">
            <a:spLocks noChangeArrowheads="1"/>
          </p:cNvSpPr>
          <p:nvPr/>
        </p:nvSpPr>
        <p:spPr bwMode="auto">
          <a:xfrm>
            <a:off x="349250" y="1341438"/>
            <a:ext cx="1368425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de-DE" sz="1400">
                <a:solidFill>
                  <a:srgbClr val="008000"/>
                </a:solidFill>
                <a:latin typeface="+mj-lt"/>
              </a:rPr>
              <a:t>Organization</a:t>
            </a:r>
            <a:endParaRPr lang="en-US" sz="140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2054" name="Line 69"/>
          <p:cNvSpPr>
            <a:spLocks noChangeShapeType="1"/>
          </p:cNvSpPr>
          <p:nvPr/>
        </p:nvSpPr>
        <p:spPr bwMode="auto">
          <a:xfrm flipV="1">
            <a:off x="1357313" y="909638"/>
            <a:ext cx="28797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55" name="Text Box 70"/>
          <p:cNvSpPr txBox="1">
            <a:spLocks noChangeArrowheads="1"/>
          </p:cNvSpPr>
          <p:nvPr/>
        </p:nvSpPr>
        <p:spPr bwMode="auto">
          <a:xfrm>
            <a:off x="1311300" y="908720"/>
            <a:ext cx="146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56" name="Text Box 71"/>
          <p:cNvSpPr txBox="1">
            <a:spLocks noChangeArrowheads="1"/>
          </p:cNvSpPr>
          <p:nvPr/>
        </p:nvSpPr>
        <p:spPr bwMode="auto">
          <a:xfrm>
            <a:off x="107950" y="4870450"/>
            <a:ext cx="129698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CC"/>
                </a:solidFill>
                <a:latin typeface="+mj-lt"/>
              </a:rPr>
              <a:t>Max_Planck Society</a:t>
            </a:r>
          </a:p>
        </p:txBody>
      </p:sp>
      <p:sp>
        <p:nvSpPr>
          <p:cNvPr id="42057" name="Line 72"/>
          <p:cNvSpPr>
            <a:spLocks noChangeShapeType="1"/>
          </p:cNvSpPr>
          <p:nvPr/>
        </p:nvSpPr>
        <p:spPr bwMode="auto">
          <a:xfrm flipV="1">
            <a:off x="395288" y="1701800"/>
            <a:ext cx="431800" cy="3167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58" name="Text Box 73"/>
          <p:cNvSpPr txBox="1">
            <a:spLocks noChangeArrowheads="1"/>
          </p:cNvSpPr>
          <p:nvPr/>
        </p:nvSpPr>
        <p:spPr bwMode="auto">
          <a:xfrm>
            <a:off x="-36512" y="4077072"/>
            <a:ext cx="129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type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59" name="Line 74"/>
          <p:cNvSpPr>
            <a:spLocks noChangeShapeType="1"/>
          </p:cNvSpPr>
          <p:nvPr/>
        </p:nvSpPr>
        <p:spPr bwMode="auto">
          <a:xfrm flipH="1" flipV="1">
            <a:off x="395288" y="5445125"/>
            <a:ext cx="222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0" name="Line 75"/>
          <p:cNvSpPr>
            <a:spLocks noChangeShapeType="1"/>
          </p:cNvSpPr>
          <p:nvPr/>
        </p:nvSpPr>
        <p:spPr bwMode="auto">
          <a:xfrm>
            <a:off x="395288" y="6165850"/>
            <a:ext cx="2736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1" name="Text Box 76"/>
          <p:cNvSpPr txBox="1">
            <a:spLocks noChangeArrowheads="1"/>
          </p:cNvSpPr>
          <p:nvPr/>
        </p:nvSpPr>
        <p:spPr bwMode="auto">
          <a:xfrm>
            <a:off x="1835150" y="5878513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means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2" name="Line 77"/>
          <p:cNvSpPr>
            <a:spLocks noChangeShapeType="1"/>
          </p:cNvSpPr>
          <p:nvPr/>
        </p:nvSpPr>
        <p:spPr bwMode="auto">
          <a:xfrm flipH="1" flipV="1">
            <a:off x="7235825" y="1701800"/>
            <a:ext cx="936625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3" name="Text Box 78"/>
          <p:cNvSpPr txBox="1">
            <a:spLocks noChangeArrowheads="1"/>
          </p:cNvSpPr>
          <p:nvPr/>
        </p:nvSpPr>
        <p:spPr bwMode="auto">
          <a:xfrm>
            <a:off x="4716016" y="2692152"/>
            <a:ext cx="12239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type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5" name="Text Box 80"/>
          <p:cNvSpPr txBox="1">
            <a:spLocks noChangeArrowheads="1"/>
          </p:cNvSpPr>
          <p:nvPr/>
        </p:nvSpPr>
        <p:spPr bwMode="auto">
          <a:xfrm>
            <a:off x="7504069" y="1483618"/>
            <a:ext cx="1243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7" name="Line 82"/>
          <p:cNvSpPr>
            <a:spLocks noChangeShapeType="1"/>
          </p:cNvSpPr>
          <p:nvPr/>
        </p:nvSpPr>
        <p:spPr bwMode="auto">
          <a:xfrm flipV="1">
            <a:off x="7785100" y="5302250"/>
            <a:ext cx="158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8" name="Text Box 83"/>
          <p:cNvSpPr txBox="1">
            <a:spLocks noChangeArrowheads="1"/>
          </p:cNvSpPr>
          <p:nvPr/>
        </p:nvSpPr>
        <p:spPr bwMode="auto">
          <a:xfrm>
            <a:off x="7786688" y="5518150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means</a:t>
            </a:r>
          </a:p>
        </p:txBody>
      </p:sp>
      <p:sp>
        <p:nvSpPr>
          <p:cNvPr id="42069" name="Text Box 84"/>
          <p:cNvSpPr txBox="1">
            <a:spLocks noChangeArrowheads="1"/>
          </p:cNvSpPr>
          <p:nvPr/>
        </p:nvSpPr>
        <p:spPr bwMode="auto">
          <a:xfrm>
            <a:off x="6324600" y="5949950"/>
            <a:ext cx="100806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99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99CC"/>
                </a:solidFill>
                <a:latin typeface="+mj-lt"/>
              </a:rPr>
              <a:t>"Angela Merkel"</a:t>
            </a:r>
            <a:endParaRPr lang="en-US" sz="1400" dirty="0">
              <a:solidFill>
                <a:srgbClr val="0099CC"/>
              </a:solidFill>
              <a:latin typeface="+mj-lt"/>
            </a:endParaRPr>
          </a:p>
        </p:txBody>
      </p:sp>
      <p:sp>
        <p:nvSpPr>
          <p:cNvPr id="42070" name="Line 85"/>
          <p:cNvSpPr>
            <a:spLocks noChangeShapeType="1"/>
          </p:cNvSpPr>
          <p:nvPr/>
        </p:nvSpPr>
        <p:spPr bwMode="auto">
          <a:xfrm flipV="1">
            <a:off x="6657975" y="5302250"/>
            <a:ext cx="158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71" name="Text Box 86"/>
          <p:cNvSpPr txBox="1">
            <a:spLocks noChangeArrowheads="1"/>
          </p:cNvSpPr>
          <p:nvPr/>
        </p:nvSpPr>
        <p:spPr bwMode="auto">
          <a:xfrm>
            <a:off x="6659563" y="5518150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means</a:t>
            </a:r>
          </a:p>
        </p:txBody>
      </p:sp>
      <p:sp>
        <p:nvSpPr>
          <p:cNvPr id="42072" name="Text Box 87"/>
          <p:cNvSpPr txBox="1">
            <a:spLocks noChangeArrowheads="1"/>
          </p:cNvSpPr>
          <p:nvPr/>
        </p:nvSpPr>
        <p:spPr bwMode="auto">
          <a:xfrm>
            <a:off x="7596188" y="4510088"/>
            <a:ext cx="1296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 citizenOf</a:t>
            </a:r>
          </a:p>
        </p:txBody>
      </p:sp>
      <p:sp>
        <p:nvSpPr>
          <p:cNvPr id="42073" name="Line 88"/>
          <p:cNvSpPr>
            <a:spLocks noChangeShapeType="1"/>
          </p:cNvSpPr>
          <p:nvPr/>
        </p:nvSpPr>
        <p:spPr bwMode="auto">
          <a:xfrm flipH="1" flipV="1">
            <a:off x="8243888" y="2349500"/>
            <a:ext cx="0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77" name="Line 92"/>
          <p:cNvSpPr>
            <a:spLocks noChangeShapeType="1"/>
          </p:cNvSpPr>
          <p:nvPr/>
        </p:nvSpPr>
        <p:spPr bwMode="auto">
          <a:xfrm flipH="1" flipV="1">
            <a:off x="8243888" y="3429000"/>
            <a:ext cx="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78" name="Line 93"/>
          <p:cNvSpPr>
            <a:spLocks noChangeShapeType="1"/>
          </p:cNvSpPr>
          <p:nvPr/>
        </p:nvSpPr>
        <p:spPr bwMode="auto">
          <a:xfrm rot="5400000" flipH="1" flipV="1">
            <a:off x="7416007" y="3466306"/>
            <a:ext cx="0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79" name="Text Box 94"/>
          <p:cNvSpPr txBox="1">
            <a:spLocks noChangeArrowheads="1"/>
          </p:cNvSpPr>
          <p:nvPr/>
        </p:nvSpPr>
        <p:spPr bwMode="auto">
          <a:xfrm>
            <a:off x="6804025" y="3789363"/>
            <a:ext cx="1223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locatedIn</a:t>
            </a:r>
          </a:p>
        </p:txBody>
      </p:sp>
      <p:sp>
        <p:nvSpPr>
          <p:cNvPr id="42080" name="Text Box 95"/>
          <p:cNvSpPr txBox="1">
            <a:spLocks noChangeArrowheads="1"/>
          </p:cNvSpPr>
          <p:nvPr/>
        </p:nvSpPr>
        <p:spPr bwMode="auto">
          <a:xfrm>
            <a:off x="8172450" y="3502025"/>
            <a:ext cx="1223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prstClr val="black"/>
                </a:solidFill>
                <a:latin typeface="+mj-lt"/>
              </a:rPr>
              <a:t> locatedIn</a:t>
            </a:r>
          </a:p>
        </p:txBody>
      </p:sp>
      <p:sp>
        <p:nvSpPr>
          <p:cNvPr id="42081" name="Line 96"/>
          <p:cNvSpPr>
            <a:spLocks noChangeShapeType="1"/>
          </p:cNvSpPr>
          <p:nvPr/>
        </p:nvSpPr>
        <p:spPr bwMode="auto">
          <a:xfrm flipV="1">
            <a:off x="4643438" y="981075"/>
            <a:ext cx="0" cy="1081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82" name="Text Box 97"/>
          <p:cNvSpPr txBox="1">
            <a:spLocks noChangeArrowheads="1"/>
          </p:cNvSpPr>
          <p:nvPr/>
        </p:nvSpPr>
        <p:spPr bwMode="auto">
          <a:xfrm>
            <a:off x="4643438" y="1557338"/>
            <a:ext cx="146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66" name="Text Box 81"/>
          <p:cNvSpPr txBox="1">
            <a:spLocks noChangeArrowheads="1"/>
          </p:cNvSpPr>
          <p:nvPr/>
        </p:nvSpPr>
        <p:spPr bwMode="auto">
          <a:xfrm>
            <a:off x="6618387" y="1972241"/>
            <a:ext cx="1181199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75" name="Text Box 90"/>
          <p:cNvSpPr txBox="1">
            <a:spLocks noChangeArrowheads="1"/>
          </p:cNvSpPr>
          <p:nvPr/>
        </p:nvSpPr>
        <p:spPr bwMode="auto">
          <a:xfrm>
            <a:off x="7920038" y="2636838"/>
            <a:ext cx="12239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+mj-lt"/>
              </a:rPr>
              <a:t>type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00" name="Textfeld 81"/>
          <p:cNvSpPr txBox="1">
            <a:spLocks noChangeArrowheads="1"/>
          </p:cNvSpPr>
          <p:nvPr/>
        </p:nvSpPr>
        <p:spPr bwMode="auto">
          <a:xfrm>
            <a:off x="7092280" y="-27384"/>
            <a:ext cx="2066591" cy="1323439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10M entities 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120M facts for</a:t>
            </a:r>
          </a:p>
          <a:p>
            <a:pPr algn="l" eaLnBrk="1" hangingPunct="1"/>
            <a:r>
              <a:rPr lang="en-US" altLang="en-US" sz="2000" dirty="0" smtClean="0"/>
              <a:t>  100 relations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2000" dirty="0" smtClean="0"/>
              <a:t> 95% accuracy</a:t>
            </a:r>
          </a:p>
        </p:txBody>
      </p:sp>
      <p:sp>
        <p:nvSpPr>
          <p:cNvPr id="42015" name="Text Box 30"/>
          <p:cNvSpPr txBox="1">
            <a:spLocks noChangeArrowheads="1"/>
          </p:cNvSpPr>
          <p:nvPr/>
        </p:nvSpPr>
        <p:spPr bwMode="auto">
          <a:xfrm>
            <a:off x="3831580" y="1251992"/>
            <a:ext cx="14605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06" name="Text Box 21"/>
          <p:cNvSpPr txBox="1">
            <a:spLocks noChangeArrowheads="1"/>
          </p:cNvSpPr>
          <p:nvPr/>
        </p:nvSpPr>
        <p:spPr bwMode="auto">
          <a:xfrm>
            <a:off x="5053434" y="1251992"/>
            <a:ext cx="1174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04" name="Line 19"/>
          <p:cNvSpPr>
            <a:spLocks noChangeShapeType="1"/>
          </p:cNvSpPr>
          <p:nvPr/>
        </p:nvSpPr>
        <p:spPr bwMode="auto">
          <a:xfrm flipV="1">
            <a:off x="6372225" y="1701800"/>
            <a:ext cx="360363" cy="1150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37" name="Text Box 52"/>
          <p:cNvSpPr txBox="1">
            <a:spLocks noChangeArrowheads="1"/>
          </p:cNvSpPr>
          <p:nvPr/>
        </p:nvSpPr>
        <p:spPr bwMode="auto">
          <a:xfrm>
            <a:off x="2206118" y="2438475"/>
            <a:ext cx="135039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+mj-lt"/>
              </a:rPr>
              <a:t>subClassOf</a:t>
            </a:r>
            <a:endParaRPr lang="en-US" sz="1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041" name="Line 56"/>
          <p:cNvSpPr>
            <a:spLocks noChangeShapeType="1"/>
          </p:cNvSpPr>
          <p:nvPr/>
        </p:nvSpPr>
        <p:spPr bwMode="auto">
          <a:xfrm flipV="1">
            <a:off x="1860550" y="2276475"/>
            <a:ext cx="64770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76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8"/>
          <p:cNvSpPr/>
          <p:nvPr/>
        </p:nvSpPr>
        <p:spPr bwMode="auto">
          <a:xfrm>
            <a:off x="0" y="5517232"/>
            <a:ext cx="9144000" cy="792088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25"/>
          <p:cNvSpPr/>
          <p:nvPr/>
        </p:nvSpPr>
        <p:spPr bwMode="auto">
          <a:xfrm>
            <a:off x="0" y="1546251"/>
            <a:ext cx="9144000" cy="180020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28"/>
          <p:cNvSpPr/>
          <p:nvPr/>
        </p:nvSpPr>
        <p:spPr bwMode="auto">
          <a:xfrm>
            <a:off x="0" y="3356992"/>
            <a:ext cx="9144000" cy="2160240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IE can tap into different sources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3000" b="1" dirty="0" smtClean="0"/>
              <a:t>Semi-structured data</a:t>
            </a:r>
          </a:p>
          <a:p>
            <a:pPr lvl="1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"</a:t>
            </a:r>
            <a:r>
              <a:rPr lang="en-US" sz="2600" b="1" dirty="0" smtClean="0">
                <a:solidFill>
                  <a:srgbClr val="0000FF"/>
                </a:solidFill>
              </a:rPr>
              <a:t>Low-Hanging Fruit</a:t>
            </a:r>
            <a:r>
              <a:rPr lang="en-US" sz="2600" dirty="0" smtClean="0">
                <a:solidFill>
                  <a:srgbClr val="0000FF"/>
                </a:solidFill>
              </a:rPr>
              <a:t>"</a:t>
            </a:r>
          </a:p>
          <a:p>
            <a:pPr lvl="2"/>
            <a:r>
              <a:rPr lang="en-US" b="1" dirty="0" smtClean="0"/>
              <a:t>Wikipedia </a:t>
            </a:r>
            <a:r>
              <a:rPr lang="en-US" b="1" dirty="0" err="1" smtClean="0"/>
              <a:t>infoboxes</a:t>
            </a:r>
            <a:r>
              <a:rPr lang="en-US" b="1" dirty="0" smtClean="0"/>
              <a:t> &amp; categories</a:t>
            </a:r>
          </a:p>
          <a:p>
            <a:pPr lvl="2"/>
            <a:r>
              <a:rPr lang="en-US" b="1" dirty="0" smtClean="0"/>
              <a:t>HTML lists &amp; tables, etc.</a:t>
            </a:r>
          </a:p>
          <a:p>
            <a:r>
              <a:rPr lang="en-US" sz="3000" b="1" dirty="0" smtClean="0"/>
              <a:t>Free text</a:t>
            </a:r>
          </a:p>
          <a:p>
            <a:pPr lvl="1">
              <a:buNone/>
            </a:pPr>
            <a:r>
              <a:rPr lang="en-US" b="1" dirty="0" smtClean="0"/>
              <a:t> </a:t>
            </a:r>
            <a:r>
              <a:rPr lang="en-US" sz="2600" dirty="0" smtClean="0">
                <a:solidFill>
                  <a:srgbClr val="0000FF"/>
                </a:solidFill>
              </a:rPr>
              <a:t>"</a:t>
            </a:r>
            <a:r>
              <a:rPr lang="en-US" sz="2600" b="1" dirty="0" smtClean="0">
                <a:solidFill>
                  <a:srgbClr val="0000FF"/>
                </a:solidFill>
              </a:rPr>
              <a:t>Cherry Picking</a:t>
            </a:r>
            <a:r>
              <a:rPr lang="en-US" sz="2600" dirty="0" smtClean="0">
                <a:solidFill>
                  <a:srgbClr val="0000FF"/>
                </a:solidFill>
              </a:rPr>
              <a:t>"</a:t>
            </a:r>
            <a:endParaRPr lang="en-US" sz="2600" b="1" dirty="0" smtClean="0">
              <a:solidFill>
                <a:srgbClr val="0000FF"/>
              </a:solidFill>
            </a:endParaRPr>
          </a:p>
          <a:p>
            <a:pPr lvl="2"/>
            <a:r>
              <a:rPr lang="en-US" b="1" dirty="0" smtClean="0"/>
              <a:t>Hearst patterns &amp; other shallow NLP</a:t>
            </a:r>
          </a:p>
          <a:p>
            <a:pPr lvl="2"/>
            <a:r>
              <a:rPr lang="en-US" b="1" dirty="0" smtClean="0"/>
              <a:t>Iterative pattern-based harvesting</a:t>
            </a:r>
          </a:p>
          <a:p>
            <a:pPr lvl="2"/>
            <a:r>
              <a:rPr lang="en-US" b="1" dirty="0" smtClean="0"/>
              <a:t>Consistency reasoning</a:t>
            </a:r>
          </a:p>
          <a:p>
            <a:r>
              <a:rPr lang="en-US" sz="3000" b="1" dirty="0" smtClean="0"/>
              <a:t>Web tables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23528" y="836712"/>
            <a:ext cx="61077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3000" dirty="0" smtClean="0">
                <a:latin typeface="+mj-lt"/>
              </a:rPr>
              <a:t>Information Extraction (IE) from:</a:t>
            </a:r>
          </a:p>
        </p:txBody>
      </p:sp>
    </p:spTree>
    <p:extLst>
      <p:ext uri="{BB962C8B-B14F-4D97-AF65-F5344CB8AC3E}">
        <p14:creationId xmlns:p14="http://schemas.microsoft.com/office/powerpoint/2010/main" val="42843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4"/>
          <p:cNvSpPr>
            <a:spLocks noChangeArrowheads="1"/>
          </p:cNvSpPr>
          <p:nvPr/>
        </p:nvSpPr>
        <p:spPr bwMode="auto">
          <a:xfrm>
            <a:off x="0" y="3643314"/>
            <a:ext cx="9144000" cy="32146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0" y="500042"/>
            <a:ext cx="9144000" cy="3071834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0"/>
            <a:ext cx="9865096" cy="57148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Source-centric IE vs. yield-centric IE</a:t>
            </a:r>
          </a:p>
        </p:txBody>
      </p:sp>
      <p:sp>
        <p:nvSpPr>
          <p:cNvPr id="60" name="AutoShape 46"/>
          <p:cNvSpPr>
            <a:spLocks noChangeArrowheads="1"/>
          </p:cNvSpPr>
          <p:nvPr/>
        </p:nvSpPr>
        <p:spPr bwMode="auto">
          <a:xfrm>
            <a:off x="479901" y="4724189"/>
            <a:ext cx="428628" cy="571504"/>
          </a:xfrm>
          <a:prstGeom prst="flowChartMultidocumen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AutoShape 38"/>
          <p:cNvSpPr>
            <a:spLocks noChangeArrowheads="1"/>
          </p:cNvSpPr>
          <p:nvPr/>
        </p:nvSpPr>
        <p:spPr bwMode="auto">
          <a:xfrm flipV="1">
            <a:off x="1122811" y="4853029"/>
            <a:ext cx="285752" cy="429058"/>
          </a:xfrm>
          <a:prstGeom prst="foldedCorner">
            <a:avLst>
              <a:gd name="adj" fmla="val 40231"/>
            </a:avLst>
          </a:prstGeom>
          <a:solidFill>
            <a:schemeClr val="bg1"/>
          </a:solidFill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AutoShape 16"/>
          <p:cNvSpPr>
            <a:spLocks noChangeArrowheads="1"/>
          </p:cNvSpPr>
          <p:nvPr/>
        </p:nvSpPr>
        <p:spPr bwMode="auto">
          <a:xfrm flipV="1">
            <a:off x="622745" y="5367131"/>
            <a:ext cx="357190" cy="500066"/>
          </a:xfrm>
          <a:prstGeom prst="foldedCorner">
            <a:avLst>
              <a:gd name="adj" fmla="val 40231"/>
            </a:avLst>
          </a:prstGeom>
          <a:solidFill>
            <a:schemeClr val="bg1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AutoShape 33"/>
          <p:cNvSpPr>
            <a:spLocks noChangeArrowheads="1"/>
          </p:cNvSpPr>
          <p:nvPr/>
        </p:nvSpPr>
        <p:spPr bwMode="auto">
          <a:xfrm>
            <a:off x="1051373" y="5652883"/>
            <a:ext cx="428628" cy="571504"/>
          </a:xfrm>
          <a:prstGeom prst="flowChartMultidocument">
            <a:avLst/>
          </a:prstGeom>
          <a:solidFill>
            <a:schemeClr val="bg1"/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AutoShape 16"/>
          <p:cNvSpPr>
            <a:spLocks noChangeArrowheads="1"/>
          </p:cNvSpPr>
          <p:nvPr/>
        </p:nvSpPr>
        <p:spPr bwMode="auto">
          <a:xfrm flipV="1">
            <a:off x="119507" y="1425205"/>
            <a:ext cx="2428892" cy="1643074"/>
          </a:xfrm>
          <a:prstGeom prst="foldedCorner">
            <a:avLst>
              <a:gd name="adj" fmla="val 19193"/>
            </a:avLst>
          </a:prstGeom>
          <a:solidFill>
            <a:schemeClr val="bg1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22679" y="6152949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many sources</a:t>
            </a:r>
            <a:endParaRPr lang="en-US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437599" y="3041146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one source</a:t>
            </a:r>
            <a:endParaRPr lang="en-US" sz="2000" dirty="0"/>
          </a:p>
        </p:txBody>
      </p:sp>
      <p:sp>
        <p:nvSpPr>
          <p:cNvPr id="68" name="TextBox 67"/>
          <p:cNvSpPr txBox="1"/>
          <p:nvPr/>
        </p:nvSpPr>
        <p:spPr>
          <a:xfrm>
            <a:off x="190945" y="1568081"/>
            <a:ext cx="23326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Surajit</a:t>
            </a:r>
            <a:r>
              <a:rPr lang="en-US" dirty="0" smtClean="0"/>
              <a:t> </a:t>
            </a:r>
          </a:p>
          <a:p>
            <a:r>
              <a:rPr lang="en-US" dirty="0" smtClean="0"/>
              <a:t>obtained his</a:t>
            </a:r>
          </a:p>
          <a:p>
            <a:r>
              <a:rPr lang="en-US" dirty="0" smtClean="0"/>
              <a:t>PhD in CS from </a:t>
            </a:r>
          </a:p>
          <a:p>
            <a:r>
              <a:rPr lang="en-US" dirty="0" smtClean="0"/>
              <a:t>Stanford ...</a:t>
            </a:r>
            <a:endParaRPr lang="en-US" dirty="0"/>
          </a:p>
        </p:txBody>
      </p:sp>
      <p:sp>
        <p:nvSpPr>
          <p:cNvPr id="67" name="Right Arrow 66"/>
          <p:cNvSpPr/>
          <p:nvPr/>
        </p:nvSpPr>
        <p:spPr bwMode="auto">
          <a:xfrm>
            <a:off x="2714612" y="1870693"/>
            <a:ext cx="1643074" cy="50006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AutoShape 16"/>
          <p:cNvSpPr>
            <a:spLocks noChangeArrowheads="1"/>
          </p:cNvSpPr>
          <p:nvPr/>
        </p:nvSpPr>
        <p:spPr bwMode="auto">
          <a:xfrm flipV="1">
            <a:off x="122679" y="5224255"/>
            <a:ext cx="357190" cy="500066"/>
          </a:xfrm>
          <a:prstGeom prst="foldedCorner">
            <a:avLst>
              <a:gd name="adj" fmla="val 40231"/>
            </a:avLst>
          </a:prstGeom>
          <a:solidFill>
            <a:schemeClr val="bg1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7" name="Rectangle 206"/>
          <p:cNvSpPr/>
          <p:nvPr/>
        </p:nvSpPr>
        <p:spPr bwMode="auto">
          <a:xfrm>
            <a:off x="4572000" y="1196753"/>
            <a:ext cx="4346960" cy="18715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81024" y="1305118"/>
            <a:ext cx="44021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Document 1:</a:t>
            </a:r>
          </a:p>
          <a:p>
            <a:pPr lvl="1"/>
            <a:r>
              <a:rPr lang="en-US" sz="2000" i="1" dirty="0" smtClean="0"/>
              <a:t>type(</a:t>
            </a:r>
            <a:r>
              <a:rPr lang="en-US" sz="2000" i="1" dirty="0" err="1" smtClean="0"/>
              <a:t>Surajit</a:t>
            </a:r>
            <a:r>
              <a:rPr lang="en-US" sz="2000" i="1" dirty="0" smtClean="0"/>
              <a:t>, scientist)</a:t>
            </a:r>
          </a:p>
          <a:p>
            <a:pPr lvl="1"/>
            <a:r>
              <a:rPr lang="en-US" sz="2000" i="1" dirty="0" err="1" smtClean="0"/>
              <a:t>inField</a:t>
            </a:r>
            <a:r>
              <a:rPr lang="en-US" sz="2000" i="1" dirty="0" smtClean="0"/>
              <a:t> (</a:t>
            </a:r>
            <a:r>
              <a:rPr lang="en-US" sz="2000" i="1" dirty="0" err="1" smtClean="0"/>
              <a:t>Surajit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c.science</a:t>
            </a:r>
            <a:r>
              <a:rPr lang="en-US" sz="2000" i="1" dirty="0" smtClean="0"/>
              <a:t>)</a:t>
            </a:r>
          </a:p>
          <a:p>
            <a:pPr lvl="1"/>
            <a:r>
              <a:rPr lang="en-US" sz="2000" i="1" dirty="0" err="1" smtClean="0"/>
              <a:t>almaMater</a:t>
            </a:r>
            <a:r>
              <a:rPr lang="en-US" sz="2000" i="1" dirty="0" smtClean="0"/>
              <a:t> (</a:t>
            </a:r>
            <a:r>
              <a:rPr lang="en-US" sz="2000" i="1" dirty="0" err="1" smtClean="0"/>
              <a:t>Surajit</a:t>
            </a:r>
            <a:r>
              <a:rPr lang="en-US" sz="2000" i="1" dirty="0" smtClean="0"/>
              <a:t>, Stanford U)</a:t>
            </a:r>
          </a:p>
          <a:p>
            <a:pPr lvl="1"/>
            <a:r>
              <a:rPr lang="en-US" sz="2000" i="1" dirty="0" smtClean="0"/>
              <a:t>…</a:t>
            </a:r>
            <a:endParaRPr lang="en-US" sz="2000" i="1" dirty="0"/>
          </a:p>
        </p:txBody>
      </p:sp>
      <p:sp>
        <p:nvSpPr>
          <p:cNvPr id="74" name="TextBox 73"/>
          <p:cNvSpPr txBox="1"/>
          <p:nvPr/>
        </p:nvSpPr>
        <p:spPr>
          <a:xfrm>
            <a:off x="77036" y="3855369"/>
            <a:ext cx="232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Yield-centric IE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43174" y="2227883"/>
            <a:ext cx="14253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dirty="0" smtClean="0">
                <a:solidFill>
                  <a:srgbClr val="0000FF"/>
                </a:solidFill>
              </a:rPr>
              <a:t>1) recall !</a:t>
            </a:r>
          </a:p>
          <a:p>
            <a:pPr marL="457200" indent="-457200"/>
            <a:r>
              <a:rPr lang="en-US" sz="1600" dirty="0" smtClean="0">
                <a:solidFill>
                  <a:srgbClr val="0000FF"/>
                </a:solidFill>
              </a:rPr>
              <a:t>2)  precision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91333" y="5389179"/>
            <a:ext cx="1944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dirty="0" smtClean="0">
                <a:solidFill>
                  <a:srgbClr val="0000FF"/>
                </a:solidFill>
              </a:rPr>
              <a:t>1) precision !</a:t>
            </a:r>
          </a:p>
          <a:p>
            <a:pPr marL="457200" indent="-457200"/>
            <a:r>
              <a:rPr lang="en-US" sz="1800" dirty="0" smtClean="0">
                <a:solidFill>
                  <a:srgbClr val="0000FF"/>
                </a:solidFill>
              </a:rPr>
              <a:t>2) recall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24" y="650305"/>
            <a:ext cx="2507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latin typeface="+mj-lt"/>
              </a:rPr>
              <a:t>Source-centric IE</a:t>
            </a:r>
          </a:p>
        </p:txBody>
      </p:sp>
      <p:sp>
        <p:nvSpPr>
          <p:cNvPr id="78" name="Right Arrow 77"/>
          <p:cNvSpPr/>
          <p:nvPr/>
        </p:nvSpPr>
        <p:spPr bwMode="auto">
          <a:xfrm>
            <a:off x="3642178" y="4847017"/>
            <a:ext cx="1217854" cy="50006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52120" y="5310648"/>
            <a:ext cx="1298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err="1" smtClean="0">
                <a:latin typeface="+mj-lt"/>
              </a:rPr>
              <a:t>worksAt</a:t>
            </a:r>
            <a:endParaRPr lang="en-US" dirty="0" smtClean="0"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614649" y="3645024"/>
            <a:ext cx="17235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err="1" smtClean="0">
                <a:latin typeface="+mj-lt"/>
              </a:rPr>
              <a:t>hasAdvisor</a:t>
            </a:r>
            <a:endParaRPr lang="en-US" dirty="0" smtClean="0">
              <a:latin typeface="+mj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44883" y="4720856"/>
            <a:ext cx="2323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(optional)</a:t>
            </a:r>
          </a:p>
          <a:p>
            <a:r>
              <a:rPr lang="en-US" dirty="0" smtClean="0"/>
              <a:t>targeted</a:t>
            </a:r>
          </a:p>
          <a:p>
            <a:r>
              <a:rPr lang="en-US" dirty="0" smtClean="0"/>
              <a:t>relations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293116"/>
              </p:ext>
            </p:extLst>
          </p:nvPr>
        </p:nvGraphicFramePr>
        <p:xfrm>
          <a:off x="5648760" y="4071443"/>
          <a:ext cx="324372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779"/>
                <a:gridCol w="1446941"/>
              </a:tblGrid>
              <a:tr h="25121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Student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Advisor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512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 smtClean="0"/>
                        <a:t>Surajit</a:t>
                      </a:r>
                      <a:r>
                        <a:rPr lang="de-DE" sz="1400" b="1" dirty="0" smtClean="0"/>
                        <a:t> Chaudhuri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Jeffrey Ullman</a:t>
                      </a:r>
                    </a:p>
                  </a:txBody>
                  <a:tcPr/>
                </a:tc>
              </a:tr>
              <a:tr h="251211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Jim Gray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Mike Harrison</a:t>
                      </a:r>
                      <a:endParaRPr lang="en-US" sz="1400" b="1" dirty="0"/>
                    </a:p>
                  </a:txBody>
                  <a:tcPr/>
                </a:tc>
              </a:tr>
              <a:tr h="25121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…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727397"/>
              </p:ext>
            </p:extLst>
          </p:nvPr>
        </p:nvGraphicFramePr>
        <p:xfrm>
          <a:off x="5652120" y="5703439"/>
          <a:ext cx="3144945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065"/>
                <a:gridCol w="1402880"/>
              </a:tblGrid>
              <a:tr h="26304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Student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University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63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 smtClean="0"/>
                        <a:t>Surajit</a:t>
                      </a:r>
                      <a:r>
                        <a:rPr lang="de-DE" sz="1400" b="1" dirty="0" smtClean="0"/>
                        <a:t> Chaudhuri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Stanford U</a:t>
                      </a:r>
                    </a:p>
                  </a:txBody>
                  <a:tcPr/>
                </a:tc>
              </a:tr>
              <a:tr h="26304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Jim Gray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UC Berkeley</a:t>
                      </a:r>
                      <a:endParaRPr lang="en-US" sz="1400" b="1" dirty="0"/>
                    </a:p>
                  </a:txBody>
                  <a:tcPr/>
                </a:tc>
              </a:tr>
              <a:tr h="26304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…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47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16" grpId="0" animBg="1"/>
      <p:bldP spid="216" grpId="1" animBg="1"/>
      <p:bldP spid="76" grpId="0"/>
      <p:bldP spid="7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4"/>
          <p:cNvSpPr>
            <a:spLocks noChangeArrowheads="1"/>
          </p:cNvSpPr>
          <p:nvPr/>
        </p:nvSpPr>
        <p:spPr bwMode="auto">
          <a:xfrm>
            <a:off x="0" y="3643314"/>
            <a:ext cx="9144000" cy="32146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-324544" y="0"/>
            <a:ext cx="9865096" cy="571480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We usually focus on yield-centric IE!</a:t>
            </a:r>
          </a:p>
        </p:txBody>
      </p:sp>
      <p:sp>
        <p:nvSpPr>
          <p:cNvPr id="60" name="AutoShape 46"/>
          <p:cNvSpPr>
            <a:spLocks noChangeArrowheads="1"/>
          </p:cNvSpPr>
          <p:nvPr/>
        </p:nvSpPr>
        <p:spPr bwMode="auto">
          <a:xfrm>
            <a:off x="479901" y="4724189"/>
            <a:ext cx="428628" cy="571504"/>
          </a:xfrm>
          <a:prstGeom prst="flowChartMultidocument">
            <a:avLst/>
          </a:prstGeom>
          <a:solidFill>
            <a:schemeClr val="bg1"/>
          </a:solidFill>
          <a:ln w="12700">
            <a:solidFill>
              <a:srgbClr val="80808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AutoShape 38"/>
          <p:cNvSpPr>
            <a:spLocks noChangeArrowheads="1"/>
          </p:cNvSpPr>
          <p:nvPr/>
        </p:nvSpPr>
        <p:spPr bwMode="auto">
          <a:xfrm flipV="1">
            <a:off x="1122811" y="4853029"/>
            <a:ext cx="285752" cy="429058"/>
          </a:xfrm>
          <a:prstGeom prst="foldedCorner">
            <a:avLst>
              <a:gd name="adj" fmla="val 40231"/>
            </a:avLst>
          </a:prstGeom>
          <a:solidFill>
            <a:schemeClr val="bg1"/>
          </a:solidFill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AutoShape 16"/>
          <p:cNvSpPr>
            <a:spLocks noChangeArrowheads="1"/>
          </p:cNvSpPr>
          <p:nvPr/>
        </p:nvSpPr>
        <p:spPr bwMode="auto">
          <a:xfrm flipV="1">
            <a:off x="622745" y="5367131"/>
            <a:ext cx="357190" cy="500066"/>
          </a:xfrm>
          <a:prstGeom prst="foldedCorner">
            <a:avLst>
              <a:gd name="adj" fmla="val 40231"/>
            </a:avLst>
          </a:prstGeom>
          <a:solidFill>
            <a:schemeClr val="bg1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AutoShape 33"/>
          <p:cNvSpPr>
            <a:spLocks noChangeArrowheads="1"/>
          </p:cNvSpPr>
          <p:nvPr/>
        </p:nvSpPr>
        <p:spPr bwMode="auto">
          <a:xfrm>
            <a:off x="1051373" y="5652883"/>
            <a:ext cx="428628" cy="571504"/>
          </a:xfrm>
          <a:prstGeom prst="flowChartMultidocument">
            <a:avLst/>
          </a:prstGeom>
          <a:solidFill>
            <a:schemeClr val="bg1"/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22679" y="6152949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many sources</a:t>
            </a:r>
            <a:endParaRPr lang="en-US" sz="2000" dirty="0"/>
          </a:p>
        </p:txBody>
      </p:sp>
      <p:sp>
        <p:nvSpPr>
          <p:cNvPr id="70" name="AutoShape 16"/>
          <p:cNvSpPr>
            <a:spLocks noChangeArrowheads="1"/>
          </p:cNvSpPr>
          <p:nvPr/>
        </p:nvSpPr>
        <p:spPr bwMode="auto">
          <a:xfrm flipV="1">
            <a:off x="122679" y="5224255"/>
            <a:ext cx="357190" cy="500066"/>
          </a:xfrm>
          <a:prstGeom prst="foldedCorner">
            <a:avLst>
              <a:gd name="adj" fmla="val 40231"/>
            </a:avLst>
          </a:prstGeom>
          <a:solidFill>
            <a:schemeClr val="bg1"/>
          </a:solidFill>
          <a:ln w="12700">
            <a:solidFill>
              <a:srgbClr val="808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7036" y="3855369"/>
            <a:ext cx="2323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Yield-centric IE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491333" y="5389179"/>
            <a:ext cx="1944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dirty="0" smtClean="0">
                <a:solidFill>
                  <a:srgbClr val="0000FF"/>
                </a:solidFill>
              </a:rPr>
              <a:t>1) precision !</a:t>
            </a:r>
          </a:p>
          <a:p>
            <a:pPr marL="457200" indent="-457200"/>
            <a:r>
              <a:rPr lang="en-US" sz="1800" dirty="0" smtClean="0">
                <a:solidFill>
                  <a:srgbClr val="0000FF"/>
                </a:solidFill>
              </a:rPr>
              <a:t>2) recall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78" name="Right Arrow 77"/>
          <p:cNvSpPr/>
          <p:nvPr/>
        </p:nvSpPr>
        <p:spPr bwMode="auto">
          <a:xfrm>
            <a:off x="3642178" y="4847017"/>
            <a:ext cx="1217854" cy="50006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44883" y="4720856"/>
            <a:ext cx="2323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(optional)</a:t>
            </a:r>
          </a:p>
          <a:p>
            <a:r>
              <a:rPr lang="en-US" dirty="0" smtClean="0"/>
              <a:t>targeted</a:t>
            </a:r>
          </a:p>
          <a:p>
            <a:r>
              <a:rPr lang="en-US" dirty="0" smtClean="0"/>
              <a:t>relations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52120" y="5310648"/>
            <a:ext cx="1298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err="1" smtClean="0">
                <a:latin typeface="+mj-lt"/>
              </a:rPr>
              <a:t>worksAt</a:t>
            </a:r>
            <a:endParaRPr lang="en-US" dirty="0" smtClean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14649" y="3645024"/>
            <a:ext cx="17235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err="1" smtClean="0">
                <a:latin typeface="+mj-lt"/>
              </a:rPr>
              <a:t>hasAdvisor</a:t>
            </a:r>
            <a:endParaRPr lang="en-US" dirty="0" smtClean="0">
              <a:latin typeface="+mj-lt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157329"/>
              </p:ext>
            </p:extLst>
          </p:nvPr>
        </p:nvGraphicFramePr>
        <p:xfrm>
          <a:off x="5648760" y="4071443"/>
          <a:ext cx="324372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779"/>
                <a:gridCol w="1446941"/>
              </a:tblGrid>
              <a:tr h="25121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Student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Advisor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512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 smtClean="0"/>
                        <a:t>Surajit</a:t>
                      </a:r>
                      <a:r>
                        <a:rPr lang="de-DE" sz="1400" b="1" dirty="0" smtClean="0"/>
                        <a:t> Chaudhuri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Jeffrey Ullman</a:t>
                      </a:r>
                    </a:p>
                  </a:txBody>
                  <a:tcPr/>
                </a:tc>
              </a:tr>
              <a:tr h="251211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Jim Gray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Mike Harrison</a:t>
                      </a:r>
                      <a:endParaRPr lang="en-US" sz="1400" b="1" dirty="0"/>
                    </a:p>
                  </a:txBody>
                  <a:tcPr/>
                </a:tc>
              </a:tr>
              <a:tr h="251211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…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699590"/>
              </p:ext>
            </p:extLst>
          </p:nvPr>
        </p:nvGraphicFramePr>
        <p:xfrm>
          <a:off x="5652120" y="5703439"/>
          <a:ext cx="3144945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065"/>
                <a:gridCol w="1402880"/>
              </a:tblGrid>
              <a:tr h="26304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Student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University</a:t>
                      </a:r>
                      <a:endParaRPr lang="en-US" sz="1400" b="1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630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 smtClean="0"/>
                        <a:t>Surajit</a:t>
                      </a:r>
                      <a:r>
                        <a:rPr lang="de-DE" sz="1400" b="1" dirty="0" smtClean="0"/>
                        <a:t> Chaudhuri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Stanford U</a:t>
                      </a:r>
                    </a:p>
                  </a:txBody>
                  <a:tcPr/>
                </a:tc>
              </a:tr>
              <a:tr h="26304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Jim Gray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UC Berkeley</a:t>
                      </a:r>
                      <a:endParaRPr lang="en-US" sz="1400" b="1" dirty="0"/>
                    </a:p>
                  </a:txBody>
                  <a:tcPr/>
                </a:tc>
              </a:tr>
              <a:tr h="26304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…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8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2060848"/>
            <a:ext cx="864096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1529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</a:t>
            </a:r>
            <a:endParaRPr lang="en-US" sz="26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feld 14"/>
          <p:cNvSpPr txBox="1">
            <a:spLocks noChangeArrowheads="1"/>
          </p:cNvSpPr>
          <p:nvPr/>
        </p:nvSpPr>
        <p:spPr bwMode="auto">
          <a:xfrm>
            <a:off x="251520" y="119675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30"/>
          <p:cNvSpPr txBox="1"/>
          <p:nvPr/>
        </p:nvSpPr>
        <p:spPr>
          <a:xfrm>
            <a:off x="4831880" y="2420888"/>
            <a:ext cx="3938899" cy="2215991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sz="2400" dirty="0" smtClean="0">
                <a:latin typeface="+mj-lt"/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Scope &amp; </a:t>
            </a:r>
            <a:r>
              <a:rPr lang="en-US" dirty="0" smtClean="0">
                <a:latin typeface="+mj-lt"/>
              </a:rPr>
              <a:t>Goal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  <a:sym typeface="Wingdings"/>
              </a:rPr>
              <a:t>Regex-based Extraction</a:t>
            </a:r>
            <a:endParaRPr lang="en-US" dirty="0" smtClean="0">
              <a:solidFill>
                <a:srgbClr val="3333CC"/>
              </a:solidFill>
              <a:latin typeface="+mj-lt"/>
            </a:endParaRP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Pattern-based Harvesting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Consistency Reasoning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Probabilistic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Web-Table Methods</a:t>
            </a:r>
          </a:p>
        </p:txBody>
      </p:sp>
    </p:spTree>
    <p:extLst>
      <p:ext uri="{BB962C8B-B14F-4D97-AF65-F5344CB8AC3E}">
        <p14:creationId xmlns:p14="http://schemas.microsoft.com/office/powerpoint/2010/main" val="42560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pPr defTabSz="893763" eaLnBrk="1" hangingPunct="1"/>
            <a:r>
              <a:rPr lang="en-US" sz="4000" dirty="0" smtClean="0"/>
              <a:t>Wikipedia provides data in </a:t>
            </a:r>
            <a:r>
              <a:rPr lang="en-US" sz="4000" dirty="0" err="1" smtClean="0"/>
              <a:t>infoboxes</a:t>
            </a:r>
            <a:endParaRPr lang="en-US" sz="4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7541" y="755442"/>
            <a:ext cx="313108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8979" y="5327474"/>
            <a:ext cx="3905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0814" y="826880"/>
            <a:ext cx="3003186" cy="314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0272" y="4041590"/>
            <a:ext cx="2960905" cy="457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55442"/>
            <a:ext cx="3101364" cy="619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85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Wikipedia uses a markup language</a:t>
            </a:r>
            <a:endParaRPr lang="en-US" sz="1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161287" y="822481"/>
            <a:ext cx="6021200" cy="41549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{{</a:t>
            </a:r>
            <a:r>
              <a:rPr lang="en-US" dirty="0" err="1" smtClean="0">
                <a:latin typeface="+mj-lt"/>
                <a:cs typeface="Times New Roman" pitchFamily="18" charset="0"/>
              </a:rPr>
              <a:t>Infobox</a:t>
            </a:r>
            <a:r>
              <a:rPr lang="en-US" dirty="0" smtClean="0">
                <a:latin typeface="+mj-lt"/>
                <a:cs typeface="Times New Roman" pitchFamily="18" charset="0"/>
              </a:rPr>
              <a:t> scientist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name            = James Nicholas "Jim" Gray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</a:t>
            </a:r>
            <a:r>
              <a:rPr lang="en-US" dirty="0" err="1" smtClean="0">
                <a:latin typeface="+mj-lt"/>
                <a:cs typeface="Times New Roman" pitchFamily="18" charset="0"/>
              </a:rPr>
              <a:t>birth_date</a:t>
            </a:r>
            <a:r>
              <a:rPr lang="en-US" dirty="0" smtClean="0">
                <a:latin typeface="+mj-lt"/>
                <a:cs typeface="Times New Roman" pitchFamily="18" charset="0"/>
              </a:rPr>
              <a:t>    = {{birth date|1944|1|12}}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</a:t>
            </a:r>
            <a:r>
              <a:rPr lang="en-US" dirty="0" err="1" smtClean="0">
                <a:latin typeface="+mj-lt"/>
                <a:cs typeface="Times New Roman" pitchFamily="18" charset="0"/>
              </a:rPr>
              <a:t>birth_place</a:t>
            </a:r>
            <a:r>
              <a:rPr lang="en-US" dirty="0" smtClean="0">
                <a:latin typeface="+mj-lt"/>
                <a:cs typeface="Times New Roman" pitchFamily="18" charset="0"/>
              </a:rPr>
              <a:t>  = [[San Francisco, California]]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</a:t>
            </a:r>
            <a:r>
              <a:rPr lang="en-US" dirty="0" err="1" smtClean="0">
                <a:latin typeface="+mj-lt"/>
                <a:cs typeface="Times New Roman" pitchFamily="18" charset="0"/>
              </a:rPr>
              <a:t>death_date</a:t>
            </a:r>
            <a:r>
              <a:rPr lang="en-US" dirty="0" smtClean="0">
                <a:latin typeface="+mj-lt"/>
                <a:cs typeface="Times New Roman" pitchFamily="18" charset="0"/>
              </a:rPr>
              <a:t>  = ('''lost at sea''') 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        {{death date|2007|1|28|1944|1|12}}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nationality   = American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field              = [[Computer Science]]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</a:t>
            </a:r>
            <a:r>
              <a:rPr lang="en-US" dirty="0" err="1" smtClean="0">
                <a:latin typeface="+mj-lt"/>
                <a:cs typeface="Times New Roman" pitchFamily="18" charset="0"/>
              </a:rPr>
              <a:t>alma_mater</a:t>
            </a:r>
            <a:r>
              <a:rPr lang="en-US" dirty="0" smtClean="0">
                <a:latin typeface="+mj-lt"/>
                <a:cs typeface="Times New Roman" pitchFamily="18" charset="0"/>
              </a:rPr>
              <a:t> = [[University of California,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                             Berkeley]]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advisor        = Michael Harrison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...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5442"/>
            <a:ext cx="3101364" cy="619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7976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err="1" smtClean="0"/>
              <a:t>Infoboxes</a:t>
            </a:r>
            <a:r>
              <a:rPr lang="en-US" sz="4000" dirty="0" smtClean="0"/>
              <a:t> are harvested by </a:t>
            </a:r>
            <a:r>
              <a:rPr lang="en-US" sz="4000" dirty="0" err="1" smtClean="0"/>
              <a:t>RegEx</a:t>
            </a:r>
            <a:endParaRPr lang="en-US" sz="1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161287" y="822481"/>
            <a:ext cx="5952270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{{</a:t>
            </a:r>
            <a:r>
              <a:rPr lang="en-US" dirty="0" err="1" smtClean="0">
                <a:latin typeface="+mj-lt"/>
                <a:cs typeface="Times New Roman" pitchFamily="18" charset="0"/>
              </a:rPr>
              <a:t>Infobox</a:t>
            </a:r>
            <a:r>
              <a:rPr lang="en-US" dirty="0" smtClean="0">
                <a:latin typeface="+mj-lt"/>
                <a:cs typeface="Times New Roman" pitchFamily="18" charset="0"/>
              </a:rPr>
              <a:t> scientist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name            = James Nicholas "Jim" Gray</a:t>
            </a:r>
          </a:p>
          <a:p>
            <a:r>
              <a:rPr lang="en-US" dirty="0" smtClean="0">
                <a:latin typeface="+mj-lt"/>
                <a:cs typeface="Times New Roman" pitchFamily="18" charset="0"/>
              </a:rPr>
              <a:t>| </a:t>
            </a:r>
            <a:r>
              <a:rPr lang="en-US" dirty="0" err="1" smtClean="0">
                <a:latin typeface="+mj-lt"/>
                <a:cs typeface="Times New Roman" pitchFamily="18" charset="0"/>
              </a:rPr>
              <a:t>birth_date</a:t>
            </a:r>
            <a:r>
              <a:rPr lang="en-US" dirty="0" smtClean="0">
                <a:latin typeface="+mj-lt"/>
                <a:cs typeface="Times New Roman" pitchFamily="18" charset="0"/>
              </a:rPr>
              <a:t>    = {{birth date|1944|1|12}}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5745" y="4797152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1944-01-12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6303" y="5906889"/>
            <a:ext cx="511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err="1" smtClean="0">
                <a:solidFill>
                  <a:srgbClr val="3333CC"/>
                </a:solidFill>
                <a:latin typeface="+mj-lt"/>
              </a:rPr>
              <a:t>wasBorn</a:t>
            </a:r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(</a:t>
            </a:r>
            <a:r>
              <a:rPr lang="en-US" sz="2400" dirty="0" err="1" smtClean="0">
                <a:solidFill>
                  <a:srgbClr val="3333CC"/>
                </a:solidFill>
                <a:latin typeface="+mj-lt"/>
              </a:rPr>
              <a:t>Jim_Gray</a:t>
            </a:r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, "1944-01-12")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656658" y="1916620"/>
            <a:ext cx="0" cy="2808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827584" y="2351386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Map attribute to </a:t>
            </a:r>
            <a:r>
              <a:rPr lang="en-US" sz="2400" dirty="0" err="1" smtClean="0">
                <a:solidFill>
                  <a:srgbClr val="CC0099"/>
                </a:solidFill>
                <a:latin typeface="+mj-lt"/>
              </a:rPr>
              <a:t>canoncial</a:t>
            </a:r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, predefined</a:t>
            </a:r>
          </a:p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relation</a:t>
            </a:r>
          </a:p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(manually or</a:t>
            </a:r>
          </a:p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crowd-sourced)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779912" y="1992276"/>
            <a:ext cx="0" cy="27328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811186" y="2780928"/>
            <a:ext cx="3110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Extract data item by</a:t>
            </a:r>
          </a:p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regular expression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61287" y="4797152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3333CC"/>
                </a:solidFill>
              </a:rPr>
              <a:t>wasBorn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15" idx="2"/>
          </p:cNvCxnSpPr>
          <p:nvPr/>
        </p:nvCxnSpPr>
        <p:spPr bwMode="auto">
          <a:xfrm>
            <a:off x="3903638" y="5258817"/>
            <a:ext cx="634949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4775647" y="5284876"/>
            <a:ext cx="881011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928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Learn how articles express facts</a:t>
            </a:r>
            <a:endParaRPr lang="en-US" sz="1800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5442"/>
            <a:ext cx="3101364" cy="619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131840" y="837873"/>
            <a:ext cx="58512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/>
              <a:t>James "Jim" Gray (born January 12, 1944)</a:t>
            </a:r>
            <a:endParaRPr lang="en-US" dirty="0" smtClean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691680" y="1313838"/>
            <a:ext cx="2376264" cy="29072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444208" y="1313838"/>
            <a:ext cx="0" cy="240573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3563888" y="3861060"/>
            <a:ext cx="466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XYZ (born MONTH DAY, YEAR)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95936" y="1311295"/>
            <a:ext cx="1584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find attribute value</a:t>
            </a:r>
          </a:p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in full text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2304" y="1956843"/>
            <a:ext cx="135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learn pattern</a:t>
            </a:r>
          </a:p>
        </p:txBody>
      </p:sp>
    </p:spTree>
    <p:extLst>
      <p:ext uri="{BB962C8B-B14F-4D97-AF65-F5344CB8AC3E}">
        <p14:creationId xmlns:p14="http://schemas.microsoft.com/office/powerpoint/2010/main" val="342133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79512" y="852173"/>
            <a:ext cx="2520280" cy="56011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Name: </a:t>
            </a:r>
            <a:r>
              <a:rPr kumimoji="0" lang="en-US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R.Agrawal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Birth date:</a:t>
            </a:r>
            <a:r>
              <a:rPr kumimoji="0" lang="en-US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?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Extract from articles w/o </a:t>
            </a:r>
            <a:r>
              <a:rPr lang="en-US" sz="4000" dirty="0" err="1" smtClean="0"/>
              <a:t>infobox</a:t>
            </a: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03848" y="913434"/>
            <a:ext cx="592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/>
              <a:t>Rakesh Agrawal (born April 31, 1965) ...</a:t>
            </a:r>
            <a:endParaRPr lang="en-US" sz="2400" dirty="0" smtClean="0"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267744" y="1311295"/>
            <a:ext cx="1728192" cy="27805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6672304" y="1311295"/>
            <a:ext cx="0" cy="2540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3563888" y="3861060"/>
            <a:ext cx="466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XYZ (born MONTH DAY, YEAR)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47447" y="4721937"/>
            <a:ext cx="366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... and/or build fact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2303" y="1956843"/>
            <a:ext cx="1618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apply</a:t>
            </a:r>
          </a:p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pattern</a:t>
            </a:r>
          </a:p>
        </p:txBody>
      </p:sp>
      <p:pic>
        <p:nvPicPr>
          <p:cNvPr id="12290" name="Picture 2" descr="http://research.microsoft.com/en-us/people/rakesha/rakeshportr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0" y="1127651"/>
            <a:ext cx="2174966" cy="22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 bwMode="auto">
          <a:xfrm>
            <a:off x="2267744" y="4244292"/>
            <a:ext cx="1333625" cy="14169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3601369" y="5661248"/>
            <a:ext cx="533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err="1" smtClean="0">
                <a:solidFill>
                  <a:srgbClr val="3333CC"/>
                </a:solidFill>
                <a:latin typeface="+mj-lt"/>
              </a:rPr>
              <a:t>bornOnDate</a:t>
            </a:r>
            <a:r>
              <a:rPr lang="en-US" sz="2400" dirty="0" smtClean="0">
                <a:solidFill>
                  <a:srgbClr val="3333CC"/>
                </a:solidFill>
                <a:latin typeface="+mj-lt"/>
              </a:rPr>
              <a:t>(R.Agrawal,1965-04-31)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81425" y="6453336"/>
            <a:ext cx="291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 smtClean="0">
                <a:solidFill>
                  <a:srgbClr val="000000"/>
                </a:solidFill>
              </a:rPr>
              <a:t>[Wu et al. 2008: "KYLIN"]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01368" y="1924576"/>
            <a:ext cx="1618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propose</a:t>
            </a:r>
          </a:p>
          <a:p>
            <a:pPr marL="0"/>
            <a:r>
              <a:rPr lang="en-US" sz="2400" dirty="0" smtClean="0">
                <a:solidFill>
                  <a:srgbClr val="CC0099"/>
                </a:solidFill>
                <a:latin typeface="+mj-lt"/>
              </a:rPr>
              <a:t>attribute value...</a:t>
            </a:r>
          </a:p>
        </p:txBody>
      </p:sp>
    </p:spTree>
    <p:extLst>
      <p:ext uri="{BB962C8B-B14F-4D97-AF65-F5344CB8AC3E}">
        <p14:creationId xmlns:p14="http://schemas.microsoft.com/office/powerpoint/2010/main" val="6420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19" grpId="0"/>
      <p:bldP spid="2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Use CRF to express patterns</a:t>
            </a:r>
            <a:endParaRPr lang="en-US" sz="1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483768" y="1412776"/>
            <a:ext cx="6269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/>
              <a:t>James "Jim" Gray (born in January, 1944)</a:t>
            </a:r>
            <a:endParaRPr lang="en-US" sz="24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8710" y="1857572"/>
            <a:ext cx="605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OTH    </a:t>
            </a:r>
            <a:r>
              <a:rPr lang="en-US" sz="2400" dirty="0" err="1" smtClean="0">
                <a:latin typeface="+mj-lt"/>
              </a:rPr>
              <a:t>OTH</a:t>
            </a:r>
            <a:r>
              <a:rPr lang="en-US" sz="2400" dirty="0" smtClean="0">
                <a:latin typeface="+mj-lt"/>
              </a:rPr>
              <a:t>   </a:t>
            </a:r>
            <a:r>
              <a:rPr lang="en-US" sz="2400" dirty="0" err="1" smtClean="0">
                <a:latin typeface="+mj-lt"/>
              </a:rPr>
              <a:t>OTH</a:t>
            </a:r>
            <a:r>
              <a:rPr lang="en-US" sz="2400" dirty="0" smtClean="0">
                <a:latin typeface="+mj-lt"/>
              </a:rPr>
              <a:t>   </a:t>
            </a:r>
            <a:r>
              <a:rPr lang="en-US" sz="2400" dirty="0" err="1" smtClean="0">
                <a:latin typeface="+mj-lt"/>
              </a:rPr>
              <a:t>OTH</a:t>
            </a:r>
            <a:r>
              <a:rPr lang="en-US" sz="2400" dirty="0" smtClean="0">
                <a:latin typeface="+mj-lt"/>
              </a:rPr>
              <a:t>  </a:t>
            </a:r>
            <a:r>
              <a:rPr lang="en-US" sz="2400" dirty="0" err="1" smtClean="0">
                <a:latin typeface="+mj-lt"/>
              </a:rPr>
              <a:t>OTH</a:t>
            </a:r>
            <a:r>
              <a:rPr lang="en-US" sz="2400" dirty="0" smtClean="0">
                <a:latin typeface="+mj-lt"/>
              </a:rPr>
              <a:t>   VAL  </a:t>
            </a:r>
            <a:r>
              <a:rPr lang="en-US" sz="2400" dirty="0" err="1" smtClean="0">
                <a:latin typeface="+mj-lt"/>
              </a:rPr>
              <a:t>VAL</a:t>
            </a:r>
            <a:endParaRPr lang="en-US" sz="2400" dirty="0" smtClean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3568" y="2564904"/>
                <a:ext cx="7105215" cy="988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  <m:acc>
                            <m:accPr>
                              <m:chr m:val="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e>
                        <m:e>
                          <m:acc>
                            <m:accPr>
                              <m:chr m:val="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  <m:acc>
                            <m:accPr>
                              <m:chr m:val="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𝑍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exp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400" b="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sz="2400" b="0" i="1">
                                  <a:latin typeface="Cambria Math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>
                                  <a:latin typeface="Cambria Math"/>
                                </a:rPr>
                                <m:t>, 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sz="2400" b="0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sz="2400" b="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400" b="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564904"/>
                <a:ext cx="7105215" cy="9884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16861" y="1429524"/>
                <a:ext cx="6219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/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400" b="0" dirty="0" smtClean="0">
                    <a:latin typeface="+mj-lt"/>
                  </a:rPr>
                  <a:t> =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861" y="1429524"/>
                <a:ext cx="621965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9333" r="-1470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16861" y="1887215"/>
                <a:ext cx="6259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/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b="0" dirty="0" smtClean="0">
                    <a:latin typeface="+mj-lt"/>
                  </a:rPr>
                  <a:t> =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861" y="1887215"/>
                <a:ext cx="625941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2913" t="-9333" r="-1456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83795" y="3789040"/>
            <a:ext cx="81211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>
                <a:latin typeface="+mj-lt"/>
              </a:rPr>
              <a:t>Features can take into account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token types (numeric, capitalization, etc.)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word windows preceding and following position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deep-parsing dependencies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first sentence of article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membership in relation-specific lexicons</a:t>
            </a:r>
          </a:p>
        </p:txBody>
      </p:sp>
      <p:sp>
        <p:nvSpPr>
          <p:cNvPr id="22" name="Textfeld 35"/>
          <p:cNvSpPr txBox="1"/>
          <p:nvPr/>
        </p:nvSpPr>
        <p:spPr>
          <a:xfrm>
            <a:off x="-4392" y="6306634"/>
            <a:ext cx="723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[R. Hoffmann et al. 2010: "Learning 5000 Relational Extractors]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483768" y="951111"/>
            <a:ext cx="6362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dirty="0" smtClean="0"/>
              <a:t>James "Jim" Gray (born January 12, 1944)</a:t>
            </a:r>
            <a:endParaRPr lang="en-US" sz="2400" dirty="0" smtClean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07704" y="908720"/>
                <a:ext cx="6219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/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400" b="0" dirty="0" smtClean="0">
                    <a:latin typeface="+mj-lt"/>
                  </a:rPr>
                  <a:t> =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908720"/>
                <a:ext cx="621965" cy="461665"/>
              </a:xfrm>
              <a:prstGeom prst="rect">
                <a:avLst/>
              </a:prstGeom>
              <a:blipFill rotWithShape="0">
                <a:blip r:embed="rId6"/>
                <a:stretch>
                  <a:fillRect t="-9211" r="-13725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8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  <p:bldP spid="6" grpId="0"/>
      <p:bldP spid="18" grpId="0"/>
      <p:bldP spid="7" grpId="0"/>
      <p:bldP spid="2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od-cloud.net/versions/2007-05-01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0768"/>
            <a:ext cx="4203149" cy="26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lod-datasets_2007-10-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96752"/>
            <a:ext cx="466427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lod-datasets_2008-09-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5692884" cy="44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2" y="881337"/>
            <a:ext cx="7438000" cy="5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4160" y="836712"/>
            <a:ext cx="924467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609600" y="-27384"/>
            <a:ext cx="8229600" cy="77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en-US" sz="3600" dirty="0" smtClean="0"/>
              <a:t>Linked Open Data </a:t>
            </a:r>
            <a:r>
              <a:rPr lang="en-US" sz="3600" dirty="0"/>
              <a:t>(</a:t>
            </a:r>
            <a:r>
              <a:rPr lang="en-US" sz="3600" dirty="0" smtClean="0"/>
              <a:t>LOD) Cloud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284"/>
            <a:ext cx="9144000" cy="5623274"/>
          </a:xfrm>
          <a:prstGeom prst="rect">
            <a:avLst/>
          </a:prstGeom>
        </p:spPr>
      </p:pic>
      <p:sp>
        <p:nvSpPr>
          <p:cNvPr id="13" name="TextBox 37"/>
          <p:cNvSpPr txBox="1">
            <a:spLocks noChangeArrowheads="1"/>
          </p:cNvSpPr>
          <p:nvPr/>
        </p:nvSpPr>
        <p:spPr bwMode="auto">
          <a:xfrm>
            <a:off x="5940152" y="6381328"/>
            <a:ext cx="324036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+mn-lt"/>
                <a:ea typeface="Century Gothic" pitchFamily="34" charset="0"/>
                <a:cs typeface="Times New Roman" pitchFamily="18" charset="0"/>
                <a:hlinkClick r:id="rId8"/>
              </a:rPr>
              <a:t>http://linkeddata.org/</a:t>
            </a:r>
            <a:endParaRPr lang="en-US" sz="2400" dirty="0">
              <a:solidFill>
                <a:prstClr val="black"/>
              </a:solidFill>
              <a:latin typeface="+mn-lt"/>
              <a:ea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2060848"/>
            <a:ext cx="864096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1529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</a:t>
            </a:r>
            <a:endParaRPr lang="en-US" sz="26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feld 14"/>
          <p:cNvSpPr txBox="1">
            <a:spLocks noChangeArrowheads="1"/>
          </p:cNvSpPr>
          <p:nvPr/>
        </p:nvSpPr>
        <p:spPr bwMode="auto">
          <a:xfrm>
            <a:off x="251520" y="119675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30"/>
          <p:cNvSpPr txBox="1"/>
          <p:nvPr/>
        </p:nvSpPr>
        <p:spPr>
          <a:xfrm>
            <a:off x="4831880" y="2420888"/>
            <a:ext cx="3938899" cy="2185214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latin typeface="+mj-lt"/>
                <a:sym typeface="Wingdings"/>
              </a:rPr>
              <a:t> Scope &amp; </a:t>
            </a:r>
            <a:r>
              <a:rPr lang="en-US" dirty="0" smtClean="0">
                <a:latin typeface="+mj-lt"/>
              </a:rPr>
              <a:t>Goal</a:t>
            </a:r>
          </a:p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Regex-based Extraction</a:t>
            </a:r>
            <a:endParaRPr lang="en-US" dirty="0" smtClean="0">
              <a:latin typeface="+mj-lt"/>
            </a:endParaRP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  <a:sym typeface="Wingdings"/>
              </a:rPr>
              <a:t>Pattern-based Harvesting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Consistency Reasoning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Probabilistic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Web-Table Methods</a:t>
            </a:r>
          </a:p>
        </p:txBody>
      </p:sp>
    </p:spTree>
    <p:extLst>
      <p:ext uri="{BB962C8B-B14F-4D97-AF65-F5344CB8AC3E}">
        <p14:creationId xmlns:p14="http://schemas.microsoft.com/office/powerpoint/2010/main" val="27719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10"/>
          <p:cNvSpPr txBox="1">
            <a:spLocks noChangeArrowheads="1"/>
          </p:cNvSpPr>
          <p:nvPr/>
        </p:nvSpPr>
        <p:spPr bwMode="auto">
          <a:xfrm>
            <a:off x="504825" y="1125538"/>
            <a:ext cx="989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u="sng" dirty="0" smtClean="0"/>
              <a:t>Facts</a:t>
            </a:r>
            <a:endParaRPr lang="en-US" sz="2400" u="sng" dirty="0"/>
          </a:p>
        </p:txBody>
      </p:sp>
      <p:sp>
        <p:nvSpPr>
          <p:cNvPr id="46084" name="TextBox 11"/>
          <p:cNvSpPr txBox="1">
            <a:spLocks noChangeArrowheads="1"/>
          </p:cNvSpPr>
          <p:nvPr/>
        </p:nvSpPr>
        <p:spPr bwMode="auto">
          <a:xfrm>
            <a:off x="5076825" y="1125538"/>
            <a:ext cx="1417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u="sng" dirty="0" smtClean="0"/>
              <a:t>Patterns</a:t>
            </a:r>
            <a:endParaRPr lang="en-US" sz="2400" u="sng" dirty="0"/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3000375" y="2000250"/>
            <a:ext cx="1928813" cy="1588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00013" y="1549400"/>
            <a:ext cx="4437062" cy="858838"/>
            <a:chOff x="500063" y="1928813"/>
            <a:chExt cx="4435854" cy="859850"/>
          </a:xfrm>
        </p:grpSpPr>
        <p:sp>
          <p:nvSpPr>
            <p:cNvPr id="46112" name="TextBox 17"/>
            <p:cNvSpPr txBox="1">
              <a:spLocks noChangeArrowheads="1"/>
            </p:cNvSpPr>
            <p:nvPr/>
          </p:nvSpPr>
          <p:spPr bwMode="auto">
            <a:xfrm>
              <a:off x="500063" y="1928813"/>
              <a:ext cx="3426480" cy="43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0033CC"/>
                  </a:solidFill>
                </a:rPr>
                <a:t>(JimGray, MikeHarrison)</a:t>
              </a:r>
              <a:endParaRPr lang="en-US">
                <a:solidFill>
                  <a:srgbClr val="0033CC"/>
                </a:solidFill>
              </a:endParaRPr>
            </a:p>
          </p:txBody>
        </p:sp>
        <p:sp>
          <p:nvSpPr>
            <p:cNvPr id="46113" name="TextBox 18"/>
            <p:cNvSpPr txBox="1">
              <a:spLocks noChangeArrowheads="1"/>
            </p:cNvSpPr>
            <p:nvPr/>
          </p:nvSpPr>
          <p:spPr bwMode="auto">
            <a:xfrm>
              <a:off x="500063" y="2357438"/>
              <a:ext cx="4435854" cy="43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0033CC"/>
                  </a:solidFill>
                </a:rPr>
                <a:t>(BarbaraLiskov, JohnMcCarthy)</a:t>
              </a:r>
              <a:endParaRPr lang="en-US">
                <a:solidFill>
                  <a:srgbClr val="0033CC"/>
                </a:solidFill>
              </a:endParaRPr>
            </a:p>
          </p:txBody>
        </p:sp>
      </p:grp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1362075" y="1125538"/>
            <a:ext cx="2870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i="1" dirty="0" smtClean="0"/>
              <a:t>&amp; </a:t>
            </a:r>
            <a:r>
              <a:rPr lang="en-US" sz="2400" i="1" u="sng" dirty="0" smtClean="0"/>
              <a:t>Fact Candidates</a:t>
            </a:r>
            <a:endParaRPr lang="en-US" sz="2400" i="1" u="sng" dirty="0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072063" y="1571625"/>
            <a:ext cx="3667125" cy="858838"/>
            <a:chOff x="5072063" y="1928813"/>
            <a:chExt cx="3667735" cy="859511"/>
          </a:xfrm>
        </p:grpSpPr>
        <p:sp>
          <p:nvSpPr>
            <p:cNvPr id="46110" name="TextBox 20"/>
            <p:cNvSpPr txBox="1">
              <a:spLocks noChangeArrowheads="1"/>
            </p:cNvSpPr>
            <p:nvPr/>
          </p:nvSpPr>
          <p:spPr bwMode="auto">
            <a:xfrm>
              <a:off x="5072063" y="1928813"/>
              <a:ext cx="2786084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008000"/>
                  </a:solidFill>
                </a:rPr>
                <a:t>X and his advisor Y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6111" name="TextBox 21"/>
            <p:cNvSpPr txBox="1">
              <a:spLocks noChangeArrowheads="1"/>
            </p:cNvSpPr>
            <p:nvPr/>
          </p:nvSpPr>
          <p:spPr bwMode="auto">
            <a:xfrm>
              <a:off x="5072063" y="2357438"/>
              <a:ext cx="3667735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008000"/>
                  </a:solidFill>
                </a:rPr>
                <a:t>X under the guidance of Y</a:t>
              </a:r>
              <a:endParaRPr lang="en-US">
                <a:solidFill>
                  <a:srgbClr val="008000"/>
                </a:solidFill>
              </a:endParaRPr>
            </a:p>
          </p:txBody>
        </p:sp>
      </p:grpSp>
      <p:cxnSp>
        <p:nvCxnSpPr>
          <p:cNvPr id="22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3000375" y="2500313"/>
            <a:ext cx="2000250" cy="642937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32"/>
          <p:cNvCxnSpPr>
            <a:cxnSpLocks noChangeShapeType="1"/>
          </p:cNvCxnSpPr>
          <p:nvPr/>
        </p:nvCxnSpPr>
        <p:spPr bwMode="auto">
          <a:xfrm>
            <a:off x="3071813" y="3571875"/>
            <a:ext cx="1928812" cy="1588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137150" y="3000375"/>
            <a:ext cx="3636963" cy="1358900"/>
            <a:chOff x="5137150" y="3357563"/>
            <a:chExt cx="3637216" cy="1359574"/>
          </a:xfrm>
        </p:grpSpPr>
        <p:sp>
          <p:nvSpPr>
            <p:cNvPr id="46107" name="TextBox 33"/>
            <p:cNvSpPr txBox="1">
              <a:spLocks noChangeArrowheads="1"/>
            </p:cNvSpPr>
            <p:nvPr/>
          </p:nvSpPr>
          <p:spPr bwMode="auto">
            <a:xfrm>
              <a:off x="5137150" y="3357563"/>
              <a:ext cx="307917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008000"/>
                  </a:solidFill>
                </a:rPr>
                <a:t>X and Y in their paper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6108" name="TextBox 34"/>
            <p:cNvSpPr txBox="1">
              <a:spLocks noChangeArrowheads="1"/>
            </p:cNvSpPr>
            <p:nvPr/>
          </p:nvSpPr>
          <p:spPr bwMode="auto">
            <a:xfrm>
              <a:off x="5137150" y="3786188"/>
              <a:ext cx="299126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008000"/>
                  </a:solidFill>
                </a:rPr>
                <a:t>X co-authored with Y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6109" name="TextBox 35"/>
            <p:cNvSpPr txBox="1">
              <a:spLocks noChangeArrowheads="1"/>
            </p:cNvSpPr>
            <p:nvPr/>
          </p:nvSpPr>
          <p:spPr bwMode="auto">
            <a:xfrm>
              <a:off x="5143500" y="4286250"/>
              <a:ext cx="363086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val="008000"/>
                  </a:solidFill>
                </a:rPr>
                <a:t>X rarely met his advisor Y</a:t>
              </a:r>
              <a:endParaRPr lang="en-US">
                <a:solidFill>
                  <a:srgbClr val="008000"/>
                </a:solidFill>
              </a:endParaRPr>
            </a:p>
          </p:txBody>
        </p:sp>
      </p:grpSp>
      <p:cxnSp>
        <p:nvCxnSpPr>
          <p:cNvPr id="30" name="Straight Arrow Connector 39"/>
          <p:cNvCxnSpPr>
            <a:cxnSpLocks noChangeShapeType="1"/>
            <a:stCxn id="46102" idx="3"/>
          </p:cNvCxnSpPr>
          <p:nvPr/>
        </p:nvCxnSpPr>
        <p:spPr bwMode="auto">
          <a:xfrm>
            <a:off x="3009112" y="4930182"/>
            <a:ext cx="2067713" cy="11706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40"/>
          <p:cNvSpPr txBox="1">
            <a:spLocks noChangeArrowheads="1"/>
          </p:cNvSpPr>
          <p:nvPr/>
        </p:nvSpPr>
        <p:spPr bwMode="auto">
          <a:xfrm>
            <a:off x="5214938" y="4572000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8000"/>
                </a:solidFill>
              </a:rPr>
              <a:t>…</a:t>
            </a:r>
            <a:endParaRPr lang="en-US" sz="2800" dirty="0">
              <a:solidFill>
                <a:srgbClr val="008000"/>
              </a:solidFill>
            </a:endParaRPr>
          </a:p>
        </p:txBody>
      </p:sp>
      <p:cxnSp>
        <p:nvCxnSpPr>
          <p:cNvPr id="32" name="Straight Arrow Connector 41"/>
          <p:cNvCxnSpPr>
            <a:cxnSpLocks noChangeShapeType="1"/>
            <a:endCxn id="46099" idx="3"/>
          </p:cNvCxnSpPr>
          <p:nvPr/>
        </p:nvCxnSpPr>
        <p:spPr bwMode="auto">
          <a:xfrm flipH="1">
            <a:off x="3009112" y="3929063"/>
            <a:ext cx="1991524" cy="644069"/>
          </a:xfrm>
          <a:prstGeom prst="straightConnector1">
            <a:avLst/>
          </a:prstGeom>
          <a:noFill/>
          <a:ln w="38100" algn="ctr">
            <a:solidFill>
              <a:srgbClr val="CC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47"/>
          <p:cNvSpPr txBox="1">
            <a:spLocks noChangeArrowheads="1"/>
          </p:cNvSpPr>
          <p:nvPr/>
        </p:nvSpPr>
        <p:spPr bwMode="auto">
          <a:xfrm>
            <a:off x="6053138" y="4572000"/>
            <a:ext cx="3090862" cy="157003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 good for </a:t>
            </a:r>
            <a:r>
              <a:rPr lang="en-US" sz="2400" dirty="0" smtClean="0">
                <a:solidFill>
                  <a:srgbClr val="0033CC"/>
                </a:solidFill>
              </a:rPr>
              <a:t>recall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 noisy, drifting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33CC"/>
                </a:solidFill>
              </a:rPr>
              <a:t>not robust </a:t>
            </a:r>
            <a:r>
              <a:rPr lang="en-US" sz="2400" dirty="0" smtClean="0"/>
              <a:t>enough</a:t>
            </a:r>
          </a:p>
          <a:p>
            <a:pPr eaLnBrk="1" hangingPunct="1"/>
            <a:r>
              <a:rPr lang="en-US" sz="2400" dirty="0" smtClean="0"/>
              <a:t>  for high precision</a:t>
            </a:r>
            <a:endParaRPr lang="en-US" sz="2400" dirty="0"/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00063" y="2643188"/>
            <a:ext cx="2289922" cy="1501969"/>
            <a:chOff x="500034" y="3000372"/>
            <a:chExt cx="2289591" cy="1502653"/>
          </a:xfrm>
        </p:grpSpPr>
        <p:sp>
          <p:nvSpPr>
            <p:cNvPr id="46103" name="TextBox 23"/>
            <p:cNvSpPr txBox="1">
              <a:spLocks noChangeArrowheads="1"/>
            </p:cNvSpPr>
            <p:nvPr/>
          </p:nvSpPr>
          <p:spPr bwMode="auto">
            <a:xfrm>
              <a:off x="500034" y="3000372"/>
              <a:ext cx="1907362" cy="43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Surajit</a:t>
              </a:r>
              <a:r>
                <a:rPr lang="de-DE" i="1" smtClean="0">
                  <a:solidFill>
                    <a:srgbClr val="0033CC"/>
                  </a:solidFill>
                </a:rPr>
                <a:t>, Jeff)</a:t>
              </a:r>
              <a:endParaRPr lang="en-US" i="1">
                <a:solidFill>
                  <a:srgbClr val="0033CC"/>
                </a:solidFill>
              </a:endParaRPr>
            </a:p>
          </p:txBody>
        </p:sp>
        <p:sp>
          <p:nvSpPr>
            <p:cNvPr id="46104" name="TextBox 24"/>
            <p:cNvSpPr txBox="1">
              <a:spLocks noChangeArrowheads="1"/>
            </p:cNvSpPr>
            <p:nvPr/>
          </p:nvSpPr>
          <p:spPr bwMode="auto">
            <a:xfrm>
              <a:off x="500034" y="3714752"/>
              <a:ext cx="2023019" cy="43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 smtClean="0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Sunita</a:t>
              </a:r>
              <a:r>
                <a:rPr lang="de-DE" i="1" smtClean="0">
                  <a:solidFill>
                    <a:srgbClr val="0033CC"/>
                  </a:solidFill>
                </a:rPr>
                <a:t>, Mike)</a:t>
              </a:r>
              <a:endParaRPr lang="en-US" i="1">
                <a:solidFill>
                  <a:srgbClr val="0033CC"/>
                </a:solidFill>
              </a:endParaRPr>
            </a:p>
          </p:txBody>
        </p:sp>
        <p:sp>
          <p:nvSpPr>
            <p:cNvPr id="46105" name="TextBox 25"/>
            <p:cNvSpPr txBox="1">
              <a:spLocks noChangeArrowheads="1"/>
            </p:cNvSpPr>
            <p:nvPr/>
          </p:nvSpPr>
          <p:spPr bwMode="auto">
            <a:xfrm>
              <a:off x="500034" y="3357562"/>
              <a:ext cx="1657330" cy="43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 smtClean="0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Alon</a:t>
              </a:r>
              <a:r>
                <a:rPr lang="de-DE" i="1" smtClean="0">
                  <a:solidFill>
                    <a:srgbClr val="0033CC"/>
                  </a:solidFill>
                </a:rPr>
                <a:t>, Jeff)</a:t>
              </a:r>
              <a:endParaRPr lang="en-US" i="1">
                <a:solidFill>
                  <a:srgbClr val="0033CC"/>
                </a:solidFill>
              </a:endParaRPr>
            </a:p>
          </p:txBody>
        </p:sp>
        <p:sp>
          <p:nvSpPr>
            <p:cNvPr id="46106" name="TextBox 24"/>
            <p:cNvSpPr txBox="1">
              <a:spLocks noChangeArrowheads="1"/>
            </p:cNvSpPr>
            <p:nvPr/>
          </p:nvSpPr>
          <p:spPr bwMode="auto">
            <a:xfrm>
              <a:off x="500034" y="4071942"/>
              <a:ext cx="2289591" cy="43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 smtClean="0">
                  <a:solidFill>
                    <a:srgbClr val="0033CC"/>
                  </a:solidFill>
                </a:rPr>
                <a:t>(Renee, </a:t>
              </a:r>
              <a:r>
                <a:rPr lang="de-DE" i="1" err="1" smtClean="0">
                  <a:solidFill>
                    <a:srgbClr val="0033CC"/>
                  </a:solidFill>
                </a:rPr>
                <a:t>Yannis</a:t>
              </a:r>
              <a:r>
                <a:rPr lang="de-DE" i="1" smtClean="0">
                  <a:solidFill>
                    <a:srgbClr val="0033CC"/>
                  </a:solidFill>
                </a:rPr>
                <a:t>)</a:t>
              </a:r>
              <a:endParaRPr lang="en-US" i="1">
                <a:solidFill>
                  <a:srgbClr val="0033CC"/>
                </a:solidFill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500063" y="4357688"/>
            <a:ext cx="2682144" cy="1859121"/>
            <a:chOff x="500034" y="4357694"/>
            <a:chExt cx="2681656" cy="1859840"/>
          </a:xfrm>
        </p:grpSpPr>
        <p:sp>
          <p:nvSpPr>
            <p:cNvPr id="46098" name="TextBox 36"/>
            <p:cNvSpPr txBox="1">
              <a:spLocks noChangeArrowheads="1"/>
            </p:cNvSpPr>
            <p:nvPr/>
          </p:nvSpPr>
          <p:spPr bwMode="auto">
            <a:xfrm>
              <a:off x="500034" y="5786480"/>
              <a:ext cx="2681656" cy="43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 smtClean="0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Surajit</a:t>
              </a:r>
              <a:r>
                <a:rPr lang="de-DE" i="1" smtClean="0">
                  <a:solidFill>
                    <a:srgbClr val="0033CC"/>
                  </a:solidFill>
                </a:rPr>
                <a:t>, Microsoft)</a:t>
              </a:r>
              <a:endParaRPr lang="en-US" i="1">
                <a:solidFill>
                  <a:srgbClr val="0033CC"/>
                </a:solidFill>
              </a:endParaRPr>
            </a:p>
          </p:txBody>
        </p:sp>
        <p:sp>
          <p:nvSpPr>
            <p:cNvPr id="46099" name="TextBox 37"/>
            <p:cNvSpPr txBox="1">
              <a:spLocks noChangeArrowheads="1"/>
            </p:cNvSpPr>
            <p:nvPr/>
          </p:nvSpPr>
          <p:spPr bwMode="auto">
            <a:xfrm>
              <a:off x="500063" y="4357694"/>
              <a:ext cx="2508563" cy="43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 smtClean="0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Sunita</a:t>
              </a:r>
              <a:r>
                <a:rPr lang="de-DE" i="1" smtClean="0">
                  <a:solidFill>
                    <a:srgbClr val="0033CC"/>
                  </a:solidFill>
                </a:rPr>
                <a:t>, </a:t>
              </a:r>
              <a:r>
                <a:rPr lang="de-DE" i="1" err="1" smtClean="0">
                  <a:solidFill>
                    <a:srgbClr val="0033CC"/>
                  </a:solidFill>
                </a:rPr>
                <a:t>Soumen</a:t>
              </a:r>
              <a:r>
                <a:rPr lang="de-DE" i="1" smtClean="0">
                  <a:solidFill>
                    <a:srgbClr val="0033CC"/>
                  </a:solidFill>
                </a:rPr>
                <a:t>)</a:t>
              </a:r>
              <a:endParaRPr lang="en-US" i="1">
                <a:solidFill>
                  <a:srgbClr val="0033CC"/>
                </a:solidFill>
              </a:endParaRPr>
            </a:p>
          </p:txBody>
        </p:sp>
        <p:sp>
          <p:nvSpPr>
            <p:cNvPr id="46100" name="TextBox 38"/>
            <p:cNvSpPr txBox="1">
              <a:spLocks noChangeArrowheads="1"/>
            </p:cNvSpPr>
            <p:nvPr/>
          </p:nvSpPr>
          <p:spPr bwMode="auto">
            <a:xfrm>
              <a:off x="500063" y="5072069"/>
              <a:ext cx="2305019" cy="43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 smtClean="0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Surajit</a:t>
              </a:r>
              <a:r>
                <a:rPr lang="de-DE" i="1" smtClean="0">
                  <a:solidFill>
                    <a:srgbClr val="0033CC"/>
                  </a:solidFill>
                </a:rPr>
                <a:t>, Moshe)</a:t>
              </a:r>
              <a:endParaRPr lang="en-US" i="1">
                <a:solidFill>
                  <a:srgbClr val="0033CC"/>
                </a:solidFill>
              </a:endParaRPr>
            </a:p>
          </p:txBody>
        </p:sp>
        <p:sp>
          <p:nvSpPr>
            <p:cNvPr id="46101" name="TextBox 45"/>
            <p:cNvSpPr txBox="1">
              <a:spLocks noChangeArrowheads="1"/>
            </p:cNvSpPr>
            <p:nvPr/>
          </p:nvSpPr>
          <p:spPr bwMode="auto">
            <a:xfrm>
              <a:off x="500063" y="5429257"/>
              <a:ext cx="1864274" cy="43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 smtClean="0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Alon</a:t>
              </a:r>
              <a:r>
                <a:rPr lang="de-DE" i="1" smtClean="0">
                  <a:solidFill>
                    <a:srgbClr val="0033CC"/>
                  </a:solidFill>
                </a:rPr>
                <a:t>, Larry)</a:t>
              </a:r>
              <a:endParaRPr lang="en-US" i="1">
                <a:solidFill>
                  <a:srgbClr val="0033CC"/>
                </a:solidFill>
              </a:endParaRPr>
            </a:p>
          </p:txBody>
        </p:sp>
        <p:sp>
          <p:nvSpPr>
            <p:cNvPr id="46102" name="TextBox 46"/>
            <p:cNvSpPr txBox="1">
              <a:spLocks noChangeArrowheads="1"/>
            </p:cNvSpPr>
            <p:nvPr/>
          </p:nvSpPr>
          <p:spPr bwMode="auto">
            <a:xfrm>
              <a:off x="500063" y="4714882"/>
              <a:ext cx="2508563" cy="43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i="1">
                  <a:solidFill>
                    <a:srgbClr val="0033CC"/>
                  </a:solidFill>
                </a:rPr>
                <a:t>(</a:t>
              </a:r>
              <a:r>
                <a:rPr lang="de-DE" i="1" err="1" smtClean="0">
                  <a:solidFill>
                    <a:srgbClr val="0033CC"/>
                  </a:solidFill>
                </a:rPr>
                <a:t>Soumen</a:t>
              </a:r>
              <a:r>
                <a:rPr lang="de-DE" i="1" smtClean="0">
                  <a:solidFill>
                    <a:srgbClr val="0033CC"/>
                  </a:solidFill>
                </a:rPr>
                <a:t>, </a:t>
              </a:r>
              <a:r>
                <a:rPr lang="de-DE" i="1" err="1" smtClean="0">
                  <a:solidFill>
                    <a:srgbClr val="0033CC"/>
                  </a:solidFill>
                </a:rPr>
                <a:t>Sunita</a:t>
              </a:r>
              <a:r>
                <a:rPr lang="de-DE" i="1" smtClean="0">
                  <a:solidFill>
                    <a:srgbClr val="0033CC"/>
                  </a:solidFill>
                </a:rPr>
                <a:t>)</a:t>
              </a:r>
              <a:endParaRPr lang="en-US" i="1">
                <a:solidFill>
                  <a:srgbClr val="0033CC"/>
                </a:solidFill>
              </a:endParaRPr>
            </a:p>
          </p:txBody>
        </p:sp>
      </p:grp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93763" eaLnBrk="1" hangingPunct="1"/>
            <a:r>
              <a:rPr lang="en-US" sz="4000" kern="0" dirty="0" smtClean="0"/>
              <a:t>Facts yield patterns – and vice versa</a:t>
            </a:r>
            <a:endParaRPr lang="en-US" sz="1800" kern="0" dirty="0" smtClean="0"/>
          </a:p>
        </p:txBody>
      </p:sp>
    </p:spTree>
    <p:extLst>
      <p:ext uri="{BB962C8B-B14F-4D97-AF65-F5344CB8AC3E}">
        <p14:creationId xmlns:p14="http://schemas.microsoft.com/office/powerpoint/2010/main" val="23668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1042208"/>
            <a:ext cx="9144000" cy="268334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-5535" y="3725556"/>
            <a:ext cx="9149535" cy="20077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-5535" y="5733256"/>
            <a:ext cx="9149535" cy="779646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Textfeld 36"/>
          <p:cNvSpPr txBox="1"/>
          <p:nvPr/>
        </p:nvSpPr>
        <p:spPr>
          <a:xfrm>
            <a:off x="179512" y="2420888"/>
            <a:ext cx="34547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Confidence of pattern p: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51520" y="3789040"/>
            <a:ext cx="51219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Confidence of fact candidate (e1,e2):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feld 36"/>
          <p:cNvSpPr txBox="1"/>
          <p:nvPr/>
        </p:nvSpPr>
        <p:spPr>
          <a:xfrm>
            <a:off x="179512" y="980728"/>
            <a:ext cx="29979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Support of pattern p: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5733256"/>
            <a:ext cx="8263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gathering can be iterated,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can promote best facts to additional seeds for next round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22528" y="1411998"/>
            <a:ext cx="5267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occurrences of p with seeds (e1,e2)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5" y="2866907"/>
            <a:ext cx="51972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occurrences of p with seeds (e1,e2)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7165" y="3294669"/>
            <a:ext cx="2698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occurrences of p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187625" y="3303664"/>
            <a:ext cx="520050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635896" y="4941168"/>
            <a:ext cx="28632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or: PMI (e1,e2) = log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4797152"/>
            <a:ext cx="1614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freq</a:t>
            </a:r>
            <a:r>
              <a:rPr lang="en-US" dirty="0" smtClean="0"/>
              <a:t>(e1,e2)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95457" y="5206431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freq</a:t>
            </a:r>
            <a:r>
              <a:rPr lang="en-US" dirty="0" smtClean="0"/>
              <a:t>(e1) </a:t>
            </a:r>
            <a:r>
              <a:rPr lang="en-US" dirty="0" err="1" smtClean="0"/>
              <a:t>freq</a:t>
            </a:r>
            <a:r>
              <a:rPr lang="en-US" dirty="0" smtClean="0"/>
              <a:t>(e2)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395457" y="5206431"/>
            <a:ext cx="2371007" cy="216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8"/>
          <p:cNvSpPr txBox="1"/>
          <p:nvPr/>
        </p:nvSpPr>
        <p:spPr>
          <a:xfrm>
            <a:off x="1150520" y="1896301"/>
            <a:ext cx="55579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occurrences of all patterns with seeds</a:t>
            </a:r>
            <a:endParaRPr lang="en-US" dirty="0"/>
          </a:p>
        </p:txBody>
      </p:sp>
      <p:cxnSp>
        <p:nvCxnSpPr>
          <p:cNvPr id="16" name="Straight Connector 5"/>
          <p:cNvCxnSpPr/>
          <p:nvPr/>
        </p:nvCxnSpPr>
        <p:spPr bwMode="auto">
          <a:xfrm>
            <a:off x="1150520" y="1896301"/>
            <a:ext cx="520050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8"/>
          <p:cNvSpPr txBox="1"/>
          <p:nvPr/>
        </p:nvSpPr>
        <p:spPr>
          <a:xfrm>
            <a:off x="1043608" y="4221088"/>
            <a:ext cx="56733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ym typeface="Symbol"/>
              </a:rPr>
              <a:t></a:t>
            </a:r>
            <a:r>
              <a:rPr lang="en-US" sz="2600" baseline="-25000" dirty="0" smtClean="0">
                <a:sym typeface="Symbol"/>
              </a:rPr>
              <a:t>p</a:t>
            </a:r>
            <a:r>
              <a:rPr lang="en-US" sz="2600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freq</a:t>
            </a:r>
            <a:r>
              <a:rPr lang="en-US" dirty="0" smtClean="0">
                <a:sym typeface="Symbol"/>
              </a:rPr>
              <a:t>(e1,p,e2)*</a:t>
            </a:r>
            <a:r>
              <a:rPr lang="en-US" dirty="0" err="1" smtClean="0">
                <a:sym typeface="Symbol"/>
              </a:rPr>
              <a:t>conf</a:t>
            </a:r>
            <a:r>
              <a:rPr lang="en-US" dirty="0" smtClean="0">
                <a:sym typeface="Symbol"/>
              </a:rPr>
              <a:t>(p) / </a:t>
            </a:r>
            <a:r>
              <a:rPr lang="en-US" sz="2600" dirty="0" smtClean="0">
                <a:sym typeface="Symbol"/>
              </a:rPr>
              <a:t></a:t>
            </a:r>
            <a:r>
              <a:rPr lang="en-US" sz="2600" baseline="-25000" dirty="0" smtClean="0">
                <a:sym typeface="Symbol"/>
              </a:rPr>
              <a:t>p</a:t>
            </a:r>
            <a:r>
              <a:rPr lang="en-US" sz="2600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freq</a:t>
            </a:r>
            <a:r>
              <a:rPr lang="en-US" dirty="0" smtClean="0">
                <a:sym typeface="Symbol"/>
              </a:rPr>
              <a:t>(e1,p,e2)</a:t>
            </a:r>
            <a:endParaRPr lang="en-US" dirty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93763" eaLnBrk="1" hangingPunct="1"/>
            <a:r>
              <a:rPr lang="en-US" sz="4000" kern="0" dirty="0" smtClean="0"/>
              <a:t>Statistics yield pattern assessment</a:t>
            </a:r>
            <a:endParaRPr lang="en-US" sz="1800" kern="0" dirty="0" smtClean="0"/>
          </a:p>
        </p:txBody>
      </p:sp>
    </p:spTree>
    <p:extLst>
      <p:ext uri="{BB962C8B-B14F-4D97-AF65-F5344CB8AC3E}">
        <p14:creationId xmlns:p14="http://schemas.microsoft.com/office/powerpoint/2010/main" val="143299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671" y="5750004"/>
            <a:ext cx="9171362" cy="124863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5344" y="5750004"/>
            <a:ext cx="82638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can promote best facts to additional seeds for next round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can promote rejected facts to additional counter-seeds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works more robustly with few seeds &amp; counter-seeds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4585" y="4459228"/>
            <a:ext cx="4883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occurrences of p with pos. seeds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2034" y="4931949"/>
            <a:ext cx="6862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occurrences of p with pos. seeds  or neg. seeds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912034" y="4890115"/>
            <a:ext cx="6799215" cy="58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0" y="1124744"/>
            <a:ext cx="87142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Some patterns have high support, but poor precision: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     </a:t>
            </a:r>
            <a:r>
              <a:rPr lang="en-US" dirty="0" smtClean="0">
                <a:solidFill>
                  <a:srgbClr val="3333CC"/>
                </a:solidFill>
              </a:rPr>
              <a:t>X is the largest city of Y  	            </a:t>
            </a:r>
            <a:r>
              <a:rPr lang="en-US" dirty="0" smtClean="0"/>
              <a:t>for </a:t>
            </a:r>
            <a:r>
              <a:rPr lang="en-US" dirty="0" err="1" smtClean="0"/>
              <a:t>isCapitalOf</a:t>
            </a:r>
            <a:r>
              <a:rPr lang="en-US" dirty="0" smtClean="0"/>
              <a:t> (X,Y)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     joint work of X and Y      </a:t>
            </a:r>
            <a:r>
              <a:rPr lang="en-US" dirty="0" smtClean="0"/>
              <a:t>			for </a:t>
            </a:r>
            <a:r>
              <a:rPr lang="en-US" dirty="0" err="1" smtClean="0"/>
              <a:t>hasAdvisor</a:t>
            </a:r>
            <a:r>
              <a:rPr lang="en-US" dirty="0" smtClean="0"/>
              <a:t> (X,Y)</a:t>
            </a:r>
            <a:endParaRPr lang="en-US" dirty="0"/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323528" y="2747283"/>
            <a:ext cx="86196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33CC"/>
                </a:solidFill>
                <a:latin typeface="+mj-lt"/>
                <a:cs typeface="Times New Roman" pitchFamily="18" charset="0"/>
              </a:rPr>
              <a:t>pos. seeds:   </a:t>
            </a:r>
            <a:r>
              <a:rPr lang="en-US" dirty="0" smtClean="0">
                <a:solidFill>
                  <a:srgbClr val="009900"/>
                </a:solidFill>
                <a:latin typeface="+mj-lt"/>
                <a:cs typeface="Times New Roman" pitchFamily="18" charset="0"/>
              </a:rPr>
              <a:t>(Paris, France), (Rome, Italy), (New Delhi, India), ...</a:t>
            </a:r>
          </a:p>
          <a:p>
            <a:pPr eaLnBrk="1" hangingPunct="1"/>
            <a:r>
              <a:rPr lang="en-US" dirty="0" smtClean="0">
                <a:solidFill>
                  <a:srgbClr val="0033CC"/>
                </a:solidFill>
                <a:latin typeface="+mj-lt"/>
                <a:cs typeface="Times New Roman" pitchFamily="18" charset="0"/>
              </a:rPr>
              <a:t>neg. seeds:   </a:t>
            </a:r>
            <a:r>
              <a:rPr lang="en-US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(Sydney, Australia), (Istanbul, Turkey), ...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93763" eaLnBrk="1" hangingPunct="1"/>
            <a:r>
              <a:rPr lang="en-US" sz="4000" kern="0" dirty="0" smtClean="0"/>
              <a:t>Negative seeds increase precision</a:t>
            </a:r>
            <a:endParaRPr lang="en-US" sz="1800" kern="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703" y="2319898"/>
            <a:ext cx="5371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Idea: Use positive and negative seeds: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36512" y="3789040"/>
            <a:ext cx="5591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the confidence of a pattern as:</a:t>
            </a:r>
            <a:endParaRPr lang="en-US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499992" y="611396"/>
            <a:ext cx="4634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[</a:t>
            </a:r>
            <a:r>
              <a:rPr lang="en-US" sz="1800" dirty="0" err="1" smtClean="0"/>
              <a:t>Ravichandran</a:t>
            </a:r>
            <a:r>
              <a:rPr lang="en-US" sz="1800" dirty="0" smtClean="0"/>
              <a:t> 2002;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2006; ...]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3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8" grpId="0"/>
      <p:bldP spid="9" grpId="0"/>
      <p:bldP spid="19" grpId="0"/>
      <p:bldP spid="16" grpId="0"/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/>
          <p:nvPr/>
        </p:nvSpPr>
        <p:spPr>
          <a:xfrm>
            <a:off x="1845056" y="5276549"/>
            <a:ext cx="4429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|{n-grams </a:t>
            </a:r>
            <a:r>
              <a:rPr lang="en-US" dirty="0" smtClean="0">
                <a:sym typeface="Symbol"/>
              </a:rPr>
              <a:t> p}  {n-grams  q]|</a:t>
            </a:r>
            <a:endParaRPr lang="en-US" dirty="0"/>
          </a:p>
        </p:txBody>
      </p:sp>
      <p:sp>
        <p:nvSpPr>
          <p:cNvPr id="14" name="TextBox 7"/>
          <p:cNvSpPr txBox="1"/>
          <p:nvPr/>
        </p:nvSpPr>
        <p:spPr>
          <a:xfrm>
            <a:off x="1845056" y="5794052"/>
            <a:ext cx="4429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|{n-grams </a:t>
            </a:r>
            <a:r>
              <a:rPr lang="en-US" dirty="0" smtClean="0">
                <a:sym typeface="Symbol"/>
              </a:rPr>
              <a:t> p}  {n-grams  q]|</a:t>
            </a:r>
            <a:endParaRPr lang="en-US" dirty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Generalized patterns increase recall</a:t>
            </a:r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700869" y="500063"/>
            <a:ext cx="23519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/>
              <a:t>[N. </a:t>
            </a:r>
            <a:r>
              <a:rPr lang="en-US" sz="1800" dirty="0" err="1" smtClean="0"/>
              <a:t>Nakashole</a:t>
            </a:r>
            <a:r>
              <a:rPr lang="en-US" sz="1800" dirty="0" smtClean="0"/>
              <a:t> 2011]</a:t>
            </a:r>
            <a:endParaRPr lang="en-US" sz="1800" dirty="0"/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0" y="905753"/>
            <a:ext cx="91807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Problem: Some patterns are too narrow and thus have small recall:</a:t>
            </a:r>
            <a:endParaRPr lang="en-US" dirty="0"/>
          </a:p>
        </p:txBody>
      </p:sp>
      <p:sp>
        <p:nvSpPr>
          <p:cNvPr id="49164" name="TextBox 11"/>
          <p:cNvSpPr txBox="1">
            <a:spLocks noChangeArrowheads="1"/>
          </p:cNvSpPr>
          <p:nvPr/>
        </p:nvSpPr>
        <p:spPr bwMode="auto">
          <a:xfrm>
            <a:off x="333475" y="1334378"/>
            <a:ext cx="86935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3333CC"/>
                </a:solidFill>
                <a:latin typeface="+mj-lt"/>
                <a:cs typeface="Times New Roman" pitchFamily="16" charset="0"/>
              </a:rPr>
              <a:t>X and his celebrated advisor Y</a:t>
            </a:r>
          </a:p>
          <a:p>
            <a:pPr>
              <a:defRPr/>
            </a:pPr>
            <a:r>
              <a:rPr lang="en-US" sz="2000" dirty="0" smtClean="0">
                <a:solidFill>
                  <a:srgbClr val="3333CC"/>
                </a:solidFill>
                <a:latin typeface="+mj-lt"/>
              </a:rPr>
              <a:t>X carried out his doctoral research in math under the supervision of Y</a:t>
            </a:r>
            <a:endParaRPr lang="en-US" sz="2000" dirty="0" smtClean="0">
              <a:solidFill>
                <a:srgbClr val="3333CC"/>
              </a:solidFill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sz="2000" dirty="0" smtClean="0">
                <a:solidFill>
                  <a:srgbClr val="3333CC"/>
                </a:solidFill>
                <a:latin typeface="+mj-lt"/>
                <a:cs typeface="Times New Roman" pitchFamily="18" charset="0"/>
              </a:rPr>
              <a:t>X received his PhD degree in the CS </a:t>
            </a:r>
            <a:r>
              <a:rPr lang="en-US" sz="2000" dirty="0" err="1" smtClean="0">
                <a:solidFill>
                  <a:srgbClr val="3333CC"/>
                </a:solidFill>
                <a:latin typeface="+mj-lt"/>
                <a:cs typeface="Times New Roman" pitchFamily="18" charset="0"/>
              </a:rPr>
              <a:t>dept</a:t>
            </a:r>
            <a:r>
              <a:rPr lang="en-US" sz="2000" dirty="0" smtClean="0">
                <a:solidFill>
                  <a:srgbClr val="3333CC"/>
                </a:solidFill>
                <a:latin typeface="+mj-lt"/>
                <a:cs typeface="Times New Roman" pitchFamily="18" charset="0"/>
              </a:rPr>
              <a:t> at Y</a:t>
            </a:r>
          </a:p>
          <a:p>
            <a:pPr eaLnBrk="1" hangingPunct="1"/>
            <a:r>
              <a:rPr lang="en-US" sz="2000" dirty="0" smtClean="0">
                <a:solidFill>
                  <a:srgbClr val="3333CC"/>
                </a:solidFill>
                <a:latin typeface="+mj-lt"/>
                <a:cs typeface="Times New Roman" pitchFamily="18" charset="0"/>
              </a:rPr>
              <a:t>X obtained his PhD degree in math at Y</a:t>
            </a:r>
            <a:endParaRPr lang="en-US" sz="2000" dirty="0">
              <a:solidFill>
                <a:srgbClr val="3333CC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49166" name="TextBox 13"/>
          <p:cNvSpPr txBox="1">
            <a:spLocks noChangeArrowheads="1"/>
          </p:cNvSpPr>
          <p:nvPr/>
        </p:nvSpPr>
        <p:spPr bwMode="auto">
          <a:xfrm>
            <a:off x="333475" y="3452625"/>
            <a:ext cx="67283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3333CC"/>
                </a:solidFill>
                <a:latin typeface="+mj-lt"/>
                <a:cs typeface="Times New Roman" pitchFamily="16" charset="0"/>
              </a:rPr>
              <a:t>X { his doctoral research,  under the supervision of} Y</a:t>
            </a:r>
          </a:p>
          <a:p>
            <a:pPr>
              <a:defRPr/>
            </a:pPr>
            <a:r>
              <a:rPr lang="en-US" sz="2000" dirty="0" smtClean="0">
                <a:solidFill>
                  <a:srgbClr val="3333CC"/>
                </a:solidFill>
                <a:latin typeface="+mj-lt"/>
                <a:cs typeface="Times New Roman" pitchFamily="16" charset="0"/>
              </a:rPr>
              <a:t>X { PRP ADJ advisor } Y</a:t>
            </a:r>
          </a:p>
          <a:p>
            <a:pPr>
              <a:defRPr/>
            </a:pPr>
            <a:r>
              <a:rPr lang="en-US" sz="2000" dirty="0" smtClean="0">
                <a:solidFill>
                  <a:srgbClr val="3333CC"/>
                </a:solidFill>
                <a:latin typeface="+mj-lt"/>
                <a:cs typeface="Times New Roman" pitchFamily="16" charset="0"/>
              </a:rPr>
              <a:t>X { PRP doctoral research,  IN DET supervision of} Y</a:t>
            </a:r>
            <a:endParaRPr lang="en-US" sz="2000" dirty="0">
              <a:solidFill>
                <a:srgbClr val="3333CC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0" y="4797152"/>
            <a:ext cx="87959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match quality of pattern p with sentence q by </a:t>
            </a:r>
            <a:r>
              <a:rPr lang="en-US" dirty="0" err="1" smtClean="0"/>
              <a:t>Jaccard</a:t>
            </a:r>
            <a:r>
              <a:rPr lang="en-US" dirty="0" smtClean="0"/>
              <a:t>:</a:t>
            </a:r>
          </a:p>
        </p:txBody>
      </p:sp>
      <p:cxnSp>
        <p:nvCxnSpPr>
          <p:cNvPr id="13" name="Straight Connector 5"/>
          <p:cNvCxnSpPr/>
          <p:nvPr/>
        </p:nvCxnSpPr>
        <p:spPr bwMode="auto">
          <a:xfrm>
            <a:off x="1845056" y="5792891"/>
            <a:ext cx="41713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7308304" y="2924944"/>
            <a:ext cx="168438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</a:rPr>
              <a:t>Compute </a:t>
            </a:r>
          </a:p>
          <a:p>
            <a:r>
              <a:rPr lang="en-US" sz="2000" dirty="0" smtClean="0">
                <a:solidFill>
                  <a:srgbClr val="CC0099"/>
                </a:solidFill>
              </a:rPr>
              <a:t>n-gram-sets</a:t>
            </a:r>
          </a:p>
          <a:p>
            <a:r>
              <a:rPr lang="en-US" sz="2000" dirty="0" smtClean="0">
                <a:solidFill>
                  <a:srgbClr val="CC0099"/>
                </a:solidFill>
              </a:rPr>
              <a:t>by frequent</a:t>
            </a:r>
          </a:p>
          <a:p>
            <a:r>
              <a:rPr lang="en-US" sz="2000" dirty="0" smtClean="0">
                <a:solidFill>
                  <a:srgbClr val="CC0099"/>
                </a:solidFill>
              </a:rPr>
              <a:t>sequence </a:t>
            </a:r>
          </a:p>
          <a:p>
            <a:r>
              <a:rPr lang="en-US" sz="2000" dirty="0" smtClean="0">
                <a:solidFill>
                  <a:srgbClr val="CC0099"/>
                </a:solidFill>
              </a:rPr>
              <a:t>mining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-5630" y="2998113"/>
            <a:ext cx="72362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Idea: generalize patterns to n-grams, allow POS tags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156176" y="3213556"/>
            <a:ext cx="1080120" cy="2390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1"/>
          <p:cNvSpPr txBox="1"/>
          <p:nvPr/>
        </p:nvSpPr>
        <p:spPr>
          <a:xfrm>
            <a:off x="56482" y="6427113"/>
            <a:ext cx="6056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=&gt; Covers more sentences, increases recall</a:t>
            </a:r>
          </a:p>
        </p:txBody>
      </p:sp>
    </p:spTree>
    <p:extLst>
      <p:ext uri="{BB962C8B-B14F-4D97-AF65-F5344CB8AC3E}">
        <p14:creationId xmlns:p14="http://schemas.microsoft.com/office/powerpoint/2010/main" val="23576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9166" grpId="0"/>
      <p:bldP spid="10" grpId="0"/>
      <p:bldP spid="16" grpId="0" animBg="1"/>
      <p:bldP spid="18" grpId="0"/>
      <p:bldP spid="2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4" name="Text Box 8"/>
          <p:cNvSpPr txBox="1">
            <a:spLocks noChangeArrowheads="1"/>
          </p:cNvSpPr>
          <p:nvPr/>
        </p:nvSpPr>
        <p:spPr bwMode="auto">
          <a:xfrm>
            <a:off x="4932040" y="620688"/>
            <a:ext cx="4108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</a:t>
            </a:r>
            <a:r>
              <a:rPr lang="en-US" sz="1800" dirty="0" err="1" smtClean="0"/>
              <a:t>Bunescu</a:t>
            </a:r>
            <a:r>
              <a:rPr lang="en-US" sz="1800" dirty="0" smtClean="0"/>
              <a:t> 2005 ,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2006, …]</a:t>
            </a:r>
            <a:endParaRPr lang="en-US" sz="1800" dirty="0"/>
          </a:p>
        </p:txBody>
      </p:sp>
      <p:sp>
        <p:nvSpPr>
          <p:cNvPr id="92" name="Text Box 54"/>
          <p:cNvSpPr txBox="1">
            <a:spLocks noChangeArrowheads="1"/>
          </p:cNvSpPr>
          <p:nvPr/>
        </p:nvSpPr>
        <p:spPr bwMode="auto">
          <a:xfrm>
            <a:off x="722448" y="2950661"/>
            <a:ext cx="540404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  <a:latin typeface="+mj-lt"/>
              </a:rPr>
              <a:t>Cologne lies on the banks of the Rhine</a:t>
            </a:r>
            <a:endParaRPr lang="en-US" dirty="0">
              <a:solidFill>
                <a:srgbClr val="3333CC"/>
              </a:solidFill>
              <a:latin typeface="+mj-lt"/>
            </a:endParaRPr>
          </a:p>
        </p:txBody>
      </p:sp>
      <p:cxnSp>
        <p:nvCxnSpPr>
          <p:cNvPr id="102" name="AutoShape 64"/>
          <p:cNvCxnSpPr>
            <a:cxnSpLocks noChangeShapeType="1"/>
          </p:cNvCxnSpPr>
          <p:nvPr/>
        </p:nvCxnSpPr>
        <p:spPr bwMode="auto">
          <a:xfrm rot="16200000" flipH="1">
            <a:off x="1686558" y="2946711"/>
            <a:ext cx="2373" cy="867300"/>
          </a:xfrm>
          <a:prstGeom prst="curvedConnector3">
            <a:avLst>
              <a:gd name="adj1" fmla="val 1440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AutoShape 65"/>
          <p:cNvCxnSpPr>
            <a:cxnSpLocks noChangeShapeType="1"/>
          </p:cNvCxnSpPr>
          <p:nvPr/>
        </p:nvCxnSpPr>
        <p:spPr bwMode="auto">
          <a:xfrm rot="16200000" flipH="1">
            <a:off x="2362542" y="3137904"/>
            <a:ext cx="2373" cy="482542"/>
          </a:xfrm>
          <a:prstGeom prst="curvedConnector3">
            <a:avLst>
              <a:gd name="adj1" fmla="val 1440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AutoShape 66"/>
          <p:cNvCxnSpPr>
            <a:cxnSpLocks noChangeShapeType="1"/>
          </p:cNvCxnSpPr>
          <p:nvPr/>
        </p:nvCxnSpPr>
        <p:spPr bwMode="auto">
          <a:xfrm rot="16200000" flipH="1">
            <a:off x="5206775" y="2993354"/>
            <a:ext cx="2373" cy="771642"/>
          </a:xfrm>
          <a:prstGeom prst="curvedConnector3">
            <a:avLst>
              <a:gd name="adj1" fmla="val 1440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AutoShape 67"/>
          <p:cNvCxnSpPr>
            <a:cxnSpLocks noChangeShapeType="1"/>
          </p:cNvCxnSpPr>
          <p:nvPr/>
        </p:nvCxnSpPr>
        <p:spPr bwMode="auto">
          <a:xfrm rot="16200000" flipH="1">
            <a:off x="5013333" y="2802161"/>
            <a:ext cx="2373" cy="1156400"/>
          </a:xfrm>
          <a:prstGeom prst="curvedConnector3">
            <a:avLst>
              <a:gd name="adj1" fmla="val 3310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6" name="AutoShape 68"/>
          <p:cNvCxnSpPr>
            <a:cxnSpLocks noChangeShapeType="1"/>
          </p:cNvCxnSpPr>
          <p:nvPr/>
        </p:nvCxnSpPr>
        <p:spPr bwMode="auto">
          <a:xfrm rot="16200000" flipH="1">
            <a:off x="3423284" y="3042369"/>
            <a:ext cx="2373" cy="675984"/>
          </a:xfrm>
          <a:prstGeom prst="curvedConnector3">
            <a:avLst>
              <a:gd name="adj1" fmla="val 1440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AutoShape 69"/>
          <p:cNvCxnSpPr>
            <a:cxnSpLocks noChangeShapeType="1"/>
          </p:cNvCxnSpPr>
          <p:nvPr/>
        </p:nvCxnSpPr>
        <p:spPr bwMode="auto">
          <a:xfrm rot="16200000" flipH="1">
            <a:off x="4099267" y="3042246"/>
            <a:ext cx="2373" cy="673858"/>
          </a:xfrm>
          <a:prstGeom prst="curvedConnector3">
            <a:avLst>
              <a:gd name="adj1" fmla="val 1440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AutoShape 70"/>
          <p:cNvCxnSpPr>
            <a:cxnSpLocks noChangeShapeType="1"/>
          </p:cNvCxnSpPr>
          <p:nvPr/>
        </p:nvCxnSpPr>
        <p:spPr bwMode="auto">
          <a:xfrm rot="16200000" flipH="1">
            <a:off x="3183076" y="2799912"/>
            <a:ext cx="2373" cy="1158525"/>
          </a:xfrm>
          <a:prstGeom prst="curvedConnector3">
            <a:avLst>
              <a:gd name="adj1" fmla="val 3200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Text Box 71"/>
          <p:cNvSpPr txBox="1">
            <a:spLocks noChangeArrowheads="1"/>
          </p:cNvSpPr>
          <p:nvPr/>
        </p:nvSpPr>
        <p:spPr bwMode="auto">
          <a:xfrm>
            <a:off x="1378451" y="3691220"/>
            <a:ext cx="3722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Ss</a:t>
            </a:r>
            <a:endParaRPr lang="en-US" sz="1200" b="1" i="1" dirty="0"/>
          </a:p>
        </p:txBody>
      </p:sp>
      <p:sp>
        <p:nvSpPr>
          <p:cNvPr id="110" name="Text Box 72"/>
          <p:cNvSpPr txBox="1">
            <a:spLocks noChangeArrowheads="1"/>
          </p:cNvSpPr>
          <p:nvPr/>
        </p:nvSpPr>
        <p:spPr bwMode="auto">
          <a:xfrm>
            <a:off x="2054434" y="3691220"/>
            <a:ext cx="5100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MVp</a:t>
            </a:r>
            <a:endParaRPr lang="en-US" sz="1200" b="1" i="1" dirty="0"/>
          </a:p>
        </p:txBody>
      </p:sp>
      <p:sp>
        <p:nvSpPr>
          <p:cNvPr id="111" name="Text Box 73"/>
          <p:cNvSpPr txBox="1">
            <a:spLocks noChangeArrowheads="1"/>
          </p:cNvSpPr>
          <p:nvPr/>
        </p:nvSpPr>
        <p:spPr bwMode="auto">
          <a:xfrm>
            <a:off x="2921734" y="3691220"/>
            <a:ext cx="5084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DMc</a:t>
            </a:r>
            <a:endParaRPr lang="en-US" sz="1200" b="1" i="1" dirty="0"/>
          </a:p>
        </p:txBody>
      </p:sp>
      <p:sp>
        <p:nvSpPr>
          <p:cNvPr id="112" name="Text Box 74"/>
          <p:cNvSpPr txBox="1">
            <a:spLocks noChangeArrowheads="1"/>
          </p:cNvSpPr>
          <p:nvPr/>
        </p:nvSpPr>
        <p:spPr bwMode="auto">
          <a:xfrm>
            <a:off x="3789033" y="3691220"/>
            <a:ext cx="4074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Mp</a:t>
            </a:r>
            <a:endParaRPr lang="en-US" sz="1200" b="1" i="1" dirty="0"/>
          </a:p>
        </p:txBody>
      </p:sp>
      <p:sp>
        <p:nvSpPr>
          <p:cNvPr id="113" name="Text Box 75"/>
          <p:cNvSpPr txBox="1">
            <a:spLocks noChangeArrowheads="1"/>
          </p:cNvSpPr>
          <p:nvPr/>
        </p:nvSpPr>
        <p:spPr bwMode="auto">
          <a:xfrm>
            <a:off x="4849775" y="3691220"/>
            <a:ext cx="3898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dirty="0" smtClean="0"/>
              <a:t>Dg</a:t>
            </a:r>
            <a:endParaRPr lang="en-US" sz="1200" b="1" i="1" dirty="0"/>
          </a:p>
        </p:txBody>
      </p:sp>
      <p:sp>
        <p:nvSpPr>
          <p:cNvPr id="114" name="Text Box 76"/>
          <p:cNvSpPr txBox="1">
            <a:spLocks noChangeArrowheads="1"/>
          </p:cNvSpPr>
          <p:nvPr/>
        </p:nvSpPr>
        <p:spPr bwMode="auto">
          <a:xfrm>
            <a:off x="4560675" y="4013943"/>
            <a:ext cx="3545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Js</a:t>
            </a:r>
            <a:endParaRPr lang="en-US" sz="1200" b="1" i="1" dirty="0"/>
          </a:p>
        </p:txBody>
      </p:sp>
      <p:sp>
        <p:nvSpPr>
          <p:cNvPr id="115" name="Text Box 77"/>
          <p:cNvSpPr txBox="1">
            <a:spLocks noChangeArrowheads="1"/>
          </p:cNvSpPr>
          <p:nvPr/>
        </p:nvSpPr>
        <p:spPr bwMode="auto">
          <a:xfrm>
            <a:off x="2728292" y="4013943"/>
            <a:ext cx="3642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Jp</a:t>
            </a:r>
            <a:endParaRPr lang="en-US" sz="1200" b="1" i="1" dirty="0"/>
          </a:p>
        </p:txBody>
      </p:sp>
      <p:sp>
        <p:nvSpPr>
          <p:cNvPr id="124" name="Text Box 123"/>
          <p:cNvSpPr txBox="1">
            <a:spLocks noChangeArrowheads="1"/>
          </p:cNvSpPr>
          <p:nvPr/>
        </p:nvSpPr>
        <p:spPr bwMode="auto">
          <a:xfrm>
            <a:off x="0" y="908050"/>
            <a:ext cx="93843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Problem: Surface patterns fail if the text shows variations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Cologne </a:t>
            </a:r>
            <a:r>
              <a:rPr lang="en-US" u="sng" dirty="0" smtClean="0">
                <a:solidFill>
                  <a:srgbClr val="3333CC"/>
                </a:solidFill>
              </a:rPr>
              <a:t>lies on the banks of the</a:t>
            </a:r>
            <a:r>
              <a:rPr lang="en-US" dirty="0" smtClean="0">
                <a:solidFill>
                  <a:srgbClr val="3333CC"/>
                </a:solidFill>
              </a:rPr>
              <a:t> Rhine.</a:t>
            </a:r>
          </a:p>
          <a:p>
            <a:pPr lvl="1"/>
            <a:r>
              <a:rPr lang="en-US" dirty="0" smtClean="0">
                <a:solidFill>
                  <a:srgbClr val="3333CC"/>
                </a:solidFill>
              </a:rPr>
              <a:t>Paris, the French capital, </a:t>
            </a:r>
            <a:r>
              <a:rPr lang="en-US" u="sng" dirty="0" smtClean="0">
                <a:solidFill>
                  <a:srgbClr val="3333CC"/>
                </a:solidFill>
              </a:rPr>
              <a:t>lies on the</a:t>
            </a:r>
            <a:r>
              <a:rPr lang="en-US" dirty="0" smtClean="0">
                <a:solidFill>
                  <a:srgbClr val="3333CC"/>
                </a:solidFill>
              </a:rPr>
              <a:t> beautiful </a:t>
            </a:r>
            <a:r>
              <a:rPr lang="en-US" u="sng" dirty="0" smtClean="0">
                <a:solidFill>
                  <a:srgbClr val="3333CC"/>
                </a:solidFill>
              </a:rPr>
              <a:t>banks of the</a:t>
            </a:r>
            <a:r>
              <a:rPr lang="en-US" dirty="0" smtClean="0">
                <a:solidFill>
                  <a:srgbClr val="3333CC"/>
                </a:solidFill>
              </a:rPr>
              <a:t> Seine.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29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93763" eaLnBrk="1" hangingPunct="1"/>
            <a:r>
              <a:rPr lang="en-US" sz="4000" kern="0" dirty="0" smtClean="0"/>
              <a:t>Deep parsing makes patterns robust</a:t>
            </a:r>
            <a:endParaRPr lang="en-US" sz="1800" kern="0" dirty="0" smtClean="0"/>
          </a:p>
        </p:txBody>
      </p:sp>
      <p:sp>
        <p:nvSpPr>
          <p:cNvPr id="130" name="Text Box 123"/>
          <p:cNvSpPr txBox="1">
            <a:spLocks noChangeArrowheads="1"/>
          </p:cNvSpPr>
          <p:nvPr/>
        </p:nvSpPr>
        <p:spPr bwMode="auto">
          <a:xfrm>
            <a:off x="42107" y="2393012"/>
            <a:ext cx="705353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Idea: Use deep linguistic parsing to define patterns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31" name="Text Box 123"/>
          <p:cNvSpPr txBox="1">
            <a:spLocks noChangeArrowheads="1"/>
          </p:cNvSpPr>
          <p:nvPr/>
        </p:nvSpPr>
        <p:spPr bwMode="auto">
          <a:xfrm>
            <a:off x="60475" y="4653136"/>
            <a:ext cx="87959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Deep linguistic patterns work even on sentences with variations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32" name="Text Box 54"/>
          <p:cNvSpPr txBox="1">
            <a:spLocks noChangeArrowheads="1"/>
          </p:cNvSpPr>
          <p:nvPr/>
        </p:nvSpPr>
        <p:spPr bwMode="auto">
          <a:xfrm>
            <a:off x="509996" y="5112508"/>
            <a:ext cx="88440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Paris, the French capital, lies on the beautiful banks of the Seine</a:t>
            </a:r>
            <a:endParaRPr lang="en-US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14343" name="Freeform 14342"/>
          <p:cNvSpPr/>
          <p:nvPr/>
        </p:nvSpPr>
        <p:spPr bwMode="auto">
          <a:xfrm>
            <a:off x="7740353" y="5482621"/>
            <a:ext cx="1200616" cy="833867"/>
          </a:xfrm>
          <a:custGeom>
            <a:avLst/>
            <a:gdLst>
              <a:gd name="connsiteX0" fmla="*/ 0 w 1627094"/>
              <a:gd name="connsiteY0" fmla="*/ 0 h 833867"/>
              <a:gd name="connsiteX1" fmla="*/ 753035 w 1627094"/>
              <a:gd name="connsiteY1" fmla="*/ 833718 h 833867"/>
              <a:gd name="connsiteX2" fmla="*/ 1627094 w 1627094"/>
              <a:gd name="connsiteY2" fmla="*/ 53788 h 83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7094" h="833867">
                <a:moveTo>
                  <a:pt x="0" y="0"/>
                </a:moveTo>
                <a:cubicBezTo>
                  <a:pt x="240926" y="412376"/>
                  <a:pt x="481853" y="824753"/>
                  <a:pt x="753035" y="833718"/>
                </a:cubicBezTo>
                <a:cubicBezTo>
                  <a:pt x="1024217" y="842683"/>
                  <a:pt x="1325655" y="448235"/>
                  <a:pt x="1627094" y="53788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reeform 154"/>
          <p:cNvSpPr/>
          <p:nvPr/>
        </p:nvSpPr>
        <p:spPr bwMode="auto">
          <a:xfrm>
            <a:off x="1191527" y="5486400"/>
            <a:ext cx="3139568" cy="833867"/>
          </a:xfrm>
          <a:custGeom>
            <a:avLst/>
            <a:gdLst>
              <a:gd name="connsiteX0" fmla="*/ 0 w 1627094"/>
              <a:gd name="connsiteY0" fmla="*/ 0 h 833867"/>
              <a:gd name="connsiteX1" fmla="*/ 753035 w 1627094"/>
              <a:gd name="connsiteY1" fmla="*/ 833718 h 833867"/>
              <a:gd name="connsiteX2" fmla="*/ 1627094 w 1627094"/>
              <a:gd name="connsiteY2" fmla="*/ 53788 h 83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7094" h="833867">
                <a:moveTo>
                  <a:pt x="0" y="0"/>
                </a:moveTo>
                <a:cubicBezTo>
                  <a:pt x="240926" y="412376"/>
                  <a:pt x="481853" y="824753"/>
                  <a:pt x="753035" y="833718"/>
                </a:cubicBezTo>
                <a:cubicBezTo>
                  <a:pt x="1024217" y="842683"/>
                  <a:pt x="1325655" y="448235"/>
                  <a:pt x="1627094" y="53788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Freeform 155"/>
          <p:cNvSpPr/>
          <p:nvPr/>
        </p:nvSpPr>
        <p:spPr bwMode="auto">
          <a:xfrm>
            <a:off x="4312751" y="5564452"/>
            <a:ext cx="483880" cy="833867"/>
          </a:xfrm>
          <a:custGeom>
            <a:avLst/>
            <a:gdLst>
              <a:gd name="connsiteX0" fmla="*/ 0 w 1627094"/>
              <a:gd name="connsiteY0" fmla="*/ 0 h 833867"/>
              <a:gd name="connsiteX1" fmla="*/ 753035 w 1627094"/>
              <a:gd name="connsiteY1" fmla="*/ 833718 h 833867"/>
              <a:gd name="connsiteX2" fmla="*/ 1627094 w 1627094"/>
              <a:gd name="connsiteY2" fmla="*/ 53788 h 83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7094" h="833867">
                <a:moveTo>
                  <a:pt x="0" y="0"/>
                </a:moveTo>
                <a:cubicBezTo>
                  <a:pt x="240926" y="412376"/>
                  <a:pt x="481853" y="824753"/>
                  <a:pt x="753035" y="833718"/>
                </a:cubicBezTo>
                <a:cubicBezTo>
                  <a:pt x="1024217" y="842683"/>
                  <a:pt x="1325655" y="448235"/>
                  <a:pt x="1627094" y="53788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Freeform 156"/>
          <p:cNvSpPr/>
          <p:nvPr/>
        </p:nvSpPr>
        <p:spPr bwMode="auto">
          <a:xfrm flipH="1">
            <a:off x="4796630" y="5547461"/>
            <a:ext cx="2079625" cy="833867"/>
          </a:xfrm>
          <a:custGeom>
            <a:avLst/>
            <a:gdLst>
              <a:gd name="connsiteX0" fmla="*/ 0 w 1627094"/>
              <a:gd name="connsiteY0" fmla="*/ 0 h 833867"/>
              <a:gd name="connsiteX1" fmla="*/ 753035 w 1627094"/>
              <a:gd name="connsiteY1" fmla="*/ 833718 h 833867"/>
              <a:gd name="connsiteX2" fmla="*/ 1627094 w 1627094"/>
              <a:gd name="connsiteY2" fmla="*/ 53788 h 83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7094" h="833867">
                <a:moveTo>
                  <a:pt x="0" y="0"/>
                </a:moveTo>
                <a:cubicBezTo>
                  <a:pt x="240926" y="412376"/>
                  <a:pt x="481853" y="824753"/>
                  <a:pt x="753035" y="833718"/>
                </a:cubicBezTo>
                <a:cubicBezTo>
                  <a:pt x="1024217" y="842683"/>
                  <a:pt x="1325655" y="448235"/>
                  <a:pt x="1627094" y="53788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Freeform 157"/>
          <p:cNvSpPr/>
          <p:nvPr/>
        </p:nvSpPr>
        <p:spPr bwMode="auto">
          <a:xfrm flipH="1">
            <a:off x="6876253" y="5511171"/>
            <a:ext cx="864099" cy="833867"/>
          </a:xfrm>
          <a:custGeom>
            <a:avLst/>
            <a:gdLst>
              <a:gd name="connsiteX0" fmla="*/ 0 w 1627094"/>
              <a:gd name="connsiteY0" fmla="*/ 0 h 833867"/>
              <a:gd name="connsiteX1" fmla="*/ 753035 w 1627094"/>
              <a:gd name="connsiteY1" fmla="*/ 833718 h 833867"/>
              <a:gd name="connsiteX2" fmla="*/ 1627094 w 1627094"/>
              <a:gd name="connsiteY2" fmla="*/ 53788 h 83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7094" h="833867">
                <a:moveTo>
                  <a:pt x="0" y="0"/>
                </a:moveTo>
                <a:cubicBezTo>
                  <a:pt x="240926" y="412376"/>
                  <a:pt x="481853" y="824753"/>
                  <a:pt x="753035" y="833718"/>
                </a:cubicBezTo>
                <a:cubicBezTo>
                  <a:pt x="1024217" y="842683"/>
                  <a:pt x="1325655" y="448235"/>
                  <a:pt x="1627094" y="53788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30" grpId="0"/>
      <p:bldP spid="131" grpId="0"/>
      <p:bldP spid="132" grpId="0"/>
      <p:bldP spid="14343" grpId="0" animBg="1"/>
      <p:bldP spid="155" grpId="0" animBg="1"/>
      <p:bldP spid="156" grpId="0" animBg="1"/>
      <p:bldP spid="157" grpId="0" animBg="1"/>
      <p:bldP spid="15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79512" y="2060848"/>
            <a:ext cx="8640960" cy="707886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/>
          </a:p>
          <a:p>
            <a:pPr eaLnBrk="0" hangingPunct="0"/>
            <a:endParaRPr lang="en-US" sz="2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US" sz="4000" dirty="0" smtClean="0"/>
              <a:t>Outline</a:t>
            </a:r>
          </a:p>
        </p:txBody>
      </p:sp>
      <p:sp>
        <p:nvSpPr>
          <p:cNvPr id="427036" name="AutoShape 28"/>
          <p:cNvSpPr>
            <a:spLocks noChangeArrowheads="1"/>
          </p:cNvSpPr>
          <p:nvPr/>
        </p:nvSpPr>
        <p:spPr bwMode="auto">
          <a:xfrm>
            <a:off x="323528" y="537264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7418" name="Text Box 29"/>
          <p:cNvSpPr txBox="1">
            <a:spLocks noChangeArrowheads="1"/>
          </p:cNvSpPr>
          <p:nvPr/>
        </p:nvSpPr>
        <p:spPr bwMode="auto">
          <a:xfrm>
            <a:off x="827584" y="5301208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Commonsense Knowledge: 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Properties &amp; Rules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827584" y="741730"/>
            <a:ext cx="41168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Motivation and Overview</a:t>
            </a:r>
            <a:endParaRPr lang="en-US" sz="2600" dirty="0"/>
          </a:p>
        </p:txBody>
      </p:sp>
      <p:sp>
        <p:nvSpPr>
          <p:cNvPr id="17422" name="Textfeld 14"/>
          <p:cNvSpPr txBox="1">
            <a:spLocks noChangeArrowheads="1"/>
          </p:cNvSpPr>
          <p:nvPr/>
        </p:nvSpPr>
        <p:spPr bwMode="auto">
          <a:xfrm>
            <a:off x="251520" y="620688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323528" y="602071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827584" y="5949280"/>
            <a:ext cx="152997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/>
              <a:t>Wrap-up</a:t>
            </a:r>
            <a:endParaRPr lang="en-US" sz="2600" dirty="0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827584" y="1340768"/>
            <a:ext cx="3997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Taxonomic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Entities and Classes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23528" y="371703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27584" y="3717032"/>
            <a:ext cx="3778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Temporal Knowledge: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Validity Times of Facts</a:t>
            </a:r>
            <a:endParaRPr lang="en-US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23528" y="458055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27584" y="4509120"/>
            <a:ext cx="459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Contextual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Entity Disambiguation &amp; Linkage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323528" y="2132856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827584" y="2132856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Factual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Relations between Entities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" name="AutoShape 25"/>
          <p:cNvSpPr>
            <a:spLocks noChangeArrowheads="1"/>
          </p:cNvSpPr>
          <p:nvPr/>
        </p:nvSpPr>
        <p:spPr bwMode="auto">
          <a:xfrm>
            <a:off x="323528" y="2924944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dirty="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827584" y="2924944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dirty="0" smtClean="0"/>
              <a:t>Emerging Knowledge: </a:t>
            </a:r>
          </a:p>
          <a:p>
            <a:pPr>
              <a:lnSpc>
                <a:spcPts val="2400"/>
              </a:lnSpc>
            </a:pPr>
            <a:r>
              <a:rPr lang="en-US" dirty="0" smtClean="0"/>
              <a:t>New Entities &amp; Relations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Textfeld 14"/>
          <p:cNvSpPr txBox="1">
            <a:spLocks noChangeArrowheads="1"/>
          </p:cNvSpPr>
          <p:nvPr/>
        </p:nvSpPr>
        <p:spPr bwMode="auto">
          <a:xfrm>
            <a:off x="251520" y="1196752"/>
            <a:ext cx="4988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ym typeface="Wingdings 2" pitchFamily="18" charset="2"/>
              </a:rPr>
              <a:t></a:t>
            </a:r>
            <a:endParaRPr lang="en-US" sz="3200" dirty="0"/>
          </a:p>
        </p:txBody>
      </p:sp>
      <p:sp>
        <p:nvSpPr>
          <p:cNvPr id="31" name="Textfeld 30"/>
          <p:cNvSpPr txBox="1"/>
          <p:nvPr/>
        </p:nvSpPr>
        <p:spPr>
          <a:xfrm>
            <a:off x="4831880" y="2420888"/>
            <a:ext cx="4007828" cy="2215991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latin typeface="+mj-lt"/>
                <a:sym typeface="Wingdings"/>
              </a:rPr>
              <a:t> Scope &amp; </a:t>
            </a:r>
            <a:r>
              <a:rPr lang="en-US" dirty="0" smtClean="0">
                <a:latin typeface="+mj-lt"/>
              </a:rPr>
              <a:t>Goal</a:t>
            </a:r>
          </a:p>
          <a:p>
            <a:r>
              <a:rPr lang="en-US" sz="2400" dirty="0" smtClean="0"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Regex-based Extraction</a:t>
            </a:r>
            <a:endParaRPr lang="en-US" dirty="0" smtClean="0"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sym typeface="Wingdings 2" pitchFamily="18" charset="2"/>
              </a:rPr>
              <a:t>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+mj-lt"/>
                <a:sym typeface="Wingdings"/>
              </a:rPr>
              <a:t>Pattern-based Harvesting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solidFill>
                  <a:srgbClr val="3333CC"/>
                </a:solidFill>
                <a:latin typeface="+mj-lt"/>
                <a:sym typeface="Wingdings"/>
              </a:rPr>
              <a:t>Consistency Reasoning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Probabilistic Methods</a:t>
            </a:r>
          </a:p>
          <a:p>
            <a:pPr marL="0"/>
            <a:r>
              <a:rPr lang="en-US" dirty="0" smtClean="0">
                <a:sym typeface="Wingdings"/>
              </a:rPr>
              <a:t> </a:t>
            </a:r>
            <a:r>
              <a:rPr lang="en-US" dirty="0" smtClean="0">
                <a:latin typeface="+mj-lt"/>
                <a:sym typeface="Wingdings"/>
              </a:rPr>
              <a:t>Web-Table Methods</a:t>
            </a:r>
          </a:p>
        </p:txBody>
      </p:sp>
    </p:spTree>
    <p:extLst>
      <p:ext uri="{BB962C8B-B14F-4D97-AF65-F5344CB8AC3E}">
        <p14:creationId xmlns:p14="http://schemas.microsoft.com/office/powerpoint/2010/main" val="29174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n 45"/>
          <p:cNvSpPr>
            <a:spLocks noChangeArrowheads="1"/>
          </p:cNvSpPr>
          <p:nvPr/>
        </p:nvSpPr>
        <p:spPr bwMode="auto">
          <a:xfrm>
            <a:off x="467544" y="3784088"/>
            <a:ext cx="3507692" cy="285752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85784" y="0"/>
            <a:ext cx="9429784" cy="476672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Extending a KB faces 3+ challenges</a:t>
            </a:r>
          </a:p>
        </p:txBody>
      </p:sp>
      <p:sp>
        <p:nvSpPr>
          <p:cNvPr id="10247" name="TextBox 46"/>
          <p:cNvSpPr txBox="1">
            <a:spLocks noChangeArrowheads="1"/>
          </p:cNvSpPr>
          <p:nvPr/>
        </p:nvSpPr>
        <p:spPr bwMode="auto">
          <a:xfrm>
            <a:off x="467544" y="4676826"/>
            <a:ext cx="36606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rgbClr val="0033CC"/>
                </a:solidFill>
              </a:rPr>
              <a:t>type (Reagan, president)</a:t>
            </a:r>
          </a:p>
          <a:p>
            <a:r>
              <a:rPr lang="en-US" sz="2400" b="0" dirty="0" smtClean="0">
                <a:solidFill>
                  <a:srgbClr val="0033CC"/>
                </a:solidFill>
              </a:rPr>
              <a:t>spouse (Reagan, Davis)</a:t>
            </a:r>
          </a:p>
          <a:p>
            <a:r>
              <a:rPr lang="en-US" sz="2400" b="0" dirty="0" smtClean="0">
                <a:solidFill>
                  <a:srgbClr val="0033CC"/>
                </a:solidFill>
              </a:rPr>
              <a:t>spouse (</a:t>
            </a:r>
            <a:r>
              <a:rPr lang="en-US" sz="2400" b="0" dirty="0" err="1" smtClean="0">
                <a:solidFill>
                  <a:srgbClr val="0033CC"/>
                </a:solidFill>
              </a:rPr>
              <a:t>Elvis,Priscilla</a:t>
            </a:r>
            <a:r>
              <a:rPr lang="en-US" sz="2400" b="0" dirty="0" smtClean="0">
                <a:solidFill>
                  <a:srgbClr val="0033CC"/>
                </a:solidFill>
              </a:rPr>
              <a:t>)</a:t>
            </a:r>
            <a:endParaRPr lang="en-US" sz="2400" b="0" dirty="0">
              <a:solidFill>
                <a:srgbClr val="0033CC"/>
              </a:solidFill>
            </a:endParaRP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66088" y="404664"/>
            <a:ext cx="3377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[F.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et al.: WWW'09]</a:t>
            </a:r>
            <a:endParaRPr lang="en-US" sz="1800" dirty="0"/>
          </a:p>
        </p:txBody>
      </p:sp>
      <p:sp>
        <p:nvSpPr>
          <p:cNvPr id="21" name="Text Box 123"/>
          <p:cNvSpPr txBox="1">
            <a:spLocks noChangeArrowheads="1"/>
          </p:cNvSpPr>
          <p:nvPr/>
        </p:nvSpPr>
        <p:spPr bwMode="auto">
          <a:xfrm>
            <a:off x="0" y="908050"/>
            <a:ext cx="915000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Problem: If we want to extend a KB, we face (at least) 3 challenges</a:t>
            </a:r>
          </a:p>
          <a:p>
            <a:r>
              <a:rPr lang="en-US" dirty="0" smtClean="0"/>
              <a:t>1. Understand which relations are expressed by patterns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	"x is married to y" 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 </a:t>
            </a:r>
            <a:r>
              <a:rPr lang="en-US" dirty="0" smtClean="0">
                <a:solidFill>
                  <a:srgbClr val="3333CC"/>
                </a:solidFill>
              </a:rPr>
              <a:t> spouse(</a:t>
            </a:r>
            <a:r>
              <a:rPr lang="en-US" dirty="0" err="1" smtClean="0">
                <a:solidFill>
                  <a:srgbClr val="3333CC"/>
                </a:solidFill>
              </a:rPr>
              <a:t>x,y</a:t>
            </a:r>
            <a:r>
              <a:rPr lang="en-US" dirty="0" smtClean="0">
                <a:solidFill>
                  <a:srgbClr val="3333CC"/>
                </a:solidFill>
              </a:rPr>
              <a:t>)</a:t>
            </a:r>
          </a:p>
          <a:p>
            <a:r>
              <a:rPr lang="en-US" dirty="0" smtClean="0"/>
              <a:t>2. Disambiguate entities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	"Hermione is married to Ron": "Ron" = </a:t>
            </a:r>
            <a:r>
              <a:rPr lang="en-US" dirty="0" err="1" smtClean="0">
                <a:solidFill>
                  <a:srgbClr val="3333CC"/>
                </a:solidFill>
              </a:rPr>
              <a:t>RonaldReagan</a:t>
            </a:r>
            <a:r>
              <a:rPr lang="en-US" dirty="0" smtClean="0">
                <a:solidFill>
                  <a:srgbClr val="3333CC"/>
                </a:solidFill>
              </a:rPr>
              <a:t>?</a:t>
            </a:r>
            <a:endParaRPr lang="en-US" dirty="0" smtClean="0"/>
          </a:p>
          <a:p>
            <a:r>
              <a:rPr lang="en-US" dirty="0" smtClean="0"/>
              <a:t>3. Resolve inconsistencies</a:t>
            </a:r>
          </a:p>
          <a:p>
            <a:r>
              <a:rPr lang="en-US" dirty="0" smtClean="0">
                <a:solidFill>
                  <a:srgbClr val="3333CC"/>
                </a:solidFill>
              </a:rPr>
              <a:t>	spouse(Hermione, Reagan) &amp; spouse(</a:t>
            </a:r>
            <a:r>
              <a:rPr lang="en-US" dirty="0" err="1" smtClean="0">
                <a:solidFill>
                  <a:srgbClr val="3333CC"/>
                </a:solidFill>
              </a:rPr>
              <a:t>Reagan,Davis</a:t>
            </a:r>
            <a:r>
              <a:rPr lang="en-US" dirty="0" smtClean="0">
                <a:solidFill>
                  <a:srgbClr val="3333CC"/>
                </a:solidFill>
              </a:rPr>
              <a:t>) 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4365104"/>
            <a:ext cx="41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2400" b="0" dirty="0" smtClean="0">
                <a:solidFill>
                  <a:srgbClr val="3333CC"/>
                </a:solidFill>
                <a:latin typeface="+mj-lt"/>
              </a:rPr>
              <a:t>"Hermione is married to Ron"</a:t>
            </a:r>
          </a:p>
        </p:txBody>
      </p:sp>
      <p:cxnSp>
        <p:nvCxnSpPr>
          <p:cNvPr id="5" name="Straight Connector 4"/>
          <p:cNvCxnSpPr>
            <a:stCxn id="3" idx="2"/>
          </p:cNvCxnSpPr>
          <p:nvPr/>
        </p:nvCxnSpPr>
        <p:spPr bwMode="auto">
          <a:xfrm flipH="1">
            <a:off x="6872889" y="4826769"/>
            <a:ext cx="1" cy="6411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4175610" y="5467959"/>
            <a:ext cx="2697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6927335" y="50524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sz="4800" b="0" dirty="0" smtClean="0">
                <a:solidFill>
                  <a:srgbClr val="CC0099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408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85784" y="0"/>
            <a:ext cx="9429784" cy="476672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SOFIE transforms IE to logical rules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66088" y="404664"/>
            <a:ext cx="3377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[F.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et al.: WWW'09]</a:t>
            </a:r>
            <a:endParaRPr lang="en-US" sz="1800" dirty="0"/>
          </a:p>
        </p:txBody>
      </p:sp>
      <p:sp>
        <p:nvSpPr>
          <p:cNvPr id="21" name="Text Box 123"/>
          <p:cNvSpPr txBox="1">
            <a:spLocks noChangeArrowheads="1"/>
          </p:cNvSpPr>
          <p:nvPr/>
        </p:nvSpPr>
        <p:spPr bwMode="auto">
          <a:xfrm>
            <a:off x="0" y="908050"/>
            <a:ext cx="63262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Idea: Transform corpus to surface statements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0649" y="1484784"/>
            <a:ext cx="4153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"Hermione is married to Ron"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0502" y="1845985"/>
            <a:ext cx="60676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occurs("Hermione", "is married to", "Ron")</a:t>
            </a:r>
          </a:p>
        </p:txBody>
      </p:sp>
      <p:sp>
        <p:nvSpPr>
          <p:cNvPr id="12" name="Text Box 123"/>
          <p:cNvSpPr txBox="1">
            <a:spLocks noChangeArrowheads="1"/>
          </p:cNvSpPr>
          <p:nvPr/>
        </p:nvSpPr>
        <p:spPr bwMode="auto">
          <a:xfrm>
            <a:off x="-10035" y="2348880"/>
            <a:ext cx="68114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possible meanings for all words from the KB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03421" y="2852936"/>
            <a:ext cx="42210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means("Ron", </a:t>
            </a:r>
            <a:r>
              <a:rPr lang="en-US" dirty="0" err="1" smtClean="0">
                <a:solidFill>
                  <a:srgbClr val="3333CC"/>
                </a:solidFill>
                <a:latin typeface="+mj-lt"/>
              </a:rPr>
              <a:t>RonaldReagan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3322" y="3286145"/>
            <a:ext cx="3916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means("Ron", </a:t>
            </a:r>
            <a:r>
              <a:rPr lang="en-US" dirty="0" err="1" smtClean="0">
                <a:solidFill>
                  <a:srgbClr val="3333CC"/>
                </a:solidFill>
                <a:latin typeface="+mj-lt"/>
              </a:rPr>
              <a:t>RonWeasley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7548" y="3717032"/>
            <a:ext cx="5392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means("Hermione", </a:t>
            </a:r>
            <a:r>
              <a:rPr lang="en-US" dirty="0" err="1" smtClean="0">
                <a:solidFill>
                  <a:srgbClr val="3333CC"/>
                </a:solidFill>
                <a:latin typeface="+mj-lt"/>
              </a:rPr>
              <a:t>HermioneGranger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)</a:t>
            </a:r>
          </a:p>
        </p:txBody>
      </p:sp>
      <p:sp>
        <p:nvSpPr>
          <p:cNvPr id="18" name="Text Box 123"/>
          <p:cNvSpPr txBox="1">
            <a:spLocks noChangeArrowheads="1"/>
          </p:cNvSpPr>
          <p:nvPr/>
        </p:nvSpPr>
        <p:spPr bwMode="auto">
          <a:xfrm>
            <a:off x="0" y="4581128"/>
            <a:ext cx="39565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pattern deduction rules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23322" y="4149080"/>
            <a:ext cx="4562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means(X,Y) &amp; means(X,Z) </a:t>
            </a:r>
            <a:r>
              <a:rPr lang="en-US" dirty="0" smtClean="0">
                <a:solidFill>
                  <a:srgbClr val="3333CC"/>
                </a:solidFill>
                <a:latin typeface="+mj-lt"/>
                <a:sym typeface="Symbol"/>
              </a:rPr>
              <a:t>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 Y=Z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4440" y="2852936"/>
            <a:ext cx="26356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CC0099"/>
                </a:solidFill>
                <a:latin typeface="+mj-lt"/>
              </a:rPr>
              <a:t>Only one of these</a:t>
            </a:r>
          </a:p>
          <a:p>
            <a:pPr marL="0"/>
            <a:r>
              <a:rPr lang="en-US" dirty="0" smtClean="0">
                <a:solidFill>
                  <a:srgbClr val="CC0099"/>
                </a:solidFill>
                <a:latin typeface="+mj-lt"/>
              </a:rPr>
              <a:t>can be true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5085184"/>
            <a:ext cx="82169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R(X',Y')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P~R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8202" y="5507143"/>
            <a:ext cx="82169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P~R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R(X',Y')</a:t>
            </a:r>
          </a:p>
        </p:txBody>
      </p:sp>
      <p:cxnSp>
        <p:nvCxnSpPr>
          <p:cNvPr id="13" name="Curved Connector 12"/>
          <p:cNvCxnSpPr>
            <a:stCxn id="3" idx="1"/>
            <a:endCxn id="11" idx="1"/>
          </p:cNvCxnSpPr>
          <p:nvPr/>
        </p:nvCxnSpPr>
        <p:spPr bwMode="auto">
          <a:xfrm rot="10800000" flipH="1" flipV="1">
            <a:off x="850648" y="1700227"/>
            <a:ext cx="19853" cy="361201"/>
          </a:xfrm>
          <a:prstGeom prst="curvedConnector3">
            <a:avLst>
              <a:gd name="adj1" fmla="val -1151463"/>
            </a:avLst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123"/>
          <p:cNvSpPr txBox="1">
            <a:spLocks noChangeArrowheads="1"/>
          </p:cNvSpPr>
          <p:nvPr/>
        </p:nvSpPr>
        <p:spPr bwMode="auto">
          <a:xfrm>
            <a:off x="-21178" y="5938030"/>
            <a:ext cx="513313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semantic constraints (manually)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98411" y="6368917"/>
            <a:ext cx="4833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spouse(X,Y) &amp; spouse(X,Z)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Y=Z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5766088" y="2779768"/>
            <a:ext cx="498351" cy="842610"/>
          </a:xfrm>
          <a:prstGeom prst="rightBrace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3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6" grpId="0"/>
      <p:bldP spid="9" grpId="0"/>
      <p:bldP spid="22" grpId="0"/>
      <p:bldP spid="25" grpId="0"/>
      <p:bldP spid="27" grpId="0"/>
      <p:bldP spid="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85784" y="-7113"/>
            <a:ext cx="9429784" cy="476672"/>
          </a:xfrm>
        </p:spPr>
        <p:txBody>
          <a:bodyPr/>
          <a:lstStyle/>
          <a:p>
            <a:pPr defTabSz="893763" eaLnBrk="1" hangingPunct="1"/>
            <a:r>
              <a:rPr lang="en-US" dirty="0" smtClean="0"/>
              <a:t>The rules deduce meanings of patterns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766088" y="404664"/>
            <a:ext cx="3377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[F. </a:t>
            </a:r>
            <a:r>
              <a:rPr lang="en-US" sz="1800" dirty="0" err="1" smtClean="0"/>
              <a:t>Suchanek</a:t>
            </a:r>
            <a:r>
              <a:rPr lang="en-US" sz="1800" dirty="0" smtClean="0"/>
              <a:t> et al.: WWW'09]</a:t>
            </a:r>
            <a:endParaRPr lang="en-US" sz="1800" dirty="0"/>
          </a:p>
        </p:txBody>
      </p:sp>
      <p:sp>
        <p:nvSpPr>
          <p:cNvPr id="18" name="Text Box 123"/>
          <p:cNvSpPr txBox="1">
            <a:spLocks noChangeArrowheads="1"/>
          </p:cNvSpPr>
          <p:nvPr/>
        </p:nvSpPr>
        <p:spPr bwMode="auto">
          <a:xfrm>
            <a:off x="0" y="4581128"/>
            <a:ext cx="39565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pattern deduction rules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5085184"/>
            <a:ext cx="82169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R(X',Y')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 P~R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8202" y="5507143"/>
            <a:ext cx="82169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occurs(X,P,Y) &amp; means(X,X') &amp; means(Y,Y') &amp; P~R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 R(X',Y')</a:t>
            </a:r>
          </a:p>
        </p:txBody>
      </p:sp>
      <p:sp>
        <p:nvSpPr>
          <p:cNvPr id="25" name="Text Box 123"/>
          <p:cNvSpPr txBox="1">
            <a:spLocks noChangeArrowheads="1"/>
          </p:cNvSpPr>
          <p:nvPr/>
        </p:nvSpPr>
        <p:spPr bwMode="auto">
          <a:xfrm>
            <a:off x="-21178" y="5938030"/>
            <a:ext cx="513313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Add semantic constraints (manually)</a:t>
            </a:r>
            <a:endParaRPr lang="en-US" dirty="0"/>
          </a:p>
        </p:txBody>
      </p:sp>
      <p:sp>
        <p:nvSpPr>
          <p:cNvPr id="20" name="Can 45"/>
          <p:cNvSpPr>
            <a:spLocks noChangeArrowheads="1"/>
          </p:cNvSpPr>
          <p:nvPr/>
        </p:nvSpPr>
        <p:spPr bwMode="auto">
          <a:xfrm>
            <a:off x="131446" y="665693"/>
            <a:ext cx="3430076" cy="1827203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TextBox 46"/>
          <p:cNvSpPr txBox="1">
            <a:spLocks noChangeArrowheads="1"/>
          </p:cNvSpPr>
          <p:nvPr/>
        </p:nvSpPr>
        <p:spPr bwMode="auto">
          <a:xfrm>
            <a:off x="154820" y="1124744"/>
            <a:ext cx="340670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type(Reagan, president)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spouse(Reagan, Davis)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spouse(</a:t>
            </a:r>
            <a:r>
              <a:rPr lang="en-US" dirty="0" err="1" smtClean="0">
                <a:solidFill>
                  <a:srgbClr val="0033CC"/>
                </a:solidFill>
              </a:rPr>
              <a:t>Elvis,Priscilla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4415" y="1148407"/>
            <a:ext cx="4043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"Elvis is married to Priscilla"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331640" y="1844824"/>
            <a:ext cx="3652775" cy="32403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444626" y="2060848"/>
            <a:ext cx="983358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2" idx="2"/>
          </p:cNvCxnSpPr>
          <p:nvPr/>
        </p:nvCxnSpPr>
        <p:spPr bwMode="auto">
          <a:xfrm flipH="1">
            <a:off x="6815205" y="1579294"/>
            <a:ext cx="190757" cy="481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5148064" y="2270468"/>
            <a:ext cx="34660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"is married to" ~ spouse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8411" y="6368917"/>
            <a:ext cx="4833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/>
            <a:r>
              <a:rPr lang="en-US" dirty="0" smtClean="0">
                <a:solidFill>
                  <a:srgbClr val="3333CC"/>
                </a:solidFill>
                <a:latin typeface="+mj-lt"/>
              </a:rPr>
              <a:t>spouse(X,Y) &amp; spouse(X,Z) </a:t>
            </a:r>
            <a:r>
              <a:rPr lang="en-US" dirty="0" smtClean="0">
                <a:solidFill>
                  <a:srgbClr val="3333CC"/>
                </a:solidFill>
                <a:sym typeface="Symbol"/>
              </a:rPr>
              <a:t> </a:t>
            </a:r>
            <a:r>
              <a:rPr lang="en-US" dirty="0" smtClean="0">
                <a:solidFill>
                  <a:srgbClr val="3333CC"/>
                </a:solidFill>
                <a:latin typeface="+mj-lt"/>
              </a:rPr>
              <a:t>Y=Z</a:t>
            </a:r>
          </a:p>
        </p:txBody>
      </p:sp>
    </p:spTree>
    <p:extLst>
      <p:ext uri="{BB962C8B-B14F-4D97-AF65-F5344CB8AC3E}">
        <p14:creationId xmlns:p14="http://schemas.microsoft.com/office/powerpoint/2010/main" val="36795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 marL="0">
          <a:defRPr dirty="0" err="1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15412</Words>
  <Application>Microsoft Office PowerPoint</Application>
  <PresentationFormat>On-screen Show (4:3)</PresentationFormat>
  <Paragraphs>3745</Paragraphs>
  <Slides>201</Slides>
  <Notes>158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201</vt:i4>
      </vt:variant>
    </vt:vector>
  </HeadingPairs>
  <TitlesOfParts>
    <vt:vector size="221" baseType="lpstr">
      <vt:lpstr>Arial Unicode MS</vt:lpstr>
      <vt:lpstr>Batang</vt:lpstr>
      <vt:lpstr>ＭＳ Ｐゴシック</vt:lpstr>
      <vt:lpstr>Arial</vt:lpstr>
      <vt:lpstr>Arial Narrow</vt:lpstr>
      <vt:lpstr>Calibri</vt:lpstr>
      <vt:lpstr>Cambria Math</vt:lpstr>
      <vt:lpstr>Century Gothic</vt:lpstr>
      <vt:lpstr>Gigi</vt:lpstr>
      <vt:lpstr>Gill Sans MT</vt:lpstr>
      <vt:lpstr>Helvetica</vt:lpstr>
      <vt:lpstr>Symbol</vt:lpstr>
      <vt:lpstr>Tahoma</vt:lpstr>
      <vt:lpstr>Times</vt:lpstr>
      <vt:lpstr>Times New Roman</vt:lpstr>
      <vt:lpstr>Webdings</vt:lpstr>
      <vt:lpstr>Wingdings</vt:lpstr>
      <vt:lpstr>Wingdings 2</vt:lpstr>
      <vt:lpstr>Default Design</vt:lpstr>
      <vt:lpstr>Formel</vt:lpstr>
      <vt:lpstr>PowerPoint Presentation</vt:lpstr>
      <vt:lpstr>All Course Material</vt:lpstr>
      <vt:lpstr>History of this Lecture</vt:lpstr>
      <vt:lpstr>Gerhard Weikum and Martin Theobald From information to knowledge: harvesting entities and relationships from web sources. Proceedings of the 29th ACM SIGMOD-SIGACT-SIGART Symposium on Principles of Database Systems (PODS), 2010  </vt:lpstr>
      <vt:lpstr>Outline</vt:lpstr>
      <vt:lpstr>Turn Web into Knowledge Base</vt:lpstr>
      <vt:lpstr>PowerPoint Presentation</vt:lpstr>
      <vt:lpstr>YAGO2 Knowledge Base</vt:lpstr>
      <vt:lpstr>PowerPoint Presentation</vt:lpstr>
      <vt:lpstr>Web of Data &amp; Knowledge (Linked Open Data)</vt:lpstr>
      <vt:lpstr>Web of Data &amp; Knowledge </vt:lpstr>
      <vt:lpstr>Web of Data &amp; Knowledge </vt:lpstr>
      <vt:lpstr>Knowledge Bases: a Pragmatic Definition</vt:lpstr>
      <vt:lpstr>History of Digital Knowledge Bases</vt:lpstr>
      <vt:lpstr>(Some) Open Knowledge Bases</vt:lpstr>
      <vt:lpstr>PowerPoint Presentation</vt:lpstr>
      <vt:lpstr>Use-Case: Internet Search</vt:lpstr>
      <vt:lpstr>Google Knowledge Graph</vt:lpstr>
      <vt:lpstr>Use Case: Question Answering</vt:lpstr>
      <vt:lpstr>PowerPoint Presentation</vt:lpstr>
      <vt:lpstr>Wolfram Alpha</vt:lpstr>
      <vt:lpstr>Use Case: Machine Reading</vt:lpstr>
      <vt:lpstr>Use Case: Text Analytics (Disease Networks)</vt:lpstr>
      <vt:lpstr>Use Case: Big Data Analytics (Side Effects of Drug Combinations)</vt:lpstr>
      <vt:lpstr>Big Data + Text Analytics  </vt:lpstr>
      <vt:lpstr>Knowledge Bases &amp; Big Data Analytics</vt:lpstr>
      <vt:lpstr>Jyväskylä Summer School: IE Challenge</vt:lpstr>
      <vt:lpstr>PowerPoint Presentation</vt:lpstr>
      <vt:lpstr>PowerPoint Presentation</vt:lpstr>
      <vt:lpstr>Jyväskylä Summer School: IE Challenge</vt:lpstr>
      <vt:lpstr>Outline</vt:lpstr>
      <vt:lpstr>Knowledge Bases are Labeled Graphs</vt:lpstr>
      <vt:lpstr>An entity can have different labels </vt:lpstr>
      <vt:lpstr>Different Views of a Knowledge Base</vt:lpstr>
      <vt:lpstr>Our goal is to find classes &amp; instances</vt:lpstr>
      <vt:lpstr>WordNet – A Rich Lexical Knowledge Base</vt:lpstr>
      <vt:lpstr>WordNet Example: Superclasses</vt:lpstr>
      <vt:lpstr>WordNet Example: Subclasses</vt:lpstr>
      <vt:lpstr>WordNet Example: Instances</vt:lpstr>
      <vt:lpstr>Goal is to Go Beyond WordNet</vt:lpstr>
      <vt:lpstr>Outline</vt:lpstr>
      <vt:lpstr>Wikipedia – A Rich Source of Instances</vt:lpstr>
      <vt:lpstr>Wikipedia's Categories Contain Classes</vt:lpstr>
      <vt:lpstr>Link Wikipedia Categories to WordNet?</vt:lpstr>
      <vt:lpstr>Categories can be linked to WordNet</vt:lpstr>
      <vt:lpstr>YAGO = WordNet + Wikipedia</vt:lpstr>
      <vt:lpstr>Tapping on Wikipedia Categories</vt:lpstr>
      <vt:lpstr>Mapping: Wikipedia  WordNet</vt:lpstr>
      <vt:lpstr>Mapping: Wikipedia  WordNet</vt:lpstr>
      <vt:lpstr>Mapping: Wikipedia  WordNet</vt:lpstr>
      <vt:lpstr>Mapping Wikipedia Entities to WordNet Classes </vt:lpstr>
      <vt:lpstr>Goal: Comprehensive &amp; Consistent !</vt:lpstr>
      <vt:lpstr>Goal: Comprehensive &amp; Consistent !</vt:lpstr>
      <vt:lpstr>Goal: Comprehensive &amp; Consistent !</vt:lpstr>
      <vt:lpstr>Goal: Comprehensive &amp; Consistent !</vt:lpstr>
      <vt:lpstr>Link Wikipedia &amp; WordNet by Random Walks </vt:lpstr>
      <vt:lpstr>Learning More Mappings [ Wu &amp; Weld: WWW'08 ] </vt:lpstr>
      <vt:lpstr>Background:  Text Segmentation &amp; Labeling with HMMS</vt:lpstr>
      <vt:lpstr>Text Segmentation &amp; Labeling</vt:lpstr>
      <vt:lpstr>Hidden Markov Models (HMMs)</vt:lpstr>
      <vt:lpstr>HMM: Formal Definition</vt:lpstr>
      <vt:lpstr>Three Major Issues for HMMs [Rabiner’89]</vt:lpstr>
      <vt:lpstr>HMM Forward/Backward Computation</vt:lpstr>
      <vt:lpstr>HMM Example</vt:lpstr>
      <vt:lpstr>Trellis Diagram for HMM Example</vt:lpstr>
      <vt:lpstr>PowerPoint Presentation</vt:lpstr>
      <vt:lpstr>Larger HMM for Bibliographic Records</vt:lpstr>
      <vt:lpstr>Problems and Extensions of HMMs</vt:lpstr>
      <vt:lpstr>Outline</vt:lpstr>
      <vt:lpstr>Hearst patterns extract instances from text</vt:lpstr>
      <vt:lpstr>Recursively apply doubly-anchored patterns</vt:lpstr>
      <vt:lpstr>Instances can be extracted from tables</vt:lpstr>
      <vt:lpstr>Extracting instances from lists &amp; tables</vt:lpstr>
      <vt:lpstr>ProBase builds a taxonomy from the web</vt:lpstr>
      <vt:lpstr>Use query logs to refine taxonomy</vt:lpstr>
      <vt:lpstr>Take-Home Lessons</vt:lpstr>
      <vt:lpstr>Open Problems and Grand Challenges</vt:lpstr>
      <vt:lpstr>Outline</vt:lpstr>
      <vt:lpstr>We focus on given binary relations</vt:lpstr>
      <vt:lpstr>IE can tap into different sources</vt:lpstr>
      <vt:lpstr>Source-centric IE vs. yield-centric IE</vt:lpstr>
      <vt:lpstr>We usually focus on yield-centric IE!</vt:lpstr>
      <vt:lpstr>Outline</vt:lpstr>
      <vt:lpstr>Wikipedia provides data in infoboxes</vt:lpstr>
      <vt:lpstr>Wikipedia uses a markup language</vt:lpstr>
      <vt:lpstr>Infoboxes are harvested by RegEx</vt:lpstr>
      <vt:lpstr>Learn how articles express facts</vt:lpstr>
      <vt:lpstr>Extract from articles w/o infobox</vt:lpstr>
      <vt:lpstr>Use CRF to express patterns</vt:lpstr>
      <vt:lpstr>Outline</vt:lpstr>
      <vt:lpstr>PowerPoint Presentation</vt:lpstr>
      <vt:lpstr>PowerPoint Presentation</vt:lpstr>
      <vt:lpstr>PowerPoint Presentation</vt:lpstr>
      <vt:lpstr>Generalized patterns increase recall</vt:lpstr>
      <vt:lpstr>PowerPoint Presentation</vt:lpstr>
      <vt:lpstr>Outline</vt:lpstr>
      <vt:lpstr>Extending a KB faces 3+ challenges</vt:lpstr>
      <vt:lpstr>SOFIE transforms IE to logical rules</vt:lpstr>
      <vt:lpstr>The rules deduce meanings of patterns</vt:lpstr>
      <vt:lpstr>The rules deduce facts from patterns</vt:lpstr>
      <vt:lpstr>The rules remove inconsistencies</vt:lpstr>
      <vt:lpstr>The rules pose a weighted MaxSat problem</vt:lpstr>
      <vt:lpstr>PROSPERA parallelizes the extraction</vt:lpstr>
      <vt:lpstr>PROSPERA Architecture</vt:lpstr>
      <vt:lpstr>Trivially Parallel: Pattern Mining</vt:lpstr>
      <vt:lpstr>Hard to Parallelize: Consistency Reasoning</vt:lpstr>
      <vt:lpstr>PROSPERA Results</vt:lpstr>
      <vt:lpstr>Outline</vt:lpstr>
      <vt:lpstr>Markov Logic Networks</vt:lpstr>
      <vt:lpstr>Markov Logic Networks</vt:lpstr>
      <vt:lpstr>Markov Logic Networks</vt:lpstr>
      <vt:lpstr>Markov Logic Networks</vt:lpstr>
      <vt:lpstr>Need consistency constraints!</vt:lpstr>
      <vt:lpstr>Markov Logic Networks</vt:lpstr>
      <vt:lpstr>Structure of Alchemy Files</vt:lpstr>
      <vt:lpstr>Large-Scale Fact Extraction with MLNs </vt:lpstr>
      <vt:lpstr>Entity Reconciliation via Markov Logic</vt:lpstr>
      <vt:lpstr>Aside: String Similarity Measures (e.g. for "similarTitle")</vt:lpstr>
      <vt:lpstr>PowerPoint Presentation</vt:lpstr>
      <vt:lpstr>Related Alternative Probabilistic Models </vt:lpstr>
      <vt:lpstr>FactorIE</vt:lpstr>
      <vt:lpstr>Bidirectional Joint Segmentation &amp; Disambiguation</vt:lpstr>
      <vt:lpstr>Google's Knowledge Vault</vt:lpstr>
      <vt:lpstr>NELL couples different learners</vt:lpstr>
      <vt:lpstr>Outline</vt:lpstr>
      <vt:lpstr>Web Tables provide relational information</vt:lpstr>
      <vt:lpstr>Web Tables can be annotated with YAGO</vt:lpstr>
      <vt:lpstr>Statistics yield semantics of Web Tables</vt:lpstr>
      <vt:lpstr>Statistics yield semantics of Web Tables</vt:lpstr>
      <vt:lpstr>Take-Home Lessons</vt:lpstr>
      <vt:lpstr>Open Problems and Grand Challenges</vt:lpstr>
      <vt:lpstr>Outline</vt:lpstr>
      <vt:lpstr>Discovering "Unknown" Knowledge</vt:lpstr>
      <vt:lpstr>Open IE with ReVerb</vt:lpstr>
      <vt:lpstr>Open IE Example: ReVerb</vt:lpstr>
      <vt:lpstr>Open IE Example: ReVerb</vt:lpstr>
      <vt:lpstr>Open IE with Noun Phrases: ReNoun</vt:lpstr>
      <vt:lpstr>Diversity and Ambiguity of  Relational Phrases</vt:lpstr>
      <vt:lpstr>Scalable Mining of SOL Patterns</vt:lpstr>
      <vt:lpstr>PATTY: Pattern Taxonomy for Relations</vt:lpstr>
      <vt:lpstr>PATTY: Pattern Taxonomy for Relations</vt:lpstr>
      <vt:lpstr>Big Data Algorithms at Work</vt:lpstr>
      <vt:lpstr>Paraphrases of Attributes: Biperpedia</vt:lpstr>
      <vt:lpstr>Take-Home Lessons</vt:lpstr>
      <vt:lpstr>Open Problems and Grand Challenges</vt:lpstr>
      <vt:lpstr>Outline</vt:lpstr>
      <vt:lpstr>As Time Goes By: Temporal Knowledge</vt:lpstr>
      <vt:lpstr>Temporal Knowledge</vt:lpstr>
      <vt:lpstr>Dating Considered Harmful </vt:lpstr>
      <vt:lpstr>Machine-Reading Biographies </vt:lpstr>
      <vt:lpstr>PRAVDA for T-Facts from Text</vt:lpstr>
      <vt:lpstr>Reasoning on T-Fact Hypotheses </vt:lpstr>
      <vt:lpstr>Take-Home Lessons</vt:lpstr>
      <vt:lpstr>Open Problems and Grand Challenges</vt:lpstr>
      <vt:lpstr>Outline</vt:lpstr>
      <vt:lpstr>Three Different Problems</vt:lpstr>
      <vt:lpstr>Outline</vt:lpstr>
      <vt:lpstr>Named Entity Recognition &amp; Disambiguation</vt:lpstr>
      <vt:lpstr>Named Entity Recognition &amp; Disambiguation</vt:lpstr>
      <vt:lpstr>Named Entity Recognition &amp; Disambiguation</vt:lpstr>
      <vt:lpstr>Named Entity Recognition &amp; Disambiguation</vt:lpstr>
      <vt:lpstr>Outline</vt:lpstr>
      <vt:lpstr>Joint Mapping</vt:lpstr>
      <vt:lpstr>Joint Mapping: Prob. Factor Graph</vt:lpstr>
      <vt:lpstr>Joint Mapping: Dense Subgraph</vt:lpstr>
      <vt:lpstr>Coherence Graph Algorithm</vt:lpstr>
      <vt:lpstr>Random Walks Algorithm</vt:lpstr>
      <vt:lpstr>NERD Online Tools</vt:lpstr>
      <vt:lpstr>Outline</vt:lpstr>
      <vt:lpstr>Use Case: Semantic Search over News</vt:lpstr>
      <vt:lpstr>Use Case: Semantic Search over News</vt:lpstr>
      <vt:lpstr>Use Case: Analytics over News</vt:lpstr>
      <vt:lpstr>Use Case: Semantic Culturomics</vt:lpstr>
      <vt:lpstr>Big Data Algorithms at Work</vt:lpstr>
      <vt:lpstr>Outline</vt:lpstr>
      <vt:lpstr>Wealth of Knowledge &amp; Data Bases</vt:lpstr>
      <vt:lpstr>Link Entities across KBs</vt:lpstr>
      <vt:lpstr>Link Entities across KBs</vt:lpstr>
      <vt:lpstr>Record Linkage &amp; Entity Resolution (ER)</vt:lpstr>
      <vt:lpstr>Similarity of entities depends on similarity of neighborhoods</vt:lpstr>
      <vt:lpstr>Matching is an optimization problem</vt:lpstr>
      <vt:lpstr>Challenge: Entity Resolution at Web Scale</vt:lpstr>
      <vt:lpstr>Take-Home Lessons</vt:lpstr>
      <vt:lpstr>Open Problems and Grand Challenges</vt:lpstr>
      <vt:lpstr>Outline</vt:lpstr>
      <vt:lpstr>Commonsense Knowledge</vt:lpstr>
      <vt:lpstr>Crowdsourcing for Commonsense Knowledge</vt:lpstr>
      <vt:lpstr>Crowdsourcing for Commonsense Knowledge</vt:lpstr>
      <vt:lpstr>Pattern-Based Harvesting of Commonsense Properties</vt:lpstr>
      <vt:lpstr>Commonsense Properties with Semantic Types</vt:lpstr>
      <vt:lpstr>Patterns indicate commonsense rules</vt:lpstr>
      <vt:lpstr>Standard Confidence</vt:lpstr>
      <vt:lpstr>PCA Confidence</vt:lpstr>
      <vt:lpstr>AMIE: Rule mining on KBs</vt:lpstr>
      <vt:lpstr>Commonsense Knowledge: What Next?</vt:lpstr>
      <vt:lpstr>Take-Home Lessons</vt:lpstr>
      <vt:lpstr>Open Problems and Grand Challenges</vt:lpstr>
      <vt:lpstr>Outline</vt:lpstr>
      <vt:lpstr>Summary</vt:lpstr>
      <vt:lpstr>Knowledge Bases in the Big Data Era</vt:lpstr>
      <vt:lpstr>Take-Home Message:  From Web &amp; Text to Knowledge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2013-03-15T16:13:46Z</dcterms:created>
  <dcterms:modified xsi:type="dcterms:W3CDTF">2015-08-10T05:22:51Z</dcterms:modified>
</cp:coreProperties>
</file>